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55"/>
  </p:notesMasterIdLst>
  <p:handoutMasterIdLst>
    <p:handoutMasterId r:id="rId56"/>
  </p:handoutMasterIdLst>
  <p:sldIdLst>
    <p:sldId id="373" r:id="rId3"/>
    <p:sldId id="467" r:id="rId4"/>
    <p:sldId id="283" r:id="rId5"/>
    <p:sldId id="258" r:id="rId6"/>
    <p:sldId id="328" r:id="rId7"/>
    <p:sldId id="565" r:id="rId8"/>
    <p:sldId id="277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262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489" r:id="rId29"/>
    <p:sldId id="542" r:id="rId30"/>
    <p:sldId id="543" r:id="rId31"/>
    <p:sldId id="566" r:id="rId32"/>
    <p:sldId id="567" r:id="rId33"/>
    <p:sldId id="568" r:id="rId34"/>
    <p:sldId id="569" r:id="rId35"/>
    <p:sldId id="570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492" r:id="rId45"/>
    <p:sldId id="259" r:id="rId46"/>
    <p:sldId id="552" r:id="rId47"/>
    <p:sldId id="553" r:id="rId48"/>
    <p:sldId id="394" r:id="rId49"/>
    <p:sldId id="591" r:id="rId50"/>
    <p:sldId id="595" r:id="rId51"/>
    <p:sldId id="263" r:id="rId52"/>
    <p:sldId id="588" r:id="rId53"/>
    <p:sldId id="594" r:id="rId54"/>
  </p:sldIdLst>
  <p:sldSz cx="10693400" cy="756285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54" userDrawn="1">
          <p15:clr>
            <a:srgbClr val="A4A3A4"/>
          </p15:clr>
        </p15:guide>
        <p15:guide id="2" pos="728" userDrawn="1">
          <p15:clr>
            <a:srgbClr val="A4A3A4"/>
          </p15:clr>
        </p15:guide>
        <p15:guide id="3" pos="1928" userDrawn="1">
          <p15:clr>
            <a:srgbClr val="A4A3A4"/>
          </p15:clr>
        </p15:guide>
        <p15:guide id="4" orient="horz" pos="36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я" initials="В" lastIdx="1" clrIdx="0">
    <p:extLst>
      <p:ext uri="{19B8F6BF-5375-455C-9EA6-DF929625EA0E}">
        <p15:presenceInfo xmlns="" xmlns:p15="http://schemas.microsoft.com/office/powerpoint/2012/main" userId="50554060a6a486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5D7FC"/>
    <a:srgbClr val="1F427B"/>
    <a:srgbClr val="7895D0"/>
    <a:srgbClr val="ECECEC"/>
    <a:srgbClr val="E4E4E4"/>
    <a:srgbClr val="D9D9D9"/>
    <a:srgbClr val="FFDE16"/>
    <a:srgbClr val="C2C3C3"/>
    <a:srgbClr val="75FFB3"/>
    <a:srgbClr val="FB80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8F5BE-1B04-4D36-A3DD-095A86D8B8B2}" v="192" dt="2021-12-21T14:25:24.353"/>
    <p1510:client id="{B3FCD404-998D-4366-A983-906A58555A72}" v="367" dt="2021-12-21T14:04:34.7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3" autoAdjust="0"/>
    <p:restoredTop sz="96374" autoAdjust="0"/>
  </p:normalViewPr>
  <p:slideViewPr>
    <p:cSldViewPr>
      <p:cViewPr varScale="1">
        <p:scale>
          <a:sx n="83" d="100"/>
          <a:sy n="83" d="100"/>
        </p:scale>
        <p:origin x="-930" y="-84"/>
      </p:cViewPr>
      <p:guideLst>
        <p:guide orient="horz" pos="654"/>
        <p:guide orient="horz" pos="3678"/>
        <p:guide pos="728"/>
        <p:guide pos="1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40;&#1085;&#1090;&#1086;&#1085;%20&#1071;&#1079;&#1086;&#1074;&#1089;&#1082;&#1080;&#1093;\Dropbox\&#1048;&#1085;&#1074;&#1077;&#1089;&#1090;&#1087;&#1088;&#1086;&#1092;&#1080;&#1083;&#1080;%20&#1088;&#1077;&#1075;&#1080;&#1086;&#1085;&#1086;&#1074;\&#1063;&#1091;&#1074;&#1072;&#1096;&#1089;&#1082;&#1072;&#1103;%20&#1088;&#1077;&#1089;&#1087;&#1091;&#1073;&#1083;&#1080;&#1082;&#1072;\&#1048;&#1089;&#1087;&#1086;&#1083;&#1085;&#1077;&#1085;&#1080;&#1077;\&#1041;&#1080;&#1079;&#1085;&#1077;&#1089;-&#1080;&#1076;&#1077;&#1080;\&#1052;&#1086;&#1088;&#1075;&#1072;&#1091;&#1096;&#1089;&#1082;&#1080;&#1081;%20&#1088;&#1072;&#1081;&#1086;&#1085;.%20&#1041;&#1080;&#1079;&#1085;&#1077;&#1089;-&#1080;&#1076;&#1077;&#1080;%20(&#1054;&#1090;&#1074;&#1077;&#1090;&#1099;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scatterChart>
        <c:scatterStyle val="lineMarker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Лист1!$C$4:$C$34</c:f>
              <c:numCache>
                <c:formatCode>0.000</c:formatCode>
                <c:ptCount val="31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3.2</c:v>
                </c:pt>
                <c:pt idx="4">
                  <c:v>3.2</c:v>
                </c:pt>
                <c:pt idx="5">
                  <c:v>3.2</c:v>
                </c:pt>
                <c:pt idx="6">
                  <c:v>2.8</c:v>
                </c:pt>
                <c:pt idx="7">
                  <c:v>2.8</c:v>
                </c:pt>
                <c:pt idx="8">
                  <c:v>2.8</c:v>
                </c:pt>
                <c:pt idx="9">
                  <c:v>2.8</c:v>
                </c:pt>
                <c:pt idx="10">
                  <c:v>2.6</c:v>
                </c:pt>
                <c:pt idx="11">
                  <c:v>2.6</c:v>
                </c:pt>
                <c:pt idx="12">
                  <c:v>2.6</c:v>
                </c:pt>
                <c:pt idx="13">
                  <c:v>2.6</c:v>
                </c:pt>
                <c:pt idx="14">
                  <c:v>2.6</c:v>
                </c:pt>
                <c:pt idx="15">
                  <c:v>2.8</c:v>
                </c:pt>
                <c:pt idx="16">
                  <c:v>2.6</c:v>
                </c:pt>
                <c:pt idx="17">
                  <c:v>2.6</c:v>
                </c:pt>
                <c:pt idx="18">
                  <c:v>2.6</c:v>
                </c:pt>
                <c:pt idx="19">
                  <c:v>2.4</c:v>
                </c:pt>
                <c:pt idx="20">
                  <c:v>2.4</c:v>
                </c:pt>
                <c:pt idx="21">
                  <c:v>2.2000000000000002</c:v>
                </c:pt>
                <c:pt idx="22">
                  <c:v>2.6</c:v>
                </c:pt>
                <c:pt idx="23">
                  <c:v>2.2000000000000002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1.6</c:v>
                </c:pt>
                <c:pt idx="30">
                  <c:v>1.6</c:v>
                </c:pt>
              </c:numCache>
            </c:numRef>
          </c:xVal>
          <c:yVal>
            <c:numRef>
              <c:f>Лист1!$D$4:$D$34</c:f>
              <c:numCache>
                <c:formatCode>0.000</c:formatCode>
                <c:ptCount val="31"/>
                <c:pt idx="0">
                  <c:v>3.2</c:v>
                </c:pt>
                <c:pt idx="1">
                  <c:v>3.2</c:v>
                </c:pt>
                <c:pt idx="2">
                  <c:v>3</c:v>
                </c:pt>
                <c:pt idx="3">
                  <c:v>3</c:v>
                </c:pt>
                <c:pt idx="4">
                  <c:v>2.8</c:v>
                </c:pt>
                <c:pt idx="5">
                  <c:v>2.7</c:v>
                </c:pt>
                <c:pt idx="6">
                  <c:v>2.8</c:v>
                </c:pt>
                <c:pt idx="7">
                  <c:v>2.8</c:v>
                </c:pt>
                <c:pt idx="8">
                  <c:v>2.6</c:v>
                </c:pt>
                <c:pt idx="9">
                  <c:v>2.5999999999999988</c:v>
                </c:pt>
                <c:pt idx="10">
                  <c:v>2.6</c:v>
                </c:pt>
                <c:pt idx="11">
                  <c:v>2.6</c:v>
                </c:pt>
                <c:pt idx="12">
                  <c:v>2.6</c:v>
                </c:pt>
                <c:pt idx="13">
                  <c:v>2.6</c:v>
                </c:pt>
                <c:pt idx="14">
                  <c:v>2.6</c:v>
                </c:pt>
                <c:pt idx="15">
                  <c:v>2.4</c:v>
                </c:pt>
                <c:pt idx="16">
                  <c:v>2.2000000000000002</c:v>
                </c:pt>
                <c:pt idx="17">
                  <c:v>2.2000000000000002</c:v>
                </c:pt>
                <c:pt idx="18">
                  <c:v>2.2000000000000002</c:v>
                </c:pt>
                <c:pt idx="19">
                  <c:v>2.4</c:v>
                </c:pt>
                <c:pt idx="20">
                  <c:v>2.4</c:v>
                </c:pt>
                <c:pt idx="21">
                  <c:v>2.4</c:v>
                </c:pt>
                <c:pt idx="22">
                  <c:v>2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</c:v>
                </c:pt>
                <c:pt idx="27">
                  <c:v>1.8</c:v>
                </c:pt>
                <c:pt idx="28">
                  <c:v>1.6</c:v>
                </c:pt>
                <c:pt idx="29">
                  <c:v>1.8</c:v>
                </c:pt>
                <c:pt idx="30">
                  <c:v>1.4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348B-4657-9549-67F1E35BEA3A}"/>
            </c:ext>
          </c:extLst>
        </c:ser>
        <c:axId val="80106624"/>
        <c:axId val="80108544"/>
      </c:scatterChart>
      <c:valAx>
        <c:axId val="80106624"/>
        <c:scaling>
          <c:orientation val="minMax"/>
          <c:max val="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08544"/>
        <c:crosses val="autoZero"/>
        <c:crossBetween val="midCat"/>
      </c:valAx>
      <c:valAx>
        <c:axId val="80108544"/>
        <c:scaling>
          <c:orientation val="minMax"/>
          <c:max val="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06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419499792947138"/>
          <c:y val="5.8702426767567074E-2"/>
          <c:w val="0.21168265173456263"/>
          <c:h val="0.8869404376431239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C1C2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оптовая торговля</c:v>
                </c:pt>
                <c:pt idx="1">
                  <c:v>розничная торговля</c:v>
                </c:pt>
                <c:pt idx="2">
                  <c:v>услуги организациям</c:v>
                </c:pt>
                <c:pt idx="3">
                  <c:v>растениеводство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D4-4E42-B5BA-BB7114D3AEAB}"/>
            </c:ext>
          </c:extLst>
        </c:ser>
        <c:dLbls>
          <c:showVal val="1"/>
        </c:dLbls>
        <c:gapWidth val="79"/>
        <c:overlap val="100"/>
        <c:axId val="28807168"/>
        <c:axId val="28808704"/>
      </c:barChart>
      <c:barChart>
        <c:barDir val="bar"/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9.1976849076991704E-2"/>
                  <c:y val="-1.17407006173931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D4-4E42-B5BA-BB7114D3AEAB}"/>
                </c:ext>
              </c:extLst>
            </c:dLbl>
            <c:dLbl>
              <c:idx val="1"/>
              <c:layout>
                <c:manualLayout>
                  <c:x val="-0.21310904840329811"/>
                  <c:y val="-1.25457881587113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D4-4E42-B5BA-BB7114D3AEAB}"/>
                </c:ext>
              </c:extLst>
            </c:dLbl>
            <c:dLbl>
              <c:idx val="2"/>
              <c:layout>
                <c:manualLayout>
                  <c:x val="-0.11354392070436595"/>
                  <c:y val="-1.29483319293703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D4-4E42-B5BA-BB7114D3AEAB}"/>
                </c:ext>
              </c:extLst>
            </c:dLbl>
            <c:dLbl>
              <c:idx val="3"/>
              <c:layout>
                <c:manualLayout>
                  <c:x val="-6.927988326675566E-2"/>
                  <c:y val="1.23884996782518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1110130132256198E-2"/>
                      <c:h val="0.277192859196451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5D4-4E42-B5BA-BB7114D3A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оптовая торговля</c:v>
                </c:pt>
                <c:pt idx="1">
                  <c:v>розничная торговля</c:v>
                </c:pt>
                <c:pt idx="2">
                  <c:v>услуги организациям</c:v>
                </c:pt>
                <c:pt idx="3">
                  <c:v>растениеводство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0.44</c:v>
                </c:pt>
                <c:pt idx="1">
                  <c:v>1.56</c:v>
                </c:pt>
                <c:pt idx="2">
                  <c:v>0.67000000000000071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D4-4E42-B5BA-BB7114D3AE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оптовая торговля</c:v>
                </c:pt>
                <c:pt idx="1">
                  <c:v>розничная торговля</c:v>
                </c:pt>
                <c:pt idx="2">
                  <c:v>услуги организациям</c:v>
                </c:pt>
                <c:pt idx="3">
                  <c:v>растениеводство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D4-4E42-B5BA-BB7114D3AEAB}"/>
            </c:ext>
          </c:extLst>
        </c:ser>
        <c:dLbls>
          <c:showVal val="1"/>
        </c:dLbls>
        <c:gapWidth val="79"/>
        <c:overlap val="100"/>
        <c:axId val="28820224"/>
        <c:axId val="28810240"/>
      </c:barChart>
      <c:catAx>
        <c:axId val="28807168"/>
        <c:scaling>
          <c:orientation val="minMax"/>
        </c:scaling>
        <c:axPos val="l"/>
        <c:numFmt formatCode="0.00%" sourceLinked="0"/>
        <c:tickLblPos val="high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00" b="1" i="0" u="none" strike="noStrike" kern="1200" baseline="0">
                <a:ln>
                  <a:noFill/>
                </a:ln>
                <a:solidFill>
                  <a:srgbClr val="2B2F32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8808704"/>
        <c:crosses val="autoZero"/>
        <c:auto val="1"/>
        <c:lblAlgn val="ctr"/>
        <c:lblOffset val="100"/>
        <c:tickMarkSkip val="1"/>
      </c:catAx>
      <c:valAx>
        <c:axId val="28808704"/>
        <c:scaling>
          <c:orientation val="minMax"/>
          <c:max val="1"/>
        </c:scaling>
        <c:delete val="1"/>
        <c:axPos val="b"/>
        <c:numFmt formatCode="0%" sourceLinked="1"/>
        <c:tickLblPos val="none"/>
        <c:crossAx val="28807168"/>
        <c:crosses val="autoZero"/>
        <c:crossBetween val="between"/>
      </c:valAx>
      <c:valAx>
        <c:axId val="28810240"/>
        <c:scaling>
          <c:orientation val="minMax"/>
        </c:scaling>
        <c:delete val="1"/>
        <c:axPos val="t"/>
        <c:numFmt formatCode="0%" sourceLinked="1"/>
        <c:tickLblPos val="none"/>
        <c:crossAx val="28820224"/>
        <c:crosses val="max"/>
        <c:crossBetween val="between"/>
      </c:valAx>
      <c:catAx>
        <c:axId val="28820224"/>
        <c:scaling>
          <c:orientation val="minMax"/>
        </c:scaling>
        <c:delete val="1"/>
        <c:axPos val="l"/>
        <c:numFmt formatCode="General" sourceLinked="1"/>
        <c:tickLblPos val="none"/>
        <c:crossAx val="2881024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925611781687433"/>
          <c:y val="5.1075275845840103E-2"/>
          <c:w val="0.79426142500732089"/>
          <c:h val="0.5534537931219514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ресурсом для расширения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cat>
            <c:strRef>
              <c:f>Лист1!$A$2:$A$11</c:f>
              <c:strCache>
                <c:ptCount val="10"/>
                <c:pt idx="0">
                  <c:v>электроэнергия</c:v>
                </c:pt>
                <c:pt idx="1">
                  <c:v>водоснабжение</c:v>
                </c:pt>
                <c:pt idx="2">
                  <c:v>тепловая энергия</c:v>
                </c:pt>
                <c:pt idx="3">
                  <c:v>кадры</c:v>
                </c:pt>
                <c:pt idx="4">
                  <c:v>вода</c:v>
                </c:pt>
                <c:pt idx="5">
                  <c:v>дороги</c:v>
                </c:pt>
                <c:pt idx="6">
                  <c:v>полезные ископаемые</c:v>
                </c:pt>
                <c:pt idx="7">
                  <c:v>лес</c:v>
                </c:pt>
                <c:pt idx="8">
                  <c:v>биоресурсы    (рыба, дикоросы)</c:v>
                </c:pt>
                <c:pt idx="9">
                  <c:v>земля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2.6538461538461537</c:v>
                </c:pt>
                <c:pt idx="2">
                  <c:v>2.625</c:v>
                </c:pt>
                <c:pt idx="3">
                  <c:v>2.2592592592592577</c:v>
                </c:pt>
                <c:pt idx="4">
                  <c:v>2.3793103448275872</c:v>
                </c:pt>
                <c:pt idx="5">
                  <c:v>2.6538461538461537</c:v>
                </c:pt>
                <c:pt idx="6">
                  <c:v>1.6086956521739122</c:v>
                </c:pt>
                <c:pt idx="7">
                  <c:v>1.5217391304347818</c:v>
                </c:pt>
                <c:pt idx="8">
                  <c:v>1.4347826086956519</c:v>
                </c:pt>
                <c:pt idx="9">
                  <c:v>2.103448275862069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82-4520-B48D-FA9EAF0F7855}"/>
            </c:ext>
          </c:extLst>
        </c:ser>
        <c:gapWidth val="169"/>
        <c:axId val="162093312"/>
        <c:axId val="162317056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Доля, для кого ресурс актуален (правая ось %)</c:v>
                </c:pt>
              </c:strCache>
            </c:strRef>
          </c:tx>
          <c:spPr>
            <a:ln w="28575" cap="rnd">
              <a:solidFill>
                <a:srgbClr val="C5D7FC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электроэнергия</c:v>
                </c:pt>
                <c:pt idx="1">
                  <c:v>водоснабжение</c:v>
                </c:pt>
                <c:pt idx="2">
                  <c:v>тепловая энергия</c:v>
                </c:pt>
                <c:pt idx="3">
                  <c:v>кадры</c:v>
                </c:pt>
                <c:pt idx="4">
                  <c:v>вода</c:v>
                </c:pt>
                <c:pt idx="5">
                  <c:v>дороги</c:v>
                </c:pt>
                <c:pt idx="6">
                  <c:v>полезные ископаемые</c:v>
                </c:pt>
                <c:pt idx="7">
                  <c:v>лес</c:v>
                </c:pt>
                <c:pt idx="8">
                  <c:v>биоресурсы    (рыба, дикоросы)</c:v>
                </c:pt>
                <c:pt idx="9">
                  <c:v>земля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0.85294117647058953</c:v>
                </c:pt>
                <c:pt idx="1">
                  <c:v>0.76470588235294168</c:v>
                </c:pt>
                <c:pt idx="2">
                  <c:v>0.70588235294117663</c:v>
                </c:pt>
                <c:pt idx="3">
                  <c:v>0.79411764705882371</c:v>
                </c:pt>
                <c:pt idx="4">
                  <c:v>0.85294117647058953</c:v>
                </c:pt>
                <c:pt idx="5">
                  <c:v>0.76470588235294168</c:v>
                </c:pt>
                <c:pt idx="6">
                  <c:v>0.6764705882352946</c:v>
                </c:pt>
                <c:pt idx="7">
                  <c:v>0.6764705882352946</c:v>
                </c:pt>
                <c:pt idx="8">
                  <c:v>0.6764705882352946</c:v>
                </c:pt>
                <c:pt idx="9">
                  <c:v>0.85294117647058953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82-4520-B48D-FA9EAF0F7855}"/>
            </c:ext>
          </c:extLst>
        </c:ser>
        <c:marker val="1"/>
        <c:axId val="162423936"/>
        <c:axId val="162318592"/>
      </c:lineChart>
      <c:catAx>
        <c:axId val="162093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2317056"/>
        <c:crosses val="autoZero"/>
        <c:auto val="1"/>
        <c:lblAlgn val="ctr"/>
        <c:lblOffset val="100"/>
      </c:catAx>
      <c:valAx>
        <c:axId val="162317056"/>
        <c:scaling>
          <c:orientation val="minMax"/>
          <c:max val="5"/>
          <c:min val="1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093312"/>
        <c:crosses val="autoZero"/>
        <c:crossBetween val="between"/>
      </c:valAx>
      <c:valAx>
        <c:axId val="162318592"/>
        <c:scaling>
          <c:orientation val="minMax"/>
        </c:scaling>
        <c:axPos val="r"/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23936"/>
        <c:crosses val="max"/>
        <c:crossBetween val="between"/>
      </c:valAx>
      <c:catAx>
        <c:axId val="162423936"/>
        <c:scaling>
          <c:orientation val="minMax"/>
        </c:scaling>
        <c:delete val="1"/>
        <c:axPos val="b"/>
        <c:numFmt formatCode="General" sourceLinked="1"/>
        <c:tickLblPos val="none"/>
        <c:crossAx val="16231859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222667884593334E-4"/>
          <c:y val="0.87110134753946222"/>
          <c:w val="0.99959777332115407"/>
          <c:h val="8.046464249111395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DIN Pro Bold" panose="020B0804020101020102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43493989392723"/>
          <c:y val="8.4345336493818146E-2"/>
          <c:w val="0.84230144060256751"/>
          <c:h val="0.6032031907532875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 стороны местных компаний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0.20588235294117646</c:v>
                </c:pt>
                <c:pt idx="1">
                  <c:v>0.11764705882352942</c:v>
                </c:pt>
                <c:pt idx="2">
                  <c:v>0.29411764705882376</c:v>
                </c:pt>
                <c:pt idx="3">
                  <c:v>0.11764705882352942</c:v>
                </c:pt>
                <c:pt idx="4">
                  <c:v>0.26470588235294146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D-498C-8D90-7E39833CDF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стороны региональных компаний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0.38235294117647101</c:v>
                </c:pt>
                <c:pt idx="1">
                  <c:v>5.8823529411764705E-2</c:v>
                </c:pt>
                <c:pt idx="2">
                  <c:v>0.3235294117647064</c:v>
                </c:pt>
                <c:pt idx="3">
                  <c:v>0.11764705882352942</c:v>
                </c:pt>
                <c:pt idx="4">
                  <c:v>0.11764705882352942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5D-498C-8D90-7E39833CDF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 стороны федеральных компаний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Лист1!$D$2:$D$6</c:f>
              <c:numCache>
                <c:formatCode>0</c:formatCode>
                <c:ptCount val="5"/>
                <c:pt idx="0">
                  <c:v>0.47058823529411797</c:v>
                </c:pt>
                <c:pt idx="1">
                  <c:v>2.9411764705882353E-2</c:v>
                </c:pt>
                <c:pt idx="2">
                  <c:v>0.29411764705882376</c:v>
                </c:pt>
                <c:pt idx="3">
                  <c:v>5.8823529411764705E-2</c:v>
                </c:pt>
                <c:pt idx="4">
                  <c:v>0.14705882352941188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5D-498C-8D90-7E39833CDF87}"/>
            </c:ext>
          </c:extLst>
        </c:ser>
        <c:gapWidth val="75"/>
        <c:overlap val="-25"/>
        <c:axId val="162715904"/>
        <c:axId val="162721792"/>
      </c:barChart>
      <c:catAx>
        <c:axId val="1627159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2721792"/>
        <c:crosses val="autoZero"/>
        <c:auto val="1"/>
        <c:lblAlgn val="ctr"/>
        <c:lblOffset val="100"/>
      </c:catAx>
      <c:valAx>
        <c:axId val="162721792"/>
        <c:scaling>
          <c:orientation val="minMax"/>
          <c:max val="0.60000000000000053"/>
          <c:min val="0"/>
        </c:scaling>
        <c:delete val="1"/>
        <c:axPos val="b"/>
        <c:numFmt formatCode="0" sourceLinked="1"/>
        <c:tickLblPos val="none"/>
        <c:crossAx val="1627159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1222193018829529E-2"/>
          <c:y val="0.7419044778498407"/>
          <c:w val="0.95492635373838863"/>
          <c:h val="0.1662388017528375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214532675359164"/>
          <c:y val="7.1888967208657062E-2"/>
          <c:w val="0.85376756250284369"/>
          <c:h val="0.798898375260809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между бизнесом и властью</c:v>
                </c:pt>
                <c:pt idx="1">
                  <c:v>внутри деловой среды</c:v>
                </c:pt>
                <c:pt idx="2">
                  <c:v>между бизнесом и работниками</c:v>
                </c:pt>
                <c:pt idx="3">
                  <c:v>между властью и жителями</c:v>
                </c:pt>
                <c:pt idx="4">
                  <c:v>внутри административной среды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2.3823529411764706</c:v>
                </c:pt>
                <c:pt idx="1">
                  <c:v>2.4117647058823555</c:v>
                </c:pt>
                <c:pt idx="2">
                  <c:v>2.7647058823529438</c:v>
                </c:pt>
                <c:pt idx="3">
                  <c:v>2.3235294117647061</c:v>
                </c:pt>
                <c:pt idx="4">
                  <c:v>2.5588235294117627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F-45AF-9398-59C642385A6C}"/>
            </c:ext>
          </c:extLst>
        </c:ser>
        <c:gapWidth val="132"/>
        <c:overlap val="-27"/>
        <c:axId val="162761344"/>
        <c:axId val="162767232"/>
      </c:barChart>
      <c:catAx>
        <c:axId val="162761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800"/>
              </a:lnSpc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2767232"/>
        <c:crosses val="autoZero"/>
        <c:auto val="1"/>
        <c:lblAlgn val="ctr"/>
        <c:lblOffset val="100"/>
      </c:catAx>
      <c:valAx>
        <c:axId val="162767232"/>
        <c:scaling>
          <c:orientation val="minMax"/>
          <c:min val="1"/>
        </c:scaling>
        <c:axPos val="l"/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27613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43493989392723"/>
          <c:y val="7.3724323802296432E-2"/>
          <c:w val="0.84230144060256751"/>
          <c:h val="0.5861468987496412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спрос не упадёт за 2-3 года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0.2352941176470589</c:v>
                </c:pt>
                <c:pt idx="1">
                  <c:v>8.8235294117647134E-2</c:v>
                </c:pt>
                <c:pt idx="2">
                  <c:v>0.26470588235294146</c:v>
                </c:pt>
                <c:pt idx="3">
                  <c:v>0.20588235294117646</c:v>
                </c:pt>
                <c:pt idx="4">
                  <c:v>0.20588235294117646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26-4802-8F0B-3FEFCAF8BB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ожидаю рост спроса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0.2352941176470589</c:v>
                </c:pt>
                <c:pt idx="1">
                  <c:v>0.20588235294117646</c:v>
                </c:pt>
                <c:pt idx="2">
                  <c:v>8.8235294117647134E-2</c:v>
                </c:pt>
                <c:pt idx="3">
                  <c:v>0.2352941176470589</c:v>
                </c:pt>
                <c:pt idx="4">
                  <c:v>0.2352941176470589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26-4802-8F0B-3FEFCAF8BB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есть потенциал развития смежных сфер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Лист1!$D$2:$D$6</c:f>
              <c:numCache>
                <c:formatCode>0</c:formatCode>
                <c:ptCount val="5"/>
                <c:pt idx="0">
                  <c:v>0.35294117647058826</c:v>
                </c:pt>
                <c:pt idx="1">
                  <c:v>0.2352941176470589</c:v>
                </c:pt>
                <c:pt idx="2">
                  <c:v>8.8235294117647134E-2</c:v>
                </c:pt>
                <c:pt idx="3">
                  <c:v>0.20588235294117646</c:v>
                </c:pt>
                <c:pt idx="4">
                  <c:v>0.11764705882352942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26-4802-8F0B-3FEFCAF8BB5B}"/>
            </c:ext>
          </c:extLst>
        </c:ser>
        <c:gapWidth val="75"/>
        <c:overlap val="-25"/>
        <c:axId val="162992128"/>
        <c:axId val="162993664"/>
      </c:barChart>
      <c:catAx>
        <c:axId val="162992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2993664"/>
        <c:crosses val="autoZero"/>
        <c:auto val="1"/>
        <c:lblAlgn val="ctr"/>
        <c:lblOffset val="100"/>
      </c:catAx>
      <c:valAx>
        <c:axId val="162993664"/>
        <c:scaling>
          <c:orientation val="minMax"/>
          <c:max val="0.60000000000000053"/>
          <c:min val="0"/>
        </c:scaling>
        <c:delete val="1"/>
        <c:axPos val="b"/>
        <c:numFmt formatCode="0" sourceLinked="1"/>
        <c:tickLblPos val="none"/>
        <c:crossAx val="1629921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747591734660039E-2"/>
          <c:y val="0.73127352040770555"/>
          <c:w val="0.93850457781084839"/>
          <c:h val="0.14900915458729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871746953605602"/>
          <c:y val="0.17752737536490074"/>
          <c:w val="0.56565989162267905"/>
          <c:h val="0.73205751274751862"/>
        </c:manualLayout>
      </c:layout>
      <c:radarChart>
        <c:radarStyle val="fill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Моргаушский район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5329609078125081E-17"/>
                  <c:y val="4.3834495622636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0C-4335-8C6E-CBEAD85AB532}"/>
                </c:ext>
              </c:extLst>
            </c:dLbl>
            <c:dLbl>
              <c:idx val="1"/>
              <c:layout>
                <c:manualLayout>
                  <c:x val="-3.0289532293986572E-2"/>
                  <c:y val="3.92203381886744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0C-4335-8C6E-CBEAD85AB532}"/>
                </c:ext>
              </c:extLst>
            </c:dLbl>
            <c:dLbl>
              <c:idx val="2"/>
              <c:layout>
                <c:manualLayout>
                  <c:x val="-3.7416481069042315E-2"/>
                  <c:y val="-8.4591909076345777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0C-4335-8C6E-CBEAD85AB532}"/>
                </c:ext>
              </c:extLst>
            </c:dLbl>
            <c:dLbl>
              <c:idx val="3"/>
              <c:layout>
                <c:manualLayout>
                  <c:x val="-3.0289532293986572E-2"/>
                  <c:y val="-4.26807746044041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0C-4335-8C6E-CBEAD85AB532}"/>
                </c:ext>
              </c:extLst>
            </c:dLbl>
            <c:dLbl>
              <c:idx val="4"/>
              <c:layout>
                <c:manualLayout>
                  <c:x val="-5.3452115812918323E-3"/>
                  <c:y val="-4.84486530565977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0C-4335-8C6E-CBEAD85AB532}"/>
                </c:ext>
              </c:extLst>
            </c:dLbl>
            <c:dLbl>
              <c:idx val="5"/>
              <c:layout>
                <c:manualLayout>
                  <c:x val="2.4944320712694812E-2"/>
                  <c:y val="-4.3834495622636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0C-4335-8C6E-CBEAD85AB532}"/>
                </c:ext>
              </c:extLst>
            </c:dLbl>
            <c:dLbl>
              <c:idx val="6"/>
              <c:layout>
                <c:manualLayout>
                  <c:x val="4.0979955456570065E-2"/>
                  <c:y val="-4.61415743396177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0C-4335-8C6E-CBEAD85AB532}"/>
                </c:ext>
              </c:extLst>
            </c:dLbl>
            <c:dLbl>
              <c:idx val="7"/>
              <c:layout>
                <c:manualLayout>
                  <c:x val="3.5634743875278423E-2"/>
                  <c:y val="3.22991020377318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0C-4335-8C6E-CBEAD85AB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27B"/>
                    </a:solidFill>
                    <a:latin typeface="DIN Pro Bold" panose="020B0804020101020102" pitchFamily="34" charset="0"/>
                    <a:ea typeface="+mn-ea"/>
                    <a:cs typeface="DIN Pro Bold" panose="020B0804020101020102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привлечение</c:v>
                </c:pt>
                <c:pt idx="1">
                  <c:v>сопровождение</c:v>
                </c:pt>
                <c:pt idx="2">
                  <c:v>создание контента</c:v>
                </c:pt>
                <c:pt idx="3">
                  <c:v>PR</c:v>
                </c:pt>
                <c:pt idx="4">
                  <c:v>НПА и документооборот</c:v>
                </c:pt>
                <c:pt idx="5">
                  <c:v>команда МО и
региона</c:v>
                </c:pt>
                <c:pt idx="6">
                  <c:v>активность</c:v>
                </c:pt>
                <c:pt idx="7">
                  <c:v>полезность инвестору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0C-4335-8C6E-CBEAD85AB5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привлечение</c:v>
                </c:pt>
                <c:pt idx="1">
                  <c:v>сопровождение</c:v>
                </c:pt>
                <c:pt idx="2">
                  <c:v>создание контента</c:v>
                </c:pt>
                <c:pt idx="3">
                  <c:v>PR</c:v>
                </c:pt>
                <c:pt idx="4">
                  <c:v>НПА и документооборот</c:v>
                </c:pt>
                <c:pt idx="5">
                  <c:v>команда МО и
региона</c:v>
                </c:pt>
                <c:pt idx="6">
                  <c:v>активность</c:v>
                </c:pt>
                <c:pt idx="7">
                  <c:v>полезность инвестору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0C-4335-8C6E-CBEAD85AB532}"/>
            </c:ext>
          </c:extLst>
        </c:ser>
        <c:dLbls>
          <c:showVal val="1"/>
        </c:dLbls>
        <c:axId val="154917504"/>
        <c:axId val="155537792"/>
      </c:radarChart>
      <c:catAx>
        <c:axId val="154917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F427B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55537792"/>
        <c:crosses val="autoZero"/>
        <c:auto val="1"/>
        <c:lblAlgn val="ctr"/>
        <c:lblOffset val="100"/>
      </c:catAx>
      <c:valAx>
        <c:axId val="155537792"/>
        <c:scaling>
          <c:orientation val="minMax"/>
        </c:scaling>
        <c:axPos val="l"/>
        <c:majorGridlines>
          <c:spPr>
            <a:ln w="9525" cap="sq" cmpd="sng" algn="ctr">
              <a:solidFill>
                <a:srgbClr val="C5D7FC"/>
              </a:solidFill>
              <a:round/>
              <a:headEnd type="none"/>
              <a:tailEnd w="med" len="sm"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0" i="0" u="none" strike="noStrike" kern="1200" baseline="0">
                <a:solidFill>
                  <a:srgbClr val="C5D7FC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549175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912208224645092E-2"/>
          <c:y val="4.3948950007046926E-2"/>
          <c:w val="0.89179959826461852"/>
          <c:h val="0.58376105426609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>
                  <c:v>5.4166666666666717E-2</c:v>
                </c:pt>
                <c:pt idx="1">
                  <c:v>0.13958333333333345</c:v>
                </c:pt>
                <c:pt idx="2">
                  <c:v>0.40416666666666695</c:v>
                </c:pt>
                <c:pt idx="3">
                  <c:v>0.30625000000000002</c:v>
                </c:pt>
                <c:pt idx="4">
                  <c:v>9.5833333333333368E-2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85-461F-960A-B13D001A07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0.0%</c:formatCode>
                <c:ptCount val="5"/>
                <c:pt idx="0">
                  <c:v>6.4814814814814867E-2</c:v>
                </c:pt>
                <c:pt idx="1">
                  <c:v>0.1111111111111111</c:v>
                </c:pt>
                <c:pt idx="2">
                  <c:v>0.3611111111111111</c:v>
                </c:pt>
                <c:pt idx="3">
                  <c:v>0.37962962962963004</c:v>
                </c:pt>
                <c:pt idx="4">
                  <c:v>8.3333333333333343E-2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85-461F-960A-B13D001A071E}"/>
            </c:ext>
          </c:extLst>
        </c:ser>
        <c:gapWidth val="167"/>
        <c:overlap val="-31"/>
        <c:axId val="157698304"/>
        <c:axId val="157716480"/>
      </c:barChart>
      <c:catAx>
        <c:axId val="157698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900"/>
              </a:lnSpc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57716480"/>
        <c:crosses val="autoZero"/>
        <c:auto val="1"/>
        <c:lblAlgn val="ctr"/>
        <c:lblOffset val="100"/>
      </c:catAx>
      <c:valAx>
        <c:axId val="157716480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15769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8712380574504"/>
          <c:y val="4.9819478103397805E-2"/>
          <c:w val="0.47794318185510332"/>
          <c:h val="0.9076823334564634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cat>
            <c:strRef>
              <c:f>Лист1!$A$2:$A$16</c:f>
              <c:strCache>
                <c:ptCount val="15"/>
                <c:pt idx="0">
                  <c:v>Недостаточно хорошее состояние дорог</c:v>
                </c:pt>
                <c:pt idx="1">
                  <c:v>Сложность найти работу</c:v>
                </c:pt>
                <c:pt idx="2">
                  <c:v>Недостаточное обустройство территории (озеленение, площадки для детей, спорта и т.д.)</c:v>
                </c:pt>
                <c:pt idx="3">
                  <c:v>Ограниченные возможности обучения, личного и профессионального развития</c:v>
                </c:pt>
                <c:pt idx="4">
                  <c:v>Недостатки в уборке территории</c:v>
                </c:pt>
                <c:pt idx="5">
                  <c:v>Отсутствие архитектуры, радующей глаз</c:v>
                </c:pt>
                <c:pt idx="6">
                  <c:v>Отсутствие места для хобби, коллективных встреч (в т.ч. по интересам)</c:v>
                </c:pt>
                <c:pt idx="7">
                  <c:v>Медленный интернет (или его отсутствие)</c:v>
                </c:pt>
                <c:pt idx="8">
                  <c:v>Слабый сигнал сотовой связи (или его отсутствие)</c:v>
                </c:pt>
                <c:pt idx="9">
                  <c:v>Неудовлетворительная работа общественного транспорта</c:v>
                </c:pt>
                <c:pt idx="10">
                  <c:v>Безопасность проживания в целом не устраивает</c:v>
                </c:pt>
                <c:pt idx="11">
                  <c:v>Ограниченные возможности для предпринимательской деятельности</c:v>
                </c:pt>
                <c:pt idx="12">
                  <c:v>Нестабильность электроснабжения</c:v>
                </c:pt>
                <c:pt idx="13">
                  <c:v>Ограниченные возможности профессионального образования, повышения квалификации</c:v>
                </c:pt>
                <c:pt idx="14">
                  <c:v>Отсутствие коммуникации с соседями (или с группами по интересам)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0.50624999999999998</c:v>
                </c:pt>
                <c:pt idx="1">
                  <c:v>0.38958333333333356</c:v>
                </c:pt>
                <c:pt idx="2">
                  <c:v>0.49375000000000002</c:v>
                </c:pt>
                <c:pt idx="3">
                  <c:v>0.12291666666666666</c:v>
                </c:pt>
                <c:pt idx="4">
                  <c:v>0.26458333333333334</c:v>
                </c:pt>
                <c:pt idx="5">
                  <c:v>0.14375000000000004</c:v>
                </c:pt>
                <c:pt idx="6">
                  <c:v>0.18541666666666681</c:v>
                </c:pt>
                <c:pt idx="7">
                  <c:v>0.25208333333333333</c:v>
                </c:pt>
                <c:pt idx="8">
                  <c:v>0.12083333333333333</c:v>
                </c:pt>
                <c:pt idx="9">
                  <c:v>8.3333333333333343E-2</c:v>
                </c:pt>
                <c:pt idx="10">
                  <c:v>6.8750000000000019E-2</c:v>
                </c:pt>
                <c:pt idx="11">
                  <c:v>3.125E-2</c:v>
                </c:pt>
                <c:pt idx="12">
                  <c:v>6.0416666666666723E-2</c:v>
                </c:pt>
                <c:pt idx="13">
                  <c:v>6.666666666666668E-2</c:v>
                </c:pt>
                <c:pt idx="14">
                  <c:v>1.8749999999999999E-2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D-47A9-804E-95C5D323F2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cat>
            <c:strRef>
              <c:f>Лист1!$A$2:$A$16</c:f>
              <c:strCache>
                <c:ptCount val="15"/>
                <c:pt idx="0">
                  <c:v>Недостаточно хорошее состояние дорог</c:v>
                </c:pt>
                <c:pt idx="1">
                  <c:v>Сложность найти работу</c:v>
                </c:pt>
                <c:pt idx="2">
                  <c:v>Недостаточное обустройство территории (озеленение, площадки для детей, спорта и т.д.)</c:v>
                </c:pt>
                <c:pt idx="3">
                  <c:v>Ограниченные возможности обучения, личного и профессионального развития</c:v>
                </c:pt>
                <c:pt idx="4">
                  <c:v>Недостатки в уборке территории</c:v>
                </c:pt>
                <c:pt idx="5">
                  <c:v>Отсутствие архитектуры, радующей глаз</c:v>
                </c:pt>
                <c:pt idx="6">
                  <c:v>Отсутствие места для хобби, коллективных встреч (в т.ч. по интересам)</c:v>
                </c:pt>
                <c:pt idx="7">
                  <c:v>Медленный интернет (или его отсутствие)</c:v>
                </c:pt>
                <c:pt idx="8">
                  <c:v>Слабый сигнал сотовой связи (или его отсутствие)</c:v>
                </c:pt>
                <c:pt idx="9">
                  <c:v>Неудовлетворительная работа общественного транспорта</c:v>
                </c:pt>
                <c:pt idx="10">
                  <c:v>Безопасность проживания в целом не устраивает</c:v>
                </c:pt>
                <c:pt idx="11">
                  <c:v>Ограниченные возможности для предпринимательской деятельности</c:v>
                </c:pt>
                <c:pt idx="12">
                  <c:v>Нестабильность электроснабжения</c:v>
                </c:pt>
                <c:pt idx="13">
                  <c:v>Ограниченные возможности профессионального образования, повышения квалификации</c:v>
                </c:pt>
                <c:pt idx="14">
                  <c:v>Отсутствие коммуникации с соседями (или с группами по интересам)</c:v>
                </c:pt>
              </c:strCache>
            </c:strRef>
          </c:cat>
          <c:val>
            <c:numRef>
              <c:f>Лист1!$C$2:$C$16</c:f>
              <c:numCache>
                <c:formatCode>0.0%</c:formatCode>
                <c:ptCount val="15"/>
                <c:pt idx="0">
                  <c:v>0.5185185185185186</c:v>
                </c:pt>
                <c:pt idx="1">
                  <c:v>0.40740740740740738</c:v>
                </c:pt>
                <c:pt idx="2">
                  <c:v>0.6203703703703709</c:v>
                </c:pt>
                <c:pt idx="3">
                  <c:v>0.12962962962962943</c:v>
                </c:pt>
                <c:pt idx="4">
                  <c:v>0.19444444444444467</c:v>
                </c:pt>
                <c:pt idx="5">
                  <c:v>0.1388888888888889</c:v>
                </c:pt>
                <c:pt idx="6">
                  <c:v>0.2592592592592593</c:v>
                </c:pt>
                <c:pt idx="7">
                  <c:v>0.21296296296296319</c:v>
                </c:pt>
                <c:pt idx="8">
                  <c:v>7.407407407407407E-2</c:v>
                </c:pt>
                <c:pt idx="9">
                  <c:v>7.407407407407407E-2</c:v>
                </c:pt>
                <c:pt idx="10">
                  <c:v>6.4814814814814867E-2</c:v>
                </c:pt>
                <c:pt idx="11">
                  <c:v>3.7037037037037056E-2</c:v>
                </c:pt>
                <c:pt idx="12">
                  <c:v>7.407407407407407E-2</c:v>
                </c:pt>
                <c:pt idx="13">
                  <c:v>6.4814814814814867E-2</c:v>
                </c:pt>
                <c:pt idx="14">
                  <c:v>4.6296296296296335E-2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D-47A9-804E-95C5D323F2C8}"/>
            </c:ext>
          </c:extLst>
        </c:ser>
        <c:gapWidth val="182"/>
        <c:axId val="160739712"/>
        <c:axId val="160741248"/>
      </c:barChart>
      <c:catAx>
        <c:axId val="160739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0741248"/>
        <c:crosses val="autoZero"/>
        <c:auto val="1"/>
        <c:lblAlgn val="ctr"/>
        <c:lblOffset val="100"/>
      </c:catAx>
      <c:valAx>
        <c:axId val="160741248"/>
        <c:scaling>
          <c:orientation val="minMax"/>
          <c:max val="0.70000000000000051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0739712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9033518924457037"/>
          <c:y val="5.6762376823966308E-2"/>
          <c:w val="0.45639324900654743"/>
          <c:h val="0.8097748984404132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Отличное место жизни для деятельного, активного человека</c:v>
                </c:pt>
                <c:pt idx="1">
                  <c:v>Жизнь здесь постепенно, но верно становится лучше</c:v>
                </c:pt>
                <c:pt idx="2">
                  <c:v>Что-то меняется в лучшую сторону, но есть и то, что ухудшается</c:v>
                </c:pt>
                <c:pt idx="3">
                  <c:v>Никаких изменений и перспектив здесь нет</c:v>
                </c:pt>
                <c:pt idx="4">
                  <c:v>Место, как место – ни лучше, ни хуже других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0.05</c:v>
                </c:pt>
                <c:pt idx="1">
                  <c:v>0.14791666666666681</c:v>
                </c:pt>
                <c:pt idx="2">
                  <c:v>0.43333333333333335</c:v>
                </c:pt>
                <c:pt idx="3">
                  <c:v>0.21458333333333349</c:v>
                </c:pt>
                <c:pt idx="4">
                  <c:v>0.1541666666666667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B-4A6B-9A8E-C6C3E043A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Отличное место жизни для деятельного, активного человека</c:v>
                </c:pt>
                <c:pt idx="1">
                  <c:v>Жизнь здесь постепенно, но верно становится лучше</c:v>
                </c:pt>
                <c:pt idx="2">
                  <c:v>Что-то меняется в лучшую сторону, но есть и то, что ухудшается</c:v>
                </c:pt>
                <c:pt idx="3">
                  <c:v>Никаких изменений и перспектив здесь нет</c:v>
                </c:pt>
                <c:pt idx="4">
                  <c:v>Место, как место – ни лучше, ни хуже других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3.7037037037037056E-2</c:v>
                </c:pt>
                <c:pt idx="1">
                  <c:v>0.1388888888888889</c:v>
                </c:pt>
                <c:pt idx="2">
                  <c:v>0.5185185185185186</c:v>
                </c:pt>
                <c:pt idx="3">
                  <c:v>0.21296296296296319</c:v>
                </c:pt>
                <c:pt idx="4">
                  <c:v>9.2592592592592754E-2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DB-4A6B-9A8E-C6C3E043A013}"/>
            </c:ext>
          </c:extLst>
        </c:ser>
        <c:gapWidth val="182"/>
        <c:axId val="162081792"/>
        <c:axId val="162087680"/>
      </c:barChart>
      <c:catAx>
        <c:axId val="1620817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2087680"/>
        <c:crosses val="autoZero"/>
        <c:auto val="1"/>
        <c:lblAlgn val="ctr"/>
        <c:lblOffset val="100"/>
      </c:catAx>
      <c:valAx>
        <c:axId val="162087680"/>
        <c:scaling>
          <c:orientation val="minMax"/>
          <c:max val="0.60000000000000053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20817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93328293530454"/>
          <c:y val="6.6221498274292787E-2"/>
          <c:w val="0.47857155056574435"/>
          <c:h val="0.8097748984404132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4.3819372406526391E-3"/>
                  <c:y val="1.8917980870495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EE-49CD-BCF5-03171C66C7F7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Нет, не планировал (а)</c:v>
                </c:pt>
                <c:pt idx="1">
                  <c:v>Была такая мысль, но не хватает решимости и знаний</c:v>
                </c:pt>
                <c:pt idx="2">
                  <c:v>Планирую. Готовлю бизнес-план, нужна помощь в подготовке</c:v>
                </c:pt>
                <c:pt idx="3">
                  <c:v>Планирую. Бизнес-план готов, ищу финансирование, партнеров</c:v>
                </c:pt>
                <c:pt idx="4">
                  <c:v>Уже нахожусь в процессе регистрации бизнеса</c:v>
                </c:pt>
                <c:pt idx="5">
                  <c:v>Я уже предприниматель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0.61875000000000058</c:v>
                </c:pt>
                <c:pt idx="1">
                  <c:v>0.30208333333333331</c:v>
                </c:pt>
                <c:pt idx="2">
                  <c:v>3.333333333333334E-2</c:v>
                </c:pt>
                <c:pt idx="3">
                  <c:v>2.0833333333333356E-2</c:v>
                </c:pt>
                <c:pt idx="4">
                  <c:v>2.0833333333333355E-3</c:v>
                </c:pt>
                <c:pt idx="5">
                  <c:v>2.2916666666666672E-2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E7-4127-9CEF-32C8E2F505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2.1909686203263599E-3"/>
                  <c:y val="-1.4188485652871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EE-49CD-BCF5-03171C66C7F7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Нет, не планировал (а)</c:v>
                </c:pt>
                <c:pt idx="1">
                  <c:v>Была такая мысль, но не хватает решимости и знаний</c:v>
                </c:pt>
                <c:pt idx="2">
                  <c:v>Планирую. Готовлю бизнес-план, нужна помощь в подготовке</c:v>
                </c:pt>
                <c:pt idx="3">
                  <c:v>Планирую. Бизнес-план готов, ищу финансирование, партнеров</c:v>
                </c:pt>
                <c:pt idx="4">
                  <c:v>Уже нахожусь в процессе регистрации бизнеса</c:v>
                </c:pt>
                <c:pt idx="5">
                  <c:v>Я уже предприниматель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0.49074074074074081</c:v>
                </c:pt>
                <c:pt idx="1">
                  <c:v>0.39814814814814831</c:v>
                </c:pt>
                <c:pt idx="2">
                  <c:v>6.4814814814814867E-2</c:v>
                </c:pt>
                <c:pt idx="3">
                  <c:v>1.8518518518518531E-2</c:v>
                </c:pt>
                <c:pt idx="4">
                  <c:v>0</c:v>
                </c:pt>
                <c:pt idx="5">
                  <c:v>2.7777777777777821E-2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E7-4127-9CEF-32C8E2F505E5}"/>
            </c:ext>
          </c:extLst>
        </c:ser>
        <c:gapWidth val="182"/>
        <c:axId val="160276480"/>
        <c:axId val="160296320"/>
      </c:barChart>
      <c:catAx>
        <c:axId val="1602764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0296320"/>
        <c:crosses val="autoZero"/>
        <c:auto val="1"/>
        <c:lblAlgn val="ctr"/>
        <c:lblOffset val="100"/>
      </c:catAx>
      <c:valAx>
        <c:axId val="160296320"/>
        <c:scaling>
          <c:orientation val="minMax"/>
          <c:max val="0.70000000000000051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602764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9033518924457037"/>
          <c:y val="5.6762376823966308E-2"/>
          <c:w val="0.45639324900654743"/>
          <c:h val="0.8097748984404132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В населенном пункте, где я проживаю</c:v>
                </c:pt>
                <c:pt idx="1">
                  <c:v>В соседнем сельском населенном пункте</c:v>
                </c:pt>
                <c:pt idx="2">
                  <c:v>В другом муниципальном образовании</c:v>
                </c:pt>
                <c:pt idx="3">
                  <c:v>В другом городе нашего региона</c:v>
                </c:pt>
                <c:pt idx="4">
                  <c:v>В другом регионе</c:v>
                </c:pt>
                <c:pt idx="5">
                  <c:v>Не работаю нигде (учащийся, пенсионер, веду домашнее хозяйство и т.д.)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0.52916666666666656</c:v>
                </c:pt>
                <c:pt idx="1">
                  <c:v>0.36666666666666697</c:v>
                </c:pt>
                <c:pt idx="2">
                  <c:v>5.2083333333333419E-2</c:v>
                </c:pt>
                <c:pt idx="3">
                  <c:v>1.8749999999999999E-2</c:v>
                </c:pt>
                <c:pt idx="4">
                  <c:v>1.666666666666668E-2</c:v>
                </c:pt>
                <c:pt idx="5">
                  <c:v>1.666666666666668E-2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8B-4BD1-8954-DA4CF6058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В населенном пункте, где я проживаю</c:v>
                </c:pt>
                <c:pt idx="1">
                  <c:v>В соседнем сельском населенном пункте</c:v>
                </c:pt>
                <c:pt idx="2">
                  <c:v>В другом муниципальном образовании</c:v>
                </c:pt>
                <c:pt idx="3">
                  <c:v>В другом городе нашего региона</c:v>
                </c:pt>
                <c:pt idx="4">
                  <c:v>В другом регионе</c:v>
                </c:pt>
                <c:pt idx="5">
                  <c:v>Не работаю нигде (учащийся, пенсионер, веду домашнее хозяйство и т.д.)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0.44444444444444442</c:v>
                </c:pt>
                <c:pt idx="1">
                  <c:v>0.41666666666666696</c:v>
                </c:pt>
                <c:pt idx="2">
                  <c:v>6.4814814814814867E-2</c:v>
                </c:pt>
                <c:pt idx="3">
                  <c:v>9.2592592592592744E-3</c:v>
                </c:pt>
                <c:pt idx="4">
                  <c:v>3.7037037037037056E-2</c:v>
                </c:pt>
                <c:pt idx="5">
                  <c:v>2.7777777777777821E-2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8B-4BD1-8954-DA4CF6058F85}"/>
            </c:ext>
          </c:extLst>
        </c:ser>
        <c:gapWidth val="182"/>
        <c:axId val="28353664"/>
        <c:axId val="28355200"/>
      </c:barChart>
      <c:catAx>
        <c:axId val="28353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8355200"/>
        <c:crosses val="autoZero"/>
        <c:auto val="1"/>
        <c:lblAlgn val="ctr"/>
        <c:lblOffset val="100"/>
      </c:catAx>
      <c:valAx>
        <c:axId val="28355200"/>
        <c:scaling>
          <c:orientation val="minMax"/>
          <c:max val="0.60000000000000053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83536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5116192154978785"/>
          <c:y val="0.20403525852074197"/>
          <c:w val="0.52035960452960017"/>
          <c:h val="0.415977410645795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 сохранении уровня поддержки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
на данной территории</c:v>
                </c:pt>
                <c:pt idx="1">
                  <c:v>на других территориях региона</c:v>
                </c:pt>
                <c:pt idx="2">
                  <c:v>осваивать новые 
направления бизнеса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2.6176470588235294</c:v>
                </c:pt>
                <c:pt idx="1">
                  <c:v>2.0588235294117627</c:v>
                </c:pt>
                <c:pt idx="2">
                  <c:v>2.7058823529411784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2D-4F37-8412-9F751D7688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 повышении уровня поддержки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
на данной территории</c:v>
                </c:pt>
                <c:pt idx="1">
                  <c:v>на других территориях региона</c:v>
                </c:pt>
                <c:pt idx="2">
                  <c:v>осваивать новые 
направления бизнеса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3.4705882352941178</c:v>
                </c:pt>
                <c:pt idx="1">
                  <c:v>2.6470588235294117</c:v>
                </c:pt>
                <c:pt idx="2">
                  <c:v>3.1764705882352939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2D-4F37-8412-9F751D7688D0}"/>
            </c:ext>
          </c:extLst>
        </c:ser>
        <c:gapWidth val="182"/>
        <c:axId val="28440448"/>
        <c:axId val="28441984"/>
      </c:barChart>
      <c:catAx>
        <c:axId val="284404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8441984"/>
        <c:crosses val="autoZero"/>
        <c:auto val="1"/>
        <c:lblAlgn val="ctr"/>
        <c:lblOffset val="100"/>
      </c:catAx>
      <c:valAx>
        <c:axId val="28441984"/>
        <c:scaling>
          <c:orientation val="minMax"/>
          <c:max val="5"/>
          <c:min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844044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873648103668331"/>
          <c:y val="0.70961074158932624"/>
          <c:w val="0.42113577491232335"/>
          <c:h val="0.1066164935654276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DIN Pro Bold" panose="020B0804020101020102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04568298578696E-2"/>
          <c:y val="9.0070323956189566E-2"/>
          <c:w val="0.13493492407156998"/>
          <c:h val="0.8869404376431239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C1C2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строительство</c:v>
                </c:pt>
                <c:pt idx="1">
                  <c:v>животноводство</c:v>
                </c:pt>
                <c:pt idx="2">
                  <c:v>услуги населению</c:v>
                </c:pt>
                <c:pt idx="3">
                  <c:v>промышленность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9B-4D68-8031-73425E133067}"/>
            </c:ext>
          </c:extLst>
        </c:ser>
        <c:dLbls>
          <c:showVal val="1"/>
        </c:dLbls>
        <c:gapWidth val="79"/>
        <c:overlap val="100"/>
        <c:axId val="28698112"/>
        <c:axId val="28699648"/>
      </c:barChart>
      <c:barChart>
        <c:barDir val="bar"/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5.3817431492809271E-2"/>
                  <c:y val="-2.53758167478672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59B-4D68-8031-73425E133067}"/>
                </c:ext>
              </c:extLst>
            </c:dLbl>
            <c:dLbl>
              <c:idx val="1"/>
              <c:layout>
                <c:manualLayout>
                  <c:x val="-5.9335546923829113E-2"/>
                  <c:y val="-6.249225489347402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9B-4D68-8031-73425E133067}"/>
                </c:ext>
              </c:extLst>
            </c:dLbl>
            <c:dLbl>
              <c:idx val="2"/>
              <c:layout>
                <c:manualLayout>
                  <c:x val="-0.1375088707704713"/>
                  <c:y val="1.77982860909689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59B-4D68-8031-73425E133067}"/>
                </c:ext>
              </c:extLst>
            </c:dLbl>
            <c:dLbl>
              <c:idx val="3"/>
              <c:layout>
                <c:manualLayout>
                  <c:x val="-6.0705184683559094E-2"/>
                  <c:y val="1.77982860909690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9B-4D68-8031-73425E133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строительство</c:v>
                </c:pt>
                <c:pt idx="1">
                  <c:v>животноводство</c:v>
                </c:pt>
                <c:pt idx="2">
                  <c:v>услуги населению</c:v>
                </c:pt>
                <c:pt idx="3">
                  <c:v>промышленность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0.22</c:v>
                </c:pt>
                <c:pt idx="1">
                  <c:v>0.33000000000000035</c:v>
                </c:pt>
                <c:pt idx="2">
                  <c:v>1.44</c:v>
                </c:pt>
                <c:pt idx="3">
                  <c:v>0.33000000000000035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9B-4D68-8031-73425E133067}"/>
            </c:ext>
          </c:extLst>
        </c:ser>
        <c:dLbls>
          <c:showVal val="1"/>
        </c:dLbls>
        <c:gapWidth val="79"/>
        <c:overlap val="100"/>
        <c:axId val="28719360"/>
        <c:axId val="28717824"/>
      </c:barChart>
      <c:catAx>
        <c:axId val="28698112"/>
        <c:scaling>
          <c:orientation val="minMax"/>
        </c:scaling>
        <c:axPos val="l"/>
        <c:numFmt formatCode="General" sourceLinked="1"/>
        <c:tickLblPos val="high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00" b="1" i="0" u="none" strike="noStrike" kern="1200" baseline="0">
                <a:ln>
                  <a:noFill/>
                </a:ln>
                <a:solidFill>
                  <a:srgbClr val="2B2F32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8699648"/>
        <c:crosses val="autoZero"/>
        <c:auto val="1"/>
        <c:lblAlgn val="ctr"/>
        <c:lblOffset val="100"/>
      </c:catAx>
      <c:valAx>
        <c:axId val="28699648"/>
        <c:scaling>
          <c:orientation val="minMax"/>
          <c:max val="1"/>
        </c:scaling>
        <c:delete val="1"/>
        <c:axPos val="b"/>
        <c:numFmt formatCode="0%" sourceLinked="1"/>
        <c:tickLblPos val="none"/>
        <c:crossAx val="28698112"/>
        <c:crosses val="autoZero"/>
        <c:crossBetween val="between"/>
      </c:valAx>
      <c:valAx>
        <c:axId val="28717824"/>
        <c:scaling>
          <c:orientation val="minMax"/>
        </c:scaling>
        <c:delete val="1"/>
        <c:axPos val="t"/>
        <c:numFmt formatCode="0%" sourceLinked="1"/>
        <c:tickLblPos val="none"/>
        <c:crossAx val="28719360"/>
        <c:crosses val="max"/>
        <c:crossBetween val="between"/>
      </c:valAx>
      <c:catAx>
        <c:axId val="28719360"/>
        <c:scaling>
          <c:orientation val="minMax"/>
        </c:scaling>
        <c:delete val="1"/>
        <c:axPos val="l"/>
        <c:numFmt formatCode="General" sourceLinked="1"/>
        <c:tickLblPos val="none"/>
        <c:crossAx val="2871782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301E14B-54B7-45C1-9A3C-E41E57B93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940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60DA6F8-6CE9-4D06-B8E5-D147785C0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3845" y="0"/>
            <a:ext cx="4277474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D59886AE-6448-4BC3-ADB2-89C8559181E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6A5E972-6B55-4F41-966E-5068A7C888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50"/>
            <a:ext cx="4278940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50CAD19-E280-4D50-A2DC-50B70D2271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3845" y="6456650"/>
            <a:ext cx="4277474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8C06396E-933E-40C4-9731-1C6041D46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191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940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845" y="0"/>
            <a:ext cx="4277474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115CFA51-6EFD-47F3-882F-D4452498096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16288" y="850900"/>
            <a:ext cx="324167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03" tIns="41752" rIns="83503" bIns="41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012" y="3271845"/>
            <a:ext cx="7898227" cy="2676834"/>
          </a:xfrm>
          <a:prstGeom prst="rect">
            <a:avLst/>
          </a:prstGeom>
        </p:spPr>
        <p:txBody>
          <a:bodyPr vert="horz" lIns="83503" tIns="41752" rIns="83503" bIns="4175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278940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845" y="6456650"/>
            <a:ext cx="4277474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A7787262-06E7-4FFC-B03F-D3D964B36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72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34780">
              <a:defRPr/>
            </a:pPr>
            <a:fld id="{62344B62-B81F-452C-9CAB-BAD4471EC896}" type="slidenum">
              <a:rPr lang="ru-RU">
                <a:solidFill>
                  <a:prstClr val="black"/>
                </a:solidFill>
                <a:latin typeface="DIN Pro Medium" panose="020B0604020101020102" pitchFamily="34" charset="0"/>
              </a:rPr>
              <a:pPr defTabSz="834780">
                <a:defRPr/>
              </a:pPr>
              <a:t>28</a:t>
            </a:fld>
            <a:endParaRPr lang="ru-RU">
              <a:solidFill>
                <a:prstClr val="black"/>
              </a:solidFill>
              <a:latin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6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35030">
              <a:defRPr/>
            </a:pPr>
            <a:fld id="{62344B62-B81F-452C-9CAB-BAD4471EC89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35030">
                <a:defRPr/>
              </a:pPr>
              <a:t>34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43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5030">
              <a:defRPr/>
            </a:pPr>
            <a:fld id="{A7787262-06E7-4FFC-B03F-D3D964B36180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35030">
                <a:defRPr/>
              </a:pPr>
              <a:t>35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10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5030">
              <a:defRPr/>
            </a:pPr>
            <a:fld id="{A7787262-06E7-4FFC-B03F-D3D964B36180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35030">
                <a:defRPr/>
              </a:pPr>
              <a:t>38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84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35030">
              <a:defRPr/>
            </a:pPr>
            <a:fld id="{A7787262-06E7-4FFC-B03F-D3D964B36180}" type="slidenum">
              <a:rPr lang="ru-RU">
                <a:solidFill>
                  <a:prstClr val="black"/>
                </a:solidFill>
                <a:latin typeface="Calibri"/>
              </a:rPr>
              <a:pPr defTabSz="835030">
                <a:defRPr/>
              </a:pPr>
              <a:t>43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41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4913" y="1027113"/>
            <a:ext cx="3922712" cy="27733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75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3254E-037F-4821-BC03-202D938AEA0F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75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14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23D7-FD27-4EE7-8AA2-C0103EEA3D63}" type="datetime1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08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5818931" y="0"/>
                </a:lnTo>
                <a:lnTo>
                  <a:pt x="0" y="6682146"/>
                </a:lnTo>
                <a:lnTo>
                  <a:pt x="0" y="7559992"/>
                </a:lnTo>
                <a:lnTo>
                  <a:pt x="10681228" y="7559992"/>
                </a:lnTo>
                <a:lnTo>
                  <a:pt x="10692003" y="3778185"/>
                </a:lnTo>
                <a:lnTo>
                  <a:pt x="10692003" y="0"/>
                </a:lnTo>
                <a:close/>
              </a:path>
            </a:pathLst>
          </a:custGeom>
          <a:solidFill>
            <a:srgbClr val="2B2F32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927989"/>
            <a:ext cx="5009575" cy="56619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00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A01D-C2E0-4196-AA2C-068F9957E4A2}" type="datetime1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3305" y="4952672"/>
            <a:ext cx="4774565" cy="764540"/>
          </a:xfrm>
          <a:custGeom>
            <a:avLst/>
            <a:gdLst/>
            <a:ahLst/>
            <a:cxnLst/>
            <a:rect l="l" t="t" r="r" b="b"/>
            <a:pathLst>
              <a:path w="4774565" h="764539">
                <a:moveTo>
                  <a:pt x="4773942" y="0"/>
                </a:moveTo>
                <a:lnTo>
                  <a:pt x="0" y="1727"/>
                </a:lnTo>
                <a:lnTo>
                  <a:pt x="0" y="764451"/>
                </a:lnTo>
                <a:lnTo>
                  <a:pt x="4098124" y="763790"/>
                </a:lnTo>
                <a:lnTo>
                  <a:pt x="47739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6763" y="4900597"/>
            <a:ext cx="876935" cy="876935"/>
          </a:xfrm>
          <a:custGeom>
            <a:avLst/>
            <a:gdLst/>
            <a:ahLst/>
            <a:cxnLst/>
            <a:rect l="l" t="t" r="r" b="b"/>
            <a:pathLst>
              <a:path w="876935" h="876935">
                <a:moveTo>
                  <a:pt x="436803" y="0"/>
                </a:moveTo>
                <a:lnTo>
                  <a:pt x="389067" y="2719"/>
                </a:lnTo>
                <a:lnTo>
                  <a:pt x="342836" y="10397"/>
                </a:lnTo>
                <a:lnTo>
                  <a:pt x="298375" y="22767"/>
                </a:lnTo>
                <a:lnTo>
                  <a:pt x="255952" y="39560"/>
                </a:lnTo>
                <a:lnTo>
                  <a:pt x="215834" y="60508"/>
                </a:lnTo>
                <a:lnTo>
                  <a:pt x="178286" y="85344"/>
                </a:lnTo>
                <a:lnTo>
                  <a:pt x="143575" y="113798"/>
                </a:lnTo>
                <a:lnTo>
                  <a:pt x="111967" y="145603"/>
                </a:lnTo>
                <a:lnTo>
                  <a:pt x="83730" y="180490"/>
                </a:lnTo>
                <a:lnTo>
                  <a:pt x="59129" y="218192"/>
                </a:lnTo>
                <a:lnTo>
                  <a:pt x="38431" y="258440"/>
                </a:lnTo>
                <a:lnTo>
                  <a:pt x="21903" y="300967"/>
                </a:lnTo>
                <a:lnTo>
                  <a:pt x="9810" y="345503"/>
                </a:lnTo>
                <a:lnTo>
                  <a:pt x="2420" y="391782"/>
                </a:lnTo>
                <a:lnTo>
                  <a:pt x="0" y="439534"/>
                </a:lnTo>
                <a:lnTo>
                  <a:pt x="2721" y="487270"/>
                </a:lnTo>
                <a:lnTo>
                  <a:pt x="10402" y="533501"/>
                </a:lnTo>
                <a:lnTo>
                  <a:pt x="22774" y="577961"/>
                </a:lnTo>
                <a:lnTo>
                  <a:pt x="39570" y="620383"/>
                </a:lnTo>
                <a:lnTo>
                  <a:pt x="60520" y="660501"/>
                </a:lnTo>
                <a:lnTo>
                  <a:pt x="85357" y="698048"/>
                </a:lnTo>
                <a:lnTo>
                  <a:pt x="113813" y="732758"/>
                </a:lnTo>
                <a:lnTo>
                  <a:pt x="145619" y="764365"/>
                </a:lnTo>
                <a:lnTo>
                  <a:pt x="180508" y="792602"/>
                </a:lnTo>
                <a:lnTo>
                  <a:pt x="218210" y="817203"/>
                </a:lnTo>
                <a:lnTo>
                  <a:pt x="258458" y="837901"/>
                </a:lnTo>
                <a:lnTo>
                  <a:pt x="300984" y="854430"/>
                </a:lnTo>
                <a:lnTo>
                  <a:pt x="345520" y="866523"/>
                </a:lnTo>
                <a:lnTo>
                  <a:pt x="391797" y="873914"/>
                </a:lnTo>
                <a:lnTo>
                  <a:pt x="439547" y="876338"/>
                </a:lnTo>
                <a:lnTo>
                  <a:pt x="487280" y="873616"/>
                </a:lnTo>
                <a:lnTo>
                  <a:pt x="533510" y="865936"/>
                </a:lnTo>
                <a:lnTo>
                  <a:pt x="577968" y="853564"/>
                </a:lnTo>
                <a:lnTo>
                  <a:pt x="620390" y="836769"/>
                </a:lnTo>
                <a:lnTo>
                  <a:pt x="660507" y="815820"/>
                </a:lnTo>
                <a:lnTo>
                  <a:pt x="698054" y="790983"/>
                </a:lnTo>
                <a:lnTo>
                  <a:pt x="732764" y="762528"/>
                </a:lnTo>
                <a:lnTo>
                  <a:pt x="764371" y="730723"/>
                </a:lnTo>
                <a:lnTo>
                  <a:pt x="792608" y="695835"/>
                </a:lnTo>
                <a:lnTo>
                  <a:pt x="817209" y="658133"/>
                </a:lnTo>
                <a:lnTo>
                  <a:pt x="837906" y="617884"/>
                </a:lnTo>
                <a:lnTo>
                  <a:pt x="854435" y="575358"/>
                </a:lnTo>
                <a:lnTo>
                  <a:pt x="866527" y="530821"/>
                </a:lnTo>
                <a:lnTo>
                  <a:pt x="873917" y="484543"/>
                </a:lnTo>
                <a:lnTo>
                  <a:pt x="876338" y="436791"/>
                </a:lnTo>
                <a:lnTo>
                  <a:pt x="873616" y="389055"/>
                </a:lnTo>
                <a:lnTo>
                  <a:pt x="865936" y="342823"/>
                </a:lnTo>
                <a:lnTo>
                  <a:pt x="853564" y="298364"/>
                </a:lnTo>
                <a:lnTo>
                  <a:pt x="836770" y="255942"/>
                </a:lnTo>
                <a:lnTo>
                  <a:pt x="815820" y="215824"/>
                </a:lnTo>
                <a:lnTo>
                  <a:pt x="790984" y="178277"/>
                </a:lnTo>
                <a:lnTo>
                  <a:pt x="762530" y="143568"/>
                </a:lnTo>
                <a:lnTo>
                  <a:pt x="730725" y="111961"/>
                </a:lnTo>
                <a:lnTo>
                  <a:pt x="695838" y="83725"/>
                </a:lnTo>
                <a:lnTo>
                  <a:pt x="658137" y="59126"/>
                </a:lnTo>
                <a:lnTo>
                  <a:pt x="617889" y="38429"/>
                </a:lnTo>
                <a:lnTo>
                  <a:pt x="575364" y="21901"/>
                </a:lnTo>
                <a:lnTo>
                  <a:pt x="530829" y="9810"/>
                </a:lnTo>
                <a:lnTo>
                  <a:pt x="484553" y="2420"/>
                </a:lnTo>
                <a:lnTo>
                  <a:pt x="436803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137502" y="0"/>
                </a:move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  <a:lnTo>
                  <a:pt x="354279" y="384682"/>
                </a:ln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354279" y="384682"/>
                </a:move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</a:path>
            </a:pathLst>
          </a:custGeom>
          <a:ln w="29209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42389" y="5409280"/>
            <a:ext cx="66040" cy="73025"/>
          </a:xfrm>
          <a:custGeom>
            <a:avLst/>
            <a:gdLst/>
            <a:ahLst/>
            <a:cxnLst/>
            <a:rect l="l" t="t" r="r" b="b"/>
            <a:pathLst>
              <a:path w="66040" h="73025">
                <a:moveTo>
                  <a:pt x="65735" y="32791"/>
                </a:moveTo>
                <a:lnTo>
                  <a:pt x="7251" y="70548"/>
                </a:lnTo>
                <a:lnTo>
                  <a:pt x="4114" y="72567"/>
                </a:lnTo>
                <a:lnTo>
                  <a:pt x="0" y="70332"/>
                </a:lnTo>
                <a:lnTo>
                  <a:pt x="0" y="66611"/>
                </a:lnTo>
                <a:lnTo>
                  <a:pt x="0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52751" y="3864279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900355" y="1604200"/>
            <a:ext cx="3890010" cy="764540"/>
          </a:xfrm>
          <a:custGeom>
            <a:avLst/>
            <a:gdLst/>
            <a:ahLst/>
            <a:cxnLst/>
            <a:rect l="l" t="t" r="r" b="b"/>
            <a:pathLst>
              <a:path w="3890009" h="764539">
                <a:moveTo>
                  <a:pt x="0" y="0"/>
                </a:moveTo>
                <a:lnTo>
                  <a:pt x="675830" y="763790"/>
                </a:lnTo>
                <a:lnTo>
                  <a:pt x="3889819" y="764451"/>
                </a:lnTo>
                <a:lnTo>
                  <a:pt x="3889819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052751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52751" y="6089172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40">
                <a:moveTo>
                  <a:pt x="3550221" y="0"/>
                </a:moveTo>
                <a:lnTo>
                  <a:pt x="675830" y="660"/>
                </a:lnTo>
                <a:lnTo>
                  <a:pt x="0" y="764451"/>
                </a:lnTo>
                <a:lnTo>
                  <a:pt x="3550221" y="762723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956030" y="4952672"/>
            <a:ext cx="4647565" cy="764540"/>
          </a:xfrm>
          <a:custGeom>
            <a:avLst/>
            <a:gdLst/>
            <a:ahLst/>
            <a:cxnLst/>
            <a:rect l="l" t="t" r="r" b="b"/>
            <a:pathLst>
              <a:path w="4647565" h="764539">
                <a:moveTo>
                  <a:pt x="0" y="0"/>
                </a:moveTo>
                <a:lnTo>
                  <a:pt x="675817" y="763790"/>
                </a:lnTo>
                <a:lnTo>
                  <a:pt x="4646942" y="764451"/>
                </a:lnTo>
                <a:lnTo>
                  <a:pt x="4646942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31838"/>
            <a:ext cx="4060825" cy="4538980"/>
          </a:xfrm>
          <a:custGeom>
            <a:avLst/>
            <a:gdLst/>
            <a:ahLst/>
            <a:cxnLst/>
            <a:rect l="l" t="t" r="r" b="b"/>
            <a:pathLst>
              <a:path w="4060825" h="4538980">
                <a:moveTo>
                  <a:pt x="1086345" y="2832"/>
                </a:moveTo>
                <a:lnTo>
                  <a:pt x="1062443" y="2857"/>
                </a:lnTo>
                <a:lnTo>
                  <a:pt x="0" y="1434020"/>
                </a:lnTo>
                <a:lnTo>
                  <a:pt x="0" y="1466189"/>
                </a:lnTo>
                <a:lnTo>
                  <a:pt x="1086345" y="2832"/>
                </a:lnTo>
                <a:close/>
              </a:path>
              <a:path w="4060825" h="4538980">
                <a:moveTo>
                  <a:pt x="4060685" y="0"/>
                </a:moveTo>
                <a:lnTo>
                  <a:pt x="4001300" y="50"/>
                </a:lnTo>
                <a:lnTo>
                  <a:pt x="3404324" y="204406"/>
                </a:lnTo>
                <a:lnTo>
                  <a:pt x="3472904" y="558"/>
                </a:lnTo>
                <a:lnTo>
                  <a:pt x="3452672" y="571"/>
                </a:lnTo>
                <a:lnTo>
                  <a:pt x="3388233" y="192100"/>
                </a:lnTo>
                <a:lnTo>
                  <a:pt x="3311067" y="711"/>
                </a:lnTo>
                <a:lnTo>
                  <a:pt x="3290366" y="723"/>
                </a:lnTo>
                <a:lnTo>
                  <a:pt x="3377044" y="215722"/>
                </a:lnTo>
                <a:lnTo>
                  <a:pt x="1901507" y="1084453"/>
                </a:lnTo>
                <a:lnTo>
                  <a:pt x="0" y="2203958"/>
                </a:lnTo>
                <a:lnTo>
                  <a:pt x="0" y="2226195"/>
                </a:lnTo>
                <a:lnTo>
                  <a:pt x="3348812" y="254609"/>
                </a:lnTo>
                <a:lnTo>
                  <a:pt x="1244892" y="2879115"/>
                </a:lnTo>
                <a:lnTo>
                  <a:pt x="0" y="4432033"/>
                </a:lnTo>
                <a:lnTo>
                  <a:pt x="0" y="4462704"/>
                </a:lnTo>
                <a:lnTo>
                  <a:pt x="753935" y="3522218"/>
                </a:lnTo>
                <a:lnTo>
                  <a:pt x="3373323" y="254736"/>
                </a:lnTo>
                <a:lnTo>
                  <a:pt x="2750172" y="3898392"/>
                </a:lnTo>
                <a:lnTo>
                  <a:pt x="0" y="4519168"/>
                </a:lnTo>
                <a:lnTo>
                  <a:pt x="0" y="4538815"/>
                </a:lnTo>
                <a:lnTo>
                  <a:pt x="2763570" y="3915029"/>
                </a:lnTo>
                <a:lnTo>
                  <a:pt x="2768003" y="3907929"/>
                </a:lnTo>
                <a:lnTo>
                  <a:pt x="3392792" y="254673"/>
                </a:lnTo>
                <a:lnTo>
                  <a:pt x="3397516" y="227025"/>
                </a:lnTo>
                <a:lnTo>
                  <a:pt x="3463531" y="204406"/>
                </a:lnTo>
                <a:lnTo>
                  <a:pt x="40606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748356" y="30187"/>
            <a:ext cx="7943850" cy="7529830"/>
          </a:xfrm>
          <a:custGeom>
            <a:avLst/>
            <a:gdLst/>
            <a:ahLst/>
            <a:cxnLst/>
            <a:rect l="l" t="t" r="r" b="b"/>
            <a:pathLst>
              <a:path w="7943850" h="7529830">
                <a:moveTo>
                  <a:pt x="7943634" y="5328780"/>
                </a:moveTo>
                <a:lnTo>
                  <a:pt x="5632577" y="5187124"/>
                </a:lnTo>
                <a:lnTo>
                  <a:pt x="5303050" y="5166919"/>
                </a:lnTo>
                <a:lnTo>
                  <a:pt x="5299151" y="4961661"/>
                </a:lnTo>
                <a:lnTo>
                  <a:pt x="5282984" y="4111955"/>
                </a:lnTo>
                <a:lnTo>
                  <a:pt x="5282984" y="5167261"/>
                </a:lnTo>
                <a:lnTo>
                  <a:pt x="3479203" y="5321744"/>
                </a:lnTo>
                <a:lnTo>
                  <a:pt x="3750665" y="5085893"/>
                </a:lnTo>
                <a:lnTo>
                  <a:pt x="5142509" y="3876675"/>
                </a:lnTo>
                <a:lnTo>
                  <a:pt x="5282984" y="5167261"/>
                </a:lnTo>
                <a:lnTo>
                  <a:pt x="5282984" y="4111955"/>
                </a:lnTo>
                <a:lnTo>
                  <a:pt x="5279923" y="3951084"/>
                </a:lnTo>
                <a:lnTo>
                  <a:pt x="5279923" y="4961407"/>
                </a:lnTo>
                <a:lnTo>
                  <a:pt x="5161839" y="3876637"/>
                </a:lnTo>
                <a:lnTo>
                  <a:pt x="5159895" y="3858780"/>
                </a:lnTo>
                <a:lnTo>
                  <a:pt x="5254612" y="3630714"/>
                </a:lnTo>
                <a:lnTo>
                  <a:pt x="5279923" y="4961407"/>
                </a:lnTo>
                <a:lnTo>
                  <a:pt x="5279923" y="3951084"/>
                </a:lnTo>
                <a:lnTo>
                  <a:pt x="5273827" y="3630688"/>
                </a:lnTo>
                <a:lnTo>
                  <a:pt x="5272989" y="3586721"/>
                </a:lnTo>
                <a:lnTo>
                  <a:pt x="5273383" y="3585883"/>
                </a:lnTo>
                <a:lnTo>
                  <a:pt x="5273357" y="3585553"/>
                </a:lnTo>
                <a:lnTo>
                  <a:pt x="5273929" y="3584181"/>
                </a:lnTo>
                <a:lnTo>
                  <a:pt x="5273383" y="3582352"/>
                </a:lnTo>
                <a:lnTo>
                  <a:pt x="5277116" y="3558540"/>
                </a:lnTo>
                <a:lnTo>
                  <a:pt x="5806325" y="172504"/>
                </a:lnTo>
                <a:lnTo>
                  <a:pt x="6910578" y="1842579"/>
                </a:lnTo>
                <a:lnTo>
                  <a:pt x="6911416" y="1846275"/>
                </a:lnTo>
                <a:lnTo>
                  <a:pt x="6913943" y="1847697"/>
                </a:lnTo>
                <a:lnTo>
                  <a:pt x="6914540" y="1848586"/>
                </a:lnTo>
                <a:lnTo>
                  <a:pt x="6917791" y="1850212"/>
                </a:lnTo>
                <a:lnTo>
                  <a:pt x="6918363" y="1850186"/>
                </a:lnTo>
                <a:lnTo>
                  <a:pt x="6920471" y="1851380"/>
                </a:lnTo>
                <a:lnTo>
                  <a:pt x="6926212" y="1849882"/>
                </a:lnTo>
                <a:lnTo>
                  <a:pt x="6927253" y="1848180"/>
                </a:lnTo>
                <a:lnTo>
                  <a:pt x="6927583" y="1847964"/>
                </a:lnTo>
                <a:lnTo>
                  <a:pt x="6928917" y="1845449"/>
                </a:lnTo>
                <a:lnTo>
                  <a:pt x="7113054" y="1541767"/>
                </a:lnTo>
                <a:lnTo>
                  <a:pt x="7289355" y="1251013"/>
                </a:lnTo>
                <a:lnTo>
                  <a:pt x="7291489" y="1246543"/>
                </a:lnTo>
                <a:lnTo>
                  <a:pt x="7290549" y="1241818"/>
                </a:lnTo>
                <a:lnTo>
                  <a:pt x="7287196" y="1239024"/>
                </a:lnTo>
                <a:lnTo>
                  <a:pt x="7283234" y="1235659"/>
                </a:lnTo>
                <a:lnTo>
                  <a:pt x="7268540" y="1223213"/>
                </a:lnTo>
                <a:lnTo>
                  <a:pt x="7268540" y="1248346"/>
                </a:lnTo>
                <a:lnTo>
                  <a:pt x="7090651" y="1541691"/>
                </a:lnTo>
                <a:lnTo>
                  <a:pt x="7253592" y="1235671"/>
                </a:lnTo>
                <a:lnTo>
                  <a:pt x="7268540" y="1248346"/>
                </a:lnTo>
                <a:lnTo>
                  <a:pt x="7268540" y="1223213"/>
                </a:lnTo>
                <a:lnTo>
                  <a:pt x="7260260" y="1216190"/>
                </a:lnTo>
                <a:lnTo>
                  <a:pt x="7260145" y="1215656"/>
                </a:lnTo>
                <a:lnTo>
                  <a:pt x="7256564" y="1213053"/>
                </a:lnTo>
                <a:lnTo>
                  <a:pt x="7256424" y="1212938"/>
                </a:lnTo>
                <a:lnTo>
                  <a:pt x="7254722" y="1211478"/>
                </a:lnTo>
                <a:lnTo>
                  <a:pt x="7254291" y="1211376"/>
                </a:lnTo>
                <a:lnTo>
                  <a:pt x="7238352" y="1199578"/>
                </a:lnTo>
                <a:lnTo>
                  <a:pt x="7238352" y="1223403"/>
                </a:lnTo>
                <a:lnTo>
                  <a:pt x="6919773" y="1821764"/>
                </a:lnTo>
                <a:lnTo>
                  <a:pt x="5838660" y="186664"/>
                </a:lnTo>
                <a:lnTo>
                  <a:pt x="7238352" y="1223403"/>
                </a:lnTo>
                <a:lnTo>
                  <a:pt x="7238352" y="1199578"/>
                </a:lnTo>
                <a:lnTo>
                  <a:pt x="5870905" y="186664"/>
                </a:lnTo>
                <a:lnTo>
                  <a:pt x="5807189" y="139484"/>
                </a:lnTo>
                <a:lnTo>
                  <a:pt x="5805957" y="138061"/>
                </a:lnTo>
                <a:lnTo>
                  <a:pt x="5804420" y="137426"/>
                </a:lnTo>
                <a:lnTo>
                  <a:pt x="5802642" y="136105"/>
                </a:lnTo>
                <a:lnTo>
                  <a:pt x="5797474" y="136410"/>
                </a:lnTo>
                <a:lnTo>
                  <a:pt x="5796686" y="137160"/>
                </a:lnTo>
                <a:lnTo>
                  <a:pt x="5789409" y="137439"/>
                </a:lnTo>
                <a:lnTo>
                  <a:pt x="5789409" y="156603"/>
                </a:lnTo>
                <a:lnTo>
                  <a:pt x="5257711" y="3558540"/>
                </a:lnTo>
                <a:lnTo>
                  <a:pt x="5250929" y="3548164"/>
                </a:lnTo>
                <a:lnTo>
                  <a:pt x="5250929" y="3583317"/>
                </a:lnTo>
                <a:lnTo>
                  <a:pt x="5236718" y="3597033"/>
                </a:lnTo>
                <a:lnTo>
                  <a:pt x="5236718" y="3623716"/>
                </a:lnTo>
                <a:lnTo>
                  <a:pt x="5142077" y="3851605"/>
                </a:lnTo>
                <a:lnTo>
                  <a:pt x="4442422" y="4459478"/>
                </a:lnTo>
                <a:lnTo>
                  <a:pt x="3721633" y="5085689"/>
                </a:lnTo>
                <a:lnTo>
                  <a:pt x="3879748" y="4933112"/>
                </a:lnTo>
                <a:lnTo>
                  <a:pt x="5236718" y="3623716"/>
                </a:lnTo>
                <a:lnTo>
                  <a:pt x="5236718" y="3597033"/>
                </a:lnTo>
                <a:lnTo>
                  <a:pt x="3458781" y="5312651"/>
                </a:lnTo>
                <a:lnTo>
                  <a:pt x="3096006" y="284619"/>
                </a:lnTo>
                <a:lnTo>
                  <a:pt x="5250929" y="3583317"/>
                </a:lnTo>
                <a:lnTo>
                  <a:pt x="5250929" y="3548164"/>
                </a:lnTo>
                <a:lnTo>
                  <a:pt x="3118929" y="284543"/>
                </a:lnTo>
                <a:lnTo>
                  <a:pt x="3101060" y="257200"/>
                </a:lnTo>
                <a:lnTo>
                  <a:pt x="5789409" y="156603"/>
                </a:lnTo>
                <a:lnTo>
                  <a:pt x="5789409" y="137439"/>
                </a:lnTo>
                <a:lnTo>
                  <a:pt x="3091307" y="238391"/>
                </a:lnTo>
                <a:lnTo>
                  <a:pt x="3086760" y="218617"/>
                </a:lnTo>
                <a:lnTo>
                  <a:pt x="3036443" y="0"/>
                </a:lnTo>
                <a:lnTo>
                  <a:pt x="3016796" y="25"/>
                </a:lnTo>
                <a:lnTo>
                  <a:pt x="3067100" y="218617"/>
                </a:lnTo>
                <a:lnTo>
                  <a:pt x="3063379" y="214998"/>
                </a:lnTo>
                <a:lnTo>
                  <a:pt x="3063379" y="257632"/>
                </a:lnTo>
                <a:lnTo>
                  <a:pt x="25628" y="3874732"/>
                </a:lnTo>
                <a:lnTo>
                  <a:pt x="648779" y="231127"/>
                </a:lnTo>
                <a:lnTo>
                  <a:pt x="2260231" y="248805"/>
                </a:lnTo>
                <a:lnTo>
                  <a:pt x="3063379" y="257632"/>
                </a:lnTo>
                <a:lnTo>
                  <a:pt x="3063379" y="214998"/>
                </a:lnTo>
                <a:lnTo>
                  <a:pt x="2843111" y="190"/>
                </a:lnTo>
                <a:lnTo>
                  <a:pt x="2829382" y="203"/>
                </a:lnTo>
                <a:lnTo>
                  <a:pt x="2815679" y="215"/>
                </a:lnTo>
                <a:lnTo>
                  <a:pt x="3059912" y="238404"/>
                </a:lnTo>
                <a:lnTo>
                  <a:pt x="2994698" y="237693"/>
                </a:lnTo>
                <a:lnTo>
                  <a:pt x="2393772" y="231089"/>
                </a:lnTo>
                <a:lnTo>
                  <a:pt x="2392921" y="231089"/>
                </a:lnTo>
                <a:lnTo>
                  <a:pt x="696544" y="212483"/>
                </a:lnTo>
                <a:lnTo>
                  <a:pt x="1312405" y="1638"/>
                </a:lnTo>
                <a:lnTo>
                  <a:pt x="1252969" y="1701"/>
                </a:lnTo>
                <a:lnTo>
                  <a:pt x="639089" y="211848"/>
                </a:lnTo>
                <a:lnTo>
                  <a:pt x="636104" y="211810"/>
                </a:lnTo>
                <a:lnTo>
                  <a:pt x="633933" y="213563"/>
                </a:lnTo>
                <a:lnTo>
                  <a:pt x="633107" y="213829"/>
                </a:lnTo>
                <a:lnTo>
                  <a:pt x="632650" y="214591"/>
                </a:lnTo>
                <a:lnTo>
                  <a:pt x="631863" y="215226"/>
                </a:lnTo>
                <a:lnTo>
                  <a:pt x="631736" y="216154"/>
                </a:lnTo>
                <a:lnTo>
                  <a:pt x="630478" y="218274"/>
                </a:lnTo>
                <a:lnTo>
                  <a:pt x="630961" y="221437"/>
                </a:lnTo>
                <a:lnTo>
                  <a:pt x="0" y="3910634"/>
                </a:lnTo>
                <a:lnTo>
                  <a:pt x="2222" y="3914851"/>
                </a:lnTo>
                <a:lnTo>
                  <a:pt x="10096" y="3918521"/>
                </a:lnTo>
                <a:lnTo>
                  <a:pt x="14757" y="3917467"/>
                </a:lnTo>
                <a:lnTo>
                  <a:pt x="50647" y="3874732"/>
                </a:lnTo>
                <a:lnTo>
                  <a:pt x="3075863" y="272580"/>
                </a:lnTo>
                <a:lnTo>
                  <a:pt x="3440760" y="5330025"/>
                </a:lnTo>
                <a:lnTo>
                  <a:pt x="3440252" y="5330520"/>
                </a:lnTo>
                <a:lnTo>
                  <a:pt x="3440099" y="5336375"/>
                </a:lnTo>
                <a:lnTo>
                  <a:pt x="3441344" y="5337759"/>
                </a:lnTo>
                <a:lnTo>
                  <a:pt x="3441382" y="5338203"/>
                </a:lnTo>
                <a:lnTo>
                  <a:pt x="3443097" y="5340528"/>
                </a:lnTo>
                <a:lnTo>
                  <a:pt x="3443465" y="5341353"/>
                </a:lnTo>
                <a:lnTo>
                  <a:pt x="3446018" y="5342902"/>
                </a:lnTo>
                <a:lnTo>
                  <a:pt x="3447135" y="5344096"/>
                </a:lnTo>
                <a:lnTo>
                  <a:pt x="3453079" y="5344439"/>
                </a:lnTo>
                <a:lnTo>
                  <a:pt x="3454323" y="5343360"/>
                </a:lnTo>
                <a:lnTo>
                  <a:pt x="3454666" y="5343283"/>
                </a:lnTo>
                <a:lnTo>
                  <a:pt x="3454895" y="5343068"/>
                </a:lnTo>
                <a:lnTo>
                  <a:pt x="3703878" y="5321744"/>
                </a:lnTo>
                <a:lnTo>
                  <a:pt x="5290134" y="5185867"/>
                </a:lnTo>
                <a:lnTo>
                  <a:pt x="7741209" y="7529817"/>
                </a:lnTo>
                <a:lnTo>
                  <a:pt x="7768945" y="7529817"/>
                </a:lnTo>
                <a:lnTo>
                  <a:pt x="5319179" y="5187124"/>
                </a:lnTo>
                <a:lnTo>
                  <a:pt x="7943634" y="5347995"/>
                </a:lnTo>
                <a:lnTo>
                  <a:pt x="7943634" y="532878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34663"/>
            <a:ext cx="1086485" cy="1463675"/>
          </a:xfrm>
          <a:custGeom>
            <a:avLst/>
            <a:gdLst/>
            <a:ahLst/>
            <a:cxnLst/>
            <a:rect l="l" t="t" r="r" b="b"/>
            <a:pathLst>
              <a:path w="1086485" h="1463675">
                <a:moveTo>
                  <a:pt x="1086321" y="22"/>
                </a:moveTo>
                <a:lnTo>
                  <a:pt x="1062434" y="22"/>
                </a:lnTo>
                <a:lnTo>
                  <a:pt x="0" y="1431178"/>
                </a:lnTo>
                <a:lnTo>
                  <a:pt x="0" y="1463347"/>
                </a:lnTo>
                <a:lnTo>
                  <a:pt x="1086321" y="22"/>
                </a:lnTo>
                <a:close/>
              </a:path>
              <a:path w="1086485" h="1463675">
                <a:moveTo>
                  <a:pt x="1086338" y="0"/>
                </a:moveTo>
                <a:lnTo>
                  <a:pt x="0" y="1036"/>
                </a:lnTo>
                <a:lnTo>
                  <a:pt x="1086321" y="2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142761" y="5195646"/>
            <a:ext cx="4375150" cy="2364740"/>
          </a:xfrm>
          <a:custGeom>
            <a:avLst/>
            <a:gdLst/>
            <a:ahLst/>
            <a:cxnLst/>
            <a:rect l="l" t="t" r="r" b="b"/>
            <a:pathLst>
              <a:path w="4375150" h="2364740">
                <a:moveTo>
                  <a:pt x="4374540" y="2364359"/>
                </a:moveTo>
                <a:lnTo>
                  <a:pt x="1926539" y="23355"/>
                </a:lnTo>
                <a:lnTo>
                  <a:pt x="1907273" y="4940"/>
                </a:lnTo>
                <a:lnTo>
                  <a:pt x="1906460" y="2946"/>
                </a:lnTo>
                <a:lnTo>
                  <a:pt x="1903006" y="850"/>
                </a:lnTo>
                <a:lnTo>
                  <a:pt x="1902307" y="177"/>
                </a:lnTo>
                <a:lnTo>
                  <a:pt x="1896795" y="0"/>
                </a:lnTo>
                <a:lnTo>
                  <a:pt x="1895360" y="1206"/>
                </a:lnTo>
                <a:lnTo>
                  <a:pt x="1869884" y="3390"/>
                </a:lnTo>
                <a:lnTo>
                  <a:pt x="1869884" y="22593"/>
                </a:lnTo>
                <a:lnTo>
                  <a:pt x="110604" y="1502283"/>
                </a:lnTo>
                <a:lnTo>
                  <a:pt x="20485" y="1578076"/>
                </a:lnTo>
                <a:lnTo>
                  <a:pt x="65595" y="177165"/>
                </a:lnTo>
                <a:lnTo>
                  <a:pt x="1869884" y="22593"/>
                </a:lnTo>
                <a:lnTo>
                  <a:pt x="1869884" y="3390"/>
                </a:lnTo>
                <a:lnTo>
                  <a:pt x="50584" y="159181"/>
                </a:lnTo>
                <a:lnTo>
                  <a:pt x="46812" y="163080"/>
                </a:lnTo>
                <a:lnTo>
                  <a:pt x="46697" y="168033"/>
                </a:lnTo>
                <a:lnTo>
                  <a:pt x="698" y="1595996"/>
                </a:lnTo>
                <a:lnTo>
                  <a:pt x="0" y="1597977"/>
                </a:lnTo>
                <a:lnTo>
                  <a:pt x="558" y="1600288"/>
                </a:lnTo>
                <a:lnTo>
                  <a:pt x="469" y="1602727"/>
                </a:lnTo>
                <a:lnTo>
                  <a:pt x="1612" y="1604606"/>
                </a:lnTo>
                <a:lnTo>
                  <a:pt x="1714" y="1605013"/>
                </a:lnTo>
                <a:lnTo>
                  <a:pt x="2095" y="1605407"/>
                </a:lnTo>
                <a:lnTo>
                  <a:pt x="2590" y="1606207"/>
                </a:lnTo>
                <a:lnTo>
                  <a:pt x="3200" y="1606511"/>
                </a:lnTo>
                <a:lnTo>
                  <a:pt x="4457" y="1607769"/>
                </a:lnTo>
                <a:lnTo>
                  <a:pt x="6946" y="1608366"/>
                </a:lnTo>
                <a:lnTo>
                  <a:pt x="9372" y="1609547"/>
                </a:lnTo>
                <a:lnTo>
                  <a:pt x="11087" y="1609331"/>
                </a:lnTo>
                <a:lnTo>
                  <a:pt x="3225165" y="2364359"/>
                </a:lnTo>
                <a:lnTo>
                  <a:pt x="3308997" y="2364359"/>
                </a:lnTo>
                <a:lnTo>
                  <a:pt x="31013" y="1594294"/>
                </a:lnTo>
                <a:lnTo>
                  <a:pt x="1898802" y="23355"/>
                </a:lnTo>
                <a:lnTo>
                  <a:pt x="4346803" y="2364359"/>
                </a:lnTo>
                <a:lnTo>
                  <a:pt x="4374540" y="236435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538439" y="26517"/>
            <a:ext cx="2153920" cy="1235075"/>
          </a:xfrm>
          <a:custGeom>
            <a:avLst/>
            <a:gdLst/>
            <a:ahLst/>
            <a:cxnLst/>
            <a:rect l="l" t="t" r="r" b="b"/>
            <a:pathLst>
              <a:path w="2153920" h="1235075">
                <a:moveTo>
                  <a:pt x="2153564" y="133553"/>
                </a:moveTo>
                <a:lnTo>
                  <a:pt x="1463751" y="1201762"/>
                </a:lnTo>
                <a:lnTo>
                  <a:pt x="1463001" y="1199286"/>
                </a:lnTo>
                <a:lnTo>
                  <a:pt x="1095717" y="0"/>
                </a:lnTo>
                <a:lnTo>
                  <a:pt x="1075664" y="12"/>
                </a:lnTo>
                <a:lnTo>
                  <a:pt x="1442910" y="1199273"/>
                </a:lnTo>
                <a:lnTo>
                  <a:pt x="22517" y="147129"/>
                </a:lnTo>
                <a:lnTo>
                  <a:pt x="88138" y="965"/>
                </a:lnTo>
                <a:lnTo>
                  <a:pt x="67094" y="977"/>
                </a:lnTo>
                <a:lnTo>
                  <a:pt x="0" y="150431"/>
                </a:lnTo>
                <a:lnTo>
                  <a:pt x="1270" y="155270"/>
                </a:lnTo>
                <a:lnTo>
                  <a:pt x="1452384" y="1230134"/>
                </a:lnTo>
                <a:lnTo>
                  <a:pt x="1452562" y="1230655"/>
                </a:lnTo>
                <a:lnTo>
                  <a:pt x="1455597" y="1233271"/>
                </a:lnTo>
                <a:lnTo>
                  <a:pt x="1456880" y="1233462"/>
                </a:lnTo>
                <a:lnTo>
                  <a:pt x="1458239" y="1234452"/>
                </a:lnTo>
                <a:lnTo>
                  <a:pt x="1462773" y="1234541"/>
                </a:lnTo>
                <a:lnTo>
                  <a:pt x="1463332" y="1234147"/>
                </a:lnTo>
                <a:lnTo>
                  <a:pt x="1466672" y="1232611"/>
                </a:lnTo>
                <a:lnTo>
                  <a:pt x="1467866" y="1230782"/>
                </a:lnTo>
                <a:lnTo>
                  <a:pt x="1468602" y="1229893"/>
                </a:lnTo>
                <a:lnTo>
                  <a:pt x="1469047" y="1228953"/>
                </a:lnTo>
                <a:lnTo>
                  <a:pt x="1486611" y="1201762"/>
                </a:lnTo>
                <a:lnTo>
                  <a:pt x="2153564" y="168948"/>
                </a:lnTo>
                <a:lnTo>
                  <a:pt x="2153564" y="13355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90372" y="32386"/>
            <a:ext cx="182538" cy="22954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001622" y="166052"/>
            <a:ext cx="2690495" cy="5050790"/>
          </a:xfrm>
          <a:custGeom>
            <a:avLst/>
            <a:gdLst/>
            <a:ahLst/>
            <a:cxnLst/>
            <a:rect l="l" t="t" r="r" b="b"/>
            <a:pathLst>
              <a:path w="2690495" h="5050790">
                <a:moveTo>
                  <a:pt x="2690380" y="2029142"/>
                </a:moveTo>
                <a:lnTo>
                  <a:pt x="1734045" y="1716328"/>
                </a:lnTo>
                <a:lnTo>
                  <a:pt x="1673580" y="1696580"/>
                </a:lnTo>
                <a:lnTo>
                  <a:pt x="1656397" y="1670596"/>
                </a:lnTo>
                <a:lnTo>
                  <a:pt x="1656397" y="1705330"/>
                </a:lnTo>
                <a:lnTo>
                  <a:pt x="1473073" y="2079675"/>
                </a:lnTo>
                <a:lnTo>
                  <a:pt x="1324902" y="2382202"/>
                </a:lnTo>
                <a:lnTo>
                  <a:pt x="1311910" y="2342057"/>
                </a:lnTo>
                <a:lnTo>
                  <a:pt x="1311910" y="2404376"/>
                </a:lnTo>
                <a:lnTo>
                  <a:pt x="1295958" y="2417026"/>
                </a:lnTo>
                <a:lnTo>
                  <a:pt x="1295958" y="2441498"/>
                </a:lnTo>
                <a:lnTo>
                  <a:pt x="49174" y="5000053"/>
                </a:lnTo>
                <a:lnTo>
                  <a:pt x="19761" y="3453409"/>
                </a:lnTo>
                <a:lnTo>
                  <a:pt x="1295958" y="2441498"/>
                </a:lnTo>
                <a:lnTo>
                  <a:pt x="1295958" y="2417026"/>
                </a:lnTo>
                <a:lnTo>
                  <a:pt x="436308" y="3098635"/>
                </a:lnTo>
                <a:lnTo>
                  <a:pt x="23342" y="3426066"/>
                </a:lnTo>
                <a:lnTo>
                  <a:pt x="550672" y="51968"/>
                </a:lnTo>
                <a:lnTo>
                  <a:pt x="1311910" y="2404376"/>
                </a:lnTo>
                <a:lnTo>
                  <a:pt x="1311910" y="2342057"/>
                </a:lnTo>
                <a:lnTo>
                  <a:pt x="578180" y="74688"/>
                </a:lnTo>
                <a:lnTo>
                  <a:pt x="1656397" y="1705330"/>
                </a:lnTo>
                <a:lnTo>
                  <a:pt x="1656397" y="1670596"/>
                </a:lnTo>
                <a:lnTo>
                  <a:pt x="601167" y="74650"/>
                </a:lnTo>
                <a:lnTo>
                  <a:pt x="556145" y="6578"/>
                </a:lnTo>
                <a:lnTo>
                  <a:pt x="555167" y="3530"/>
                </a:lnTo>
                <a:lnTo>
                  <a:pt x="553313" y="2311"/>
                </a:lnTo>
                <a:lnTo>
                  <a:pt x="552754" y="1435"/>
                </a:lnTo>
                <a:lnTo>
                  <a:pt x="551522" y="1104"/>
                </a:lnTo>
                <a:lnTo>
                  <a:pt x="551103" y="812"/>
                </a:lnTo>
                <a:lnTo>
                  <a:pt x="550633" y="850"/>
                </a:lnTo>
                <a:lnTo>
                  <a:pt x="547585" y="0"/>
                </a:lnTo>
                <a:lnTo>
                  <a:pt x="544906" y="1308"/>
                </a:lnTo>
                <a:lnTo>
                  <a:pt x="542213" y="1511"/>
                </a:lnTo>
                <a:lnTo>
                  <a:pt x="539292" y="3975"/>
                </a:lnTo>
                <a:lnTo>
                  <a:pt x="538975" y="4114"/>
                </a:lnTo>
                <a:lnTo>
                  <a:pt x="538886" y="4305"/>
                </a:lnTo>
                <a:lnTo>
                  <a:pt x="538467" y="4660"/>
                </a:lnTo>
                <a:lnTo>
                  <a:pt x="538365" y="5473"/>
                </a:lnTo>
                <a:lnTo>
                  <a:pt x="536790" y="9042"/>
                </a:lnTo>
                <a:lnTo>
                  <a:pt x="537578" y="11518"/>
                </a:lnTo>
                <a:lnTo>
                  <a:pt x="990" y="3444824"/>
                </a:lnTo>
                <a:lnTo>
                  <a:pt x="431" y="3446056"/>
                </a:lnTo>
                <a:lnTo>
                  <a:pt x="457" y="3448266"/>
                </a:lnTo>
                <a:lnTo>
                  <a:pt x="0" y="3451237"/>
                </a:lnTo>
                <a:lnTo>
                  <a:pt x="520" y="3452368"/>
                </a:lnTo>
                <a:lnTo>
                  <a:pt x="546" y="3453409"/>
                </a:lnTo>
                <a:lnTo>
                  <a:pt x="30746" y="5040274"/>
                </a:lnTo>
                <a:lnTo>
                  <a:pt x="30848" y="5044681"/>
                </a:lnTo>
                <a:lnTo>
                  <a:pt x="33972" y="5048491"/>
                </a:lnTo>
                <a:lnTo>
                  <a:pt x="38303" y="5049431"/>
                </a:lnTo>
                <a:lnTo>
                  <a:pt x="42608" y="5050409"/>
                </a:lnTo>
                <a:lnTo>
                  <a:pt x="47040" y="5048250"/>
                </a:lnTo>
                <a:lnTo>
                  <a:pt x="70523" y="5000053"/>
                </a:lnTo>
                <a:lnTo>
                  <a:pt x="1317320" y="2441498"/>
                </a:lnTo>
                <a:lnTo>
                  <a:pt x="1329385" y="2416708"/>
                </a:lnTo>
                <a:lnTo>
                  <a:pt x="1509268" y="2396261"/>
                </a:lnTo>
                <a:lnTo>
                  <a:pt x="2690380" y="2262073"/>
                </a:lnTo>
                <a:lnTo>
                  <a:pt x="2690380" y="2242756"/>
                </a:lnTo>
                <a:lnTo>
                  <a:pt x="1339418" y="2396261"/>
                </a:lnTo>
                <a:lnTo>
                  <a:pt x="1672386" y="1716328"/>
                </a:lnTo>
                <a:lnTo>
                  <a:pt x="2690380" y="2049297"/>
                </a:lnTo>
                <a:lnTo>
                  <a:pt x="2690380" y="202914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748584" y="267893"/>
            <a:ext cx="3460750" cy="5106035"/>
          </a:xfrm>
          <a:custGeom>
            <a:avLst/>
            <a:gdLst/>
            <a:ahLst/>
            <a:cxnLst/>
            <a:rect l="l" t="t" r="r" b="b"/>
            <a:pathLst>
              <a:path w="3460750" h="5106035">
                <a:moveTo>
                  <a:pt x="3460153" y="5097069"/>
                </a:moveTo>
                <a:lnTo>
                  <a:pt x="3459302" y="5085258"/>
                </a:lnTo>
                <a:lnTo>
                  <a:pt x="3440061" y="4818583"/>
                </a:lnTo>
                <a:lnTo>
                  <a:pt x="3440061" y="5085258"/>
                </a:lnTo>
                <a:lnTo>
                  <a:pt x="1843252" y="4901755"/>
                </a:lnTo>
                <a:lnTo>
                  <a:pt x="1845144" y="4894377"/>
                </a:lnTo>
                <a:lnTo>
                  <a:pt x="2957423" y="542658"/>
                </a:lnTo>
                <a:lnTo>
                  <a:pt x="3078213" y="70129"/>
                </a:lnTo>
                <a:lnTo>
                  <a:pt x="3440061" y="5085258"/>
                </a:lnTo>
                <a:lnTo>
                  <a:pt x="3440061" y="4818583"/>
                </a:lnTo>
                <a:lnTo>
                  <a:pt x="3097479" y="70129"/>
                </a:lnTo>
                <a:lnTo>
                  <a:pt x="3093224" y="11353"/>
                </a:lnTo>
                <a:lnTo>
                  <a:pt x="3093936" y="8585"/>
                </a:lnTo>
                <a:lnTo>
                  <a:pt x="3092831" y="6159"/>
                </a:lnTo>
                <a:lnTo>
                  <a:pt x="3092754" y="5168"/>
                </a:lnTo>
                <a:lnTo>
                  <a:pt x="3092056" y="4470"/>
                </a:lnTo>
                <a:lnTo>
                  <a:pt x="3091891" y="4089"/>
                </a:lnTo>
                <a:lnTo>
                  <a:pt x="3091484" y="3886"/>
                </a:lnTo>
                <a:lnTo>
                  <a:pt x="3089059" y="1409"/>
                </a:lnTo>
                <a:lnTo>
                  <a:pt x="3086176" y="1168"/>
                </a:lnTo>
                <a:lnTo>
                  <a:pt x="3083915" y="0"/>
                </a:lnTo>
                <a:lnTo>
                  <a:pt x="3080499" y="685"/>
                </a:lnTo>
                <a:lnTo>
                  <a:pt x="3079724" y="609"/>
                </a:lnTo>
                <a:lnTo>
                  <a:pt x="3079254" y="927"/>
                </a:lnTo>
                <a:lnTo>
                  <a:pt x="3079051" y="965"/>
                </a:lnTo>
                <a:lnTo>
                  <a:pt x="3078861" y="1193"/>
                </a:lnTo>
                <a:lnTo>
                  <a:pt x="3075571" y="3403"/>
                </a:lnTo>
                <a:lnTo>
                  <a:pt x="3074860" y="5956"/>
                </a:lnTo>
                <a:lnTo>
                  <a:pt x="3063811" y="19113"/>
                </a:lnTo>
                <a:lnTo>
                  <a:pt x="3063811" y="48958"/>
                </a:lnTo>
                <a:lnTo>
                  <a:pt x="1825332" y="4894377"/>
                </a:lnTo>
                <a:lnTo>
                  <a:pt x="24130" y="3668331"/>
                </a:lnTo>
                <a:lnTo>
                  <a:pt x="3063811" y="48958"/>
                </a:lnTo>
                <a:lnTo>
                  <a:pt x="3063811" y="19113"/>
                </a:lnTo>
                <a:lnTo>
                  <a:pt x="2590" y="3664127"/>
                </a:lnTo>
                <a:lnTo>
                  <a:pt x="825" y="3666274"/>
                </a:lnTo>
                <a:lnTo>
                  <a:pt x="0" y="3668941"/>
                </a:lnTo>
                <a:lnTo>
                  <a:pt x="431" y="3671608"/>
                </a:lnTo>
                <a:lnTo>
                  <a:pt x="812" y="3674275"/>
                </a:lnTo>
                <a:lnTo>
                  <a:pt x="2324" y="3676688"/>
                </a:lnTo>
                <a:lnTo>
                  <a:pt x="1824329" y="4916906"/>
                </a:lnTo>
                <a:lnTo>
                  <a:pt x="1824901" y="4917732"/>
                </a:lnTo>
                <a:lnTo>
                  <a:pt x="1827403" y="4919205"/>
                </a:lnTo>
                <a:lnTo>
                  <a:pt x="1827771" y="4919256"/>
                </a:lnTo>
                <a:lnTo>
                  <a:pt x="1828444" y="4919700"/>
                </a:lnTo>
                <a:lnTo>
                  <a:pt x="1831708" y="4920056"/>
                </a:lnTo>
                <a:lnTo>
                  <a:pt x="1832432" y="4919789"/>
                </a:lnTo>
                <a:lnTo>
                  <a:pt x="3452190" y="5105933"/>
                </a:lnTo>
                <a:lnTo>
                  <a:pt x="3455009" y="5104981"/>
                </a:lnTo>
                <a:lnTo>
                  <a:pt x="3457956" y="5102199"/>
                </a:lnTo>
                <a:lnTo>
                  <a:pt x="3458603" y="5101272"/>
                </a:lnTo>
                <a:lnTo>
                  <a:pt x="3459823" y="5098732"/>
                </a:lnTo>
                <a:lnTo>
                  <a:pt x="3460153" y="509706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658007" y="160095"/>
            <a:ext cx="1034415" cy="2055495"/>
          </a:xfrm>
          <a:custGeom>
            <a:avLst/>
            <a:gdLst/>
            <a:ahLst/>
            <a:cxnLst/>
            <a:rect l="l" t="t" r="r" b="b"/>
            <a:pathLst>
              <a:path w="1034415" h="2055495">
                <a:moveTo>
                  <a:pt x="1033995" y="596607"/>
                </a:moveTo>
                <a:lnTo>
                  <a:pt x="950023" y="819619"/>
                </a:lnTo>
                <a:lnTo>
                  <a:pt x="941019" y="843546"/>
                </a:lnTo>
                <a:lnTo>
                  <a:pt x="927862" y="848753"/>
                </a:lnTo>
                <a:lnTo>
                  <a:pt x="883818" y="866152"/>
                </a:lnTo>
                <a:lnTo>
                  <a:pt x="883818" y="886752"/>
                </a:lnTo>
                <a:lnTo>
                  <a:pt x="808583" y="942327"/>
                </a:lnTo>
                <a:lnTo>
                  <a:pt x="630148" y="1074089"/>
                </a:lnTo>
                <a:lnTo>
                  <a:pt x="607009" y="1074661"/>
                </a:lnTo>
                <a:lnTo>
                  <a:pt x="607009" y="1096606"/>
                </a:lnTo>
                <a:lnTo>
                  <a:pt x="61150" y="1646478"/>
                </a:lnTo>
                <a:lnTo>
                  <a:pt x="377113" y="1125334"/>
                </a:lnTo>
                <a:lnTo>
                  <a:pt x="416826" y="1120368"/>
                </a:lnTo>
                <a:lnTo>
                  <a:pt x="528751" y="1106373"/>
                </a:lnTo>
                <a:lnTo>
                  <a:pt x="596912" y="1097851"/>
                </a:lnTo>
                <a:lnTo>
                  <a:pt x="607009" y="1096606"/>
                </a:lnTo>
                <a:lnTo>
                  <a:pt x="607009" y="1074661"/>
                </a:lnTo>
                <a:lnTo>
                  <a:pt x="449173" y="1078534"/>
                </a:lnTo>
                <a:lnTo>
                  <a:pt x="442366" y="1078699"/>
                </a:lnTo>
                <a:lnTo>
                  <a:pt x="442366" y="1097851"/>
                </a:lnTo>
                <a:lnTo>
                  <a:pt x="375462" y="1106233"/>
                </a:lnTo>
                <a:lnTo>
                  <a:pt x="374332" y="1106373"/>
                </a:lnTo>
                <a:lnTo>
                  <a:pt x="366483" y="1099693"/>
                </a:lnTo>
                <a:lnTo>
                  <a:pt x="442366" y="1097851"/>
                </a:lnTo>
                <a:lnTo>
                  <a:pt x="442366" y="1078699"/>
                </a:lnTo>
                <a:lnTo>
                  <a:pt x="394792" y="1079842"/>
                </a:lnTo>
                <a:lnTo>
                  <a:pt x="883818" y="886752"/>
                </a:lnTo>
                <a:lnTo>
                  <a:pt x="883818" y="866152"/>
                </a:lnTo>
                <a:lnTo>
                  <a:pt x="365302" y="1070838"/>
                </a:lnTo>
                <a:lnTo>
                  <a:pt x="1033983" y="35344"/>
                </a:lnTo>
                <a:lnTo>
                  <a:pt x="1033983" y="0"/>
                </a:lnTo>
                <a:lnTo>
                  <a:pt x="334937" y="1082509"/>
                </a:lnTo>
                <a:lnTo>
                  <a:pt x="333895" y="1083208"/>
                </a:lnTo>
                <a:lnTo>
                  <a:pt x="333184" y="1083475"/>
                </a:lnTo>
                <a:lnTo>
                  <a:pt x="330708" y="1088034"/>
                </a:lnTo>
                <a:lnTo>
                  <a:pt x="331038" y="1089660"/>
                </a:lnTo>
                <a:lnTo>
                  <a:pt x="331038" y="1090345"/>
                </a:lnTo>
                <a:lnTo>
                  <a:pt x="330708" y="1091311"/>
                </a:lnTo>
                <a:lnTo>
                  <a:pt x="331012" y="1092492"/>
                </a:lnTo>
                <a:lnTo>
                  <a:pt x="331012" y="1093609"/>
                </a:lnTo>
                <a:lnTo>
                  <a:pt x="331470" y="1094193"/>
                </a:lnTo>
                <a:lnTo>
                  <a:pt x="331825" y="1095463"/>
                </a:lnTo>
                <a:lnTo>
                  <a:pt x="332320" y="1095895"/>
                </a:lnTo>
                <a:lnTo>
                  <a:pt x="332587" y="1097165"/>
                </a:lnTo>
                <a:lnTo>
                  <a:pt x="336651" y="1100404"/>
                </a:lnTo>
                <a:lnTo>
                  <a:pt x="337616" y="1100391"/>
                </a:lnTo>
                <a:lnTo>
                  <a:pt x="358889" y="1118400"/>
                </a:lnTo>
                <a:lnTo>
                  <a:pt x="3378" y="1704695"/>
                </a:lnTo>
                <a:lnTo>
                  <a:pt x="1930" y="1706194"/>
                </a:lnTo>
                <a:lnTo>
                  <a:pt x="1663" y="1707108"/>
                </a:lnTo>
                <a:lnTo>
                  <a:pt x="0" y="1709280"/>
                </a:lnTo>
                <a:lnTo>
                  <a:pt x="1358" y="1715122"/>
                </a:lnTo>
                <a:lnTo>
                  <a:pt x="2489" y="1716024"/>
                </a:lnTo>
                <a:lnTo>
                  <a:pt x="4902" y="1718652"/>
                </a:lnTo>
                <a:lnTo>
                  <a:pt x="6502" y="1719186"/>
                </a:lnTo>
                <a:lnTo>
                  <a:pt x="8966" y="1721116"/>
                </a:lnTo>
                <a:lnTo>
                  <a:pt x="11887" y="1720951"/>
                </a:lnTo>
                <a:lnTo>
                  <a:pt x="1033983" y="2055279"/>
                </a:lnTo>
                <a:lnTo>
                  <a:pt x="1033983" y="2035111"/>
                </a:lnTo>
                <a:lnTo>
                  <a:pt x="28803" y="1706321"/>
                </a:lnTo>
                <a:lnTo>
                  <a:pt x="88112" y="1646567"/>
                </a:lnTo>
                <a:lnTo>
                  <a:pt x="632587" y="1098080"/>
                </a:lnTo>
                <a:lnTo>
                  <a:pt x="1033995" y="1606359"/>
                </a:lnTo>
                <a:lnTo>
                  <a:pt x="1033995" y="1575371"/>
                </a:lnTo>
                <a:lnTo>
                  <a:pt x="794308" y="1271879"/>
                </a:lnTo>
                <a:lnTo>
                  <a:pt x="657034" y="1098042"/>
                </a:lnTo>
                <a:lnTo>
                  <a:pt x="647077" y="1085443"/>
                </a:lnTo>
                <a:lnTo>
                  <a:pt x="649274" y="1083818"/>
                </a:lnTo>
                <a:lnTo>
                  <a:pt x="649516" y="1083640"/>
                </a:lnTo>
                <a:lnTo>
                  <a:pt x="654646" y="1079855"/>
                </a:lnTo>
                <a:lnTo>
                  <a:pt x="916127" y="886739"/>
                </a:lnTo>
                <a:lnTo>
                  <a:pt x="944384" y="865860"/>
                </a:lnTo>
                <a:lnTo>
                  <a:pt x="1033995" y="1078712"/>
                </a:lnTo>
                <a:lnTo>
                  <a:pt x="1033995" y="1029284"/>
                </a:lnTo>
                <a:lnTo>
                  <a:pt x="965212" y="865847"/>
                </a:lnTo>
                <a:lnTo>
                  <a:pt x="958824" y="850709"/>
                </a:lnTo>
                <a:lnTo>
                  <a:pt x="1024801" y="675474"/>
                </a:lnTo>
                <a:lnTo>
                  <a:pt x="1033983" y="651090"/>
                </a:lnTo>
                <a:lnTo>
                  <a:pt x="1033995" y="596607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3928033"/>
            <a:ext cx="6209030" cy="3632200"/>
          </a:xfrm>
          <a:custGeom>
            <a:avLst/>
            <a:gdLst/>
            <a:ahLst/>
            <a:cxnLst/>
            <a:rect l="l" t="t" r="r" b="b"/>
            <a:pathLst>
              <a:path w="6209030" h="3632200">
                <a:moveTo>
                  <a:pt x="6208928" y="1435303"/>
                </a:moveTo>
                <a:lnTo>
                  <a:pt x="6208661" y="1434528"/>
                </a:lnTo>
                <a:lnTo>
                  <a:pt x="6208763" y="1432369"/>
                </a:lnTo>
                <a:lnTo>
                  <a:pt x="6207087" y="1429740"/>
                </a:lnTo>
                <a:lnTo>
                  <a:pt x="6206985" y="1429397"/>
                </a:lnTo>
                <a:lnTo>
                  <a:pt x="6206769" y="1429232"/>
                </a:lnTo>
                <a:lnTo>
                  <a:pt x="6206515" y="1428813"/>
                </a:lnTo>
                <a:lnTo>
                  <a:pt x="6205931" y="1428559"/>
                </a:lnTo>
                <a:lnTo>
                  <a:pt x="6203835" y="1426857"/>
                </a:lnTo>
                <a:lnTo>
                  <a:pt x="6201664" y="1426616"/>
                </a:lnTo>
                <a:lnTo>
                  <a:pt x="6199454" y="1425600"/>
                </a:lnTo>
                <a:lnTo>
                  <a:pt x="6196812" y="1426057"/>
                </a:lnTo>
                <a:lnTo>
                  <a:pt x="6188659" y="1425130"/>
                </a:lnTo>
                <a:lnTo>
                  <a:pt x="6188659" y="1458861"/>
                </a:lnTo>
                <a:lnTo>
                  <a:pt x="6143701" y="2855861"/>
                </a:lnTo>
                <a:lnTo>
                  <a:pt x="5017109" y="2695359"/>
                </a:lnTo>
                <a:lnTo>
                  <a:pt x="4893030" y="2677693"/>
                </a:lnTo>
                <a:lnTo>
                  <a:pt x="4902632" y="2668651"/>
                </a:lnTo>
                <a:lnTo>
                  <a:pt x="4905895" y="2665577"/>
                </a:lnTo>
                <a:lnTo>
                  <a:pt x="4980356" y="2595537"/>
                </a:lnTo>
                <a:lnTo>
                  <a:pt x="6188659" y="1458861"/>
                </a:lnTo>
                <a:lnTo>
                  <a:pt x="6188659" y="1425130"/>
                </a:lnTo>
                <a:lnTo>
                  <a:pt x="6177394" y="1423835"/>
                </a:lnTo>
                <a:lnTo>
                  <a:pt x="6177394" y="1443113"/>
                </a:lnTo>
                <a:lnTo>
                  <a:pt x="4877917" y="2665577"/>
                </a:lnTo>
                <a:lnTo>
                  <a:pt x="4877562" y="2663774"/>
                </a:lnTo>
                <a:lnTo>
                  <a:pt x="4857978" y="2567673"/>
                </a:lnTo>
                <a:lnTo>
                  <a:pt x="4857978" y="2663774"/>
                </a:lnTo>
                <a:lnTo>
                  <a:pt x="2918231" y="1397647"/>
                </a:lnTo>
                <a:lnTo>
                  <a:pt x="4572139" y="1260132"/>
                </a:lnTo>
                <a:lnTo>
                  <a:pt x="4857978" y="2663774"/>
                </a:lnTo>
                <a:lnTo>
                  <a:pt x="4857978" y="2567673"/>
                </a:lnTo>
                <a:lnTo>
                  <a:pt x="4702289" y="1803146"/>
                </a:lnTo>
                <a:lnTo>
                  <a:pt x="4591875" y="1260906"/>
                </a:lnTo>
                <a:lnTo>
                  <a:pt x="6177394" y="1443113"/>
                </a:lnTo>
                <a:lnTo>
                  <a:pt x="6177394" y="1423835"/>
                </a:lnTo>
                <a:lnTo>
                  <a:pt x="4759947" y="1260906"/>
                </a:lnTo>
                <a:lnTo>
                  <a:pt x="4585043" y="1240802"/>
                </a:lnTo>
                <a:lnTo>
                  <a:pt x="4583874" y="1239926"/>
                </a:lnTo>
                <a:lnTo>
                  <a:pt x="4582414" y="1240053"/>
                </a:lnTo>
                <a:lnTo>
                  <a:pt x="4552048" y="1219390"/>
                </a:lnTo>
                <a:lnTo>
                  <a:pt x="4552048" y="1242542"/>
                </a:lnTo>
                <a:lnTo>
                  <a:pt x="2898292" y="1380032"/>
                </a:lnTo>
                <a:lnTo>
                  <a:pt x="2796108" y="304203"/>
                </a:lnTo>
                <a:lnTo>
                  <a:pt x="2770035" y="29565"/>
                </a:lnTo>
                <a:lnTo>
                  <a:pt x="4552048" y="1242542"/>
                </a:lnTo>
                <a:lnTo>
                  <a:pt x="4552048" y="1219390"/>
                </a:lnTo>
                <a:lnTo>
                  <a:pt x="2804096" y="29552"/>
                </a:lnTo>
                <a:lnTo>
                  <a:pt x="2764396" y="2540"/>
                </a:lnTo>
                <a:lnTo>
                  <a:pt x="2764167" y="2362"/>
                </a:lnTo>
                <a:lnTo>
                  <a:pt x="2761932" y="762"/>
                </a:lnTo>
                <a:lnTo>
                  <a:pt x="2761729" y="723"/>
                </a:lnTo>
                <a:lnTo>
                  <a:pt x="2760865" y="127"/>
                </a:lnTo>
                <a:lnTo>
                  <a:pt x="2756865" y="0"/>
                </a:lnTo>
                <a:lnTo>
                  <a:pt x="2754934" y="1143"/>
                </a:lnTo>
                <a:lnTo>
                  <a:pt x="0" y="622998"/>
                </a:lnTo>
                <a:lnTo>
                  <a:pt x="0" y="642645"/>
                </a:lnTo>
                <a:lnTo>
                  <a:pt x="2750007" y="21894"/>
                </a:lnTo>
                <a:lnTo>
                  <a:pt x="2878759" y="1377810"/>
                </a:lnTo>
                <a:lnTo>
                  <a:pt x="1277683" y="979068"/>
                </a:lnTo>
                <a:lnTo>
                  <a:pt x="0" y="660857"/>
                </a:lnTo>
                <a:lnTo>
                  <a:pt x="0" y="680605"/>
                </a:lnTo>
                <a:lnTo>
                  <a:pt x="2864916" y="1394129"/>
                </a:lnTo>
                <a:lnTo>
                  <a:pt x="0" y="3128911"/>
                </a:lnTo>
                <a:lnTo>
                  <a:pt x="0" y="3151327"/>
                </a:lnTo>
                <a:lnTo>
                  <a:pt x="2889427" y="1401711"/>
                </a:lnTo>
                <a:lnTo>
                  <a:pt x="4862220" y="2689466"/>
                </a:lnTo>
                <a:lnTo>
                  <a:pt x="4833582" y="3631971"/>
                </a:lnTo>
                <a:lnTo>
                  <a:pt x="4852771" y="3631971"/>
                </a:lnTo>
                <a:lnTo>
                  <a:pt x="4881219" y="2695397"/>
                </a:lnTo>
                <a:lnTo>
                  <a:pt x="5831002" y="2830690"/>
                </a:lnTo>
                <a:lnTo>
                  <a:pt x="6125286" y="2872613"/>
                </a:lnTo>
                <a:lnTo>
                  <a:pt x="4889474" y="3631971"/>
                </a:lnTo>
                <a:lnTo>
                  <a:pt x="4926127" y="3631971"/>
                </a:lnTo>
                <a:lnTo>
                  <a:pt x="6155906" y="2876296"/>
                </a:lnTo>
                <a:lnTo>
                  <a:pt x="6157036" y="2875965"/>
                </a:lnTo>
                <a:lnTo>
                  <a:pt x="6158687" y="2874594"/>
                </a:lnTo>
                <a:lnTo>
                  <a:pt x="6159563" y="2874048"/>
                </a:lnTo>
                <a:lnTo>
                  <a:pt x="6160846" y="2872613"/>
                </a:lnTo>
                <a:lnTo>
                  <a:pt x="6161024" y="2872232"/>
                </a:lnTo>
                <a:lnTo>
                  <a:pt x="6162167" y="2869831"/>
                </a:lnTo>
                <a:lnTo>
                  <a:pt x="6162497" y="2869146"/>
                </a:lnTo>
                <a:lnTo>
                  <a:pt x="6162751" y="2867037"/>
                </a:lnTo>
                <a:lnTo>
                  <a:pt x="6162548" y="2865996"/>
                </a:lnTo>
                <a:lnTo>
                  <a:pt x="6162878" y="2855874"/>
                </a:lnTo>
                <a:lnTo>
                  <a:pt x="6207874" y="1458849"/>
                </a:lnTo>
                <a:lnTo>
                  <a:pt x="6208522" y="1438338"/>
                </a:lnTo>
                <a:lnTo>
                  <a:pt x="6208750" y="1437881"/>
                </a:lnTo>
                <a:lnTo>
                  <a:pt x="6208928" y="143530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765152" y="27634"/>
            <a:ext cx="2794000" cy="260985"/>
          </a:xfrm>
          <a:custGeom>
            <a:avLst/>
            <a:gdLst/>
            <a:ahLst/>
            <a:cxnLst/>
            <a:rect l="l" t="t" r="r" b="b"/>
            <a:pathLst>
              <a:path w="2794000" h="260985">
                <a:moveTo>
                  <a:pt x="2793949" y="150291"/>
                </a:moveTo>
                <a:lnTo>
                  <a:pt x="2793746" y="146824"/>
                </a:lnTo>
                <a:lnTo>
                  <a:pt x="2701277" y="0"/>
                </a:lnTo>
                <a:lnTo>
                  <a:pt x="2678646" y="12"/>
                </a:lnTo>
                <a:lnTo>
                  <a:pt x="2766898" y="140169"/>
                </a:lnTo>
                <a:lnTo>
                  <a:pt x="83083" y="240626"/>
                </a:lnTo>
                <a:lnTo>
                  <a:pt x="206921" y="2374"/>
                </a:lnTo>
                <a:lnTo>
                  <a:pt x="199694" y="2387"/>
                </a:lnTo>
                <a:lnTo>
                  <a:pt x="185293" y="2400"/>
                </a:lnTo>
                <a:lnTo>
                  <a:pt x="70472" y="223240"/>
                </a:lnTo>
                <a:lnTo>
                  <a:pt x="19672" y="2552"/>
                </a:lnTo>
                <a:lnTo>
                  <a:pt x="0" y="2578"/>
                </a:lnTo>
                <a:lnTo>
                  <a:pt x="56845" y="249643"/>
                </a:lnTo>
                <a:lnTo>
                  <a:pt x="56997" y="253072"/>
                </a:lnTo>
                <a:lnTo>
                  <a:pt x="58000" y="254660"/>
                </a:lnTo>
                <a:lnTo>
                  <a:pt x="58521" y="256870"/>
                </a:lnTo>
                <a:lnTo>
                  <a:pt x="61747" y="259816"/>
                </a:lnTo>
                <a:lnTo>
                  <a:pt x="62826" y="259956"/>
                </a:lnTo>
                <a:lnTo>
                  <a:pt x="63906" y="260515"/>
                </a:lnTo>
                <a:lnTo>
                  <a:pt x="66522" y="260426"/>
                </a:lnTo>
                <a:lnTo>
                  <a:pt x="69748" y="260819"/>
                </a:lnTo>
                <a:lnTo>
                  <a:pt x="70827" y="260261"/>
                </a:lnTo>
                <a:lnTo>
                  <a:pt x="595579" y="240626"/>
                </a:lnTo>
                <a:lnTo>
                  <a:pt x="2787662" y="158572"/>
                </a:lnTo>
                <a:lnTo>
                  <a:pt x="2790748" y="156641"/>
                </a:lnTo>
                <a:lnTo>
                  <a:pt x="2792374" y="153593"/>
                </a:lnTo>
                <a:lnTo>
                  <a:pt x="2793949" y="15029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443803" y="27471"/>
            <a:ext cx="182785" cy="159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031556" y="2408834"/>
            <a:ext cx="2660650" cy="2969895"/>
          </a:xfrm>
          <a:custGeom>
            <a:avLst/>
            <a:gdLst/>
            <a:ahLst/>
            <a:cxnLst/>
            <a:rect l="l" t="t" r="r" b="b"/>
            <a:pathLst>
              <a:path w="2660650" h="2969895">
                <a:moveTo>
                  <a:pt x="2660446" y="0"/>
                </a:moveTo>
                <a:lnTo>
                  <a:pt x="1294803" y="155117"/>
                </a:lnTo>
                <a:lnTo>
                  <a:pt x="1292567" y="154025"/>
                </a:lnTo>
                <a:lnTo>
                  <a:pt x="1286840" y="156032"/>
                </a:lnTo>
                <a:lnTo>
                  <a:pt x="1286103" y="157530"/>
                </a:lnTo>
                <a:lnTo>
                  <a:pt x="1284389" y="159169"/>
                </a:lnTo>
                <a:lnTo>
                  <a:pt x="1283919" y="162026"/>
                </a:lnTo>
                <a:lnTo>
                  <a:pt x="3187" y="2790240"/>
                </a:lnTo>
                <a:lnTo>
                  <a:pt x="2209" y="2790736"/>
                </a:lnTo>
                <a:lnTo>
                  <a:pt x="127" y="2795016"/>
                </a:lnTo>
                <a:lnTo>
                  <a:pt x="355" y="2796121"/>
                </a:lnTo>
                <a:lnTo>
                  <a:pt x="0" y="2796857"/>
                </a:lnTo>
                <a:lnTo>
                  <a:pt x="774" y="2801239"/>
                </a:lnTo>
                <a:lnTo>
                  <a:pt x="1600" y="2802064"/>
                </a:lnTo>
                <a:lnTo>
                  <a:pt x="1905" y="2803487"/>
                </a:lnTo>
                <a:lnTo>
                  <a:pt x="5511" y="2806623"/>
                </a:lnTo>
                <a:lnTo>
                  <a:pt x="6286" y="2806674"/>
                </a:lnTo>
                <a:lnTo>
                  <a:pt x="6654" y="2807030"/>
                </a:lnTo>
                <a:lnTo>
                  <a:pt x="11099" y="2807703"/>
                </a:lnTo>
                <a:lnTo>
                  <a:pt x="12395" y="2807055"/>
                </a:lnTo>
                <a:lnTo>
                  <a:pt x="2660446" y="2969323"/>
                </a:lnTo>
                <a:lnTo>
                  <a:pt x="2660446" y="2950108"/>
                </a:lnTo>
                <a:lnTo>
                  <a:pt x="46215" y="2789898"/>
                </a:lnTo>
                <a:lnTo>
                  <a:pt x="73926" y="2775839"/>
                </a:lnTo>
                <a:lnTo>
                  <a:pt x="2660446" y="1464081"/>
                </a:lnTo>
                <a:lnTo>
                  <a:pt x="2660446" y="1442580"/>
                </a:lnTo>
                <a:lnTo>
                  <a:pt x="1762150" y="1898167"/>
                </a:lnTo>
                <a:lnTo>
                  <a:pt x="31559" y="2775839"/>
                </a:lnTo>
                <a:lnTo>
                  <a:pt x="1297597" y="177749"/>
                </a:lnTo>
                <a:lnTo>
                  <a:pt x="2660434" y="834961"/>
                </a:lnTo>
                <a:lnTo>
                  <a:pt x="2660446" y="813676"/>
                </a:lnTo>
                <a:lnTo>
                  <a:pt x="1341729" y="177749"/>
                </a:lnTo>
                <a:lnTo>
                  <a:pt x="1329194" y="171704"/>
                </a:lnTo>
                <a:lnTo>
                  <a:pt x="1327200" y="170738"/>
                </a:lnTo>
                <a:lnTo>
                  <a:pt x="2660446" y="19304"/>
                </a:lnTo>
                <a:lnTo>
                  <a:pt x="26604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4466913"/>
            <a:ext cx="59055" cy="224154"/>
          </a:xfrm>
          <a:custGeom>
            <a:avLst/>
            <a:gdLst/>
            <a:ahLst/>
            <a:cxnLst/>
            <a:rect l="l" t="t" r="r" b="b"/>
            <a:pathLst>
              <a:path w="59055" h="224154">
                <a:moveTo>
                  <a:pt x="0" y="0"/>
                </a:moveTo>
                <a:lnTo>
                  <a:pt x="0" y="224144"/>
                </a:lnTo>
                <a:lnTo>
                  <a:pt x="20550" y="208590"/>
                </a:lnTo>
                <a:lnTo>
                  <a:pt x="45939" y="171925"/>
                </a:lnTo>
                <a:lnTo>
                  <a:pt x="58496" y="129145"/>
                </a:lnTo>
                <a:lnTo>
                  <a:pt x="57113" y="86133"/>
                </a:lnTo>
                <a:lnTo>
                  <a:pt x="42872" y="45947"/>
                </a:lnTo>
                <a:lnTo>
                  <a:pt x="16858" y="11646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681762" y="3861474"/>
            <a:ext cx="153535" cy="1533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295972" y="158615"/>
            <a:ext cx="186690" cy="186055"/>
          </a:xfrm>
          <a:custGeom>
            <a:avLst/>
            <a:gdLst/>
            <a:ahLst/>
            <a:cxnLst/>
            <a:rect l="l" t="t" r="r" b="b"/>
            <a:pathLst>
              <a:path w="186689" h="186054">
                <a:moveTo>
                  <a:pt x="97319" y="0"/>
                </a:moveTo>
                <a:lnTo>
                  <a:pt x="61999" y="5262"/>
                </a:lnTo>
                <a:lnTo>
                  <a:pt x="31228" y="23370"/>
                </a:lnTo>
                <a:lnTo>
                  <a:pt x="9003" y="52910"/>
                </a:lnTo>
                <a:lnTo>
                  <a:pt x="0" y="88754"/>
                </a:lnTo>
                <a:lnTo>
                  <a:pt x="5269" y="124039"/>
                </a:lnTo>
                <a:lnTo>
                  <a:pt x="23398" y="154776"/>
                </a:lnTo>
                <a:lnTo>
                  <a:pt x="52970" y="176976"/>
                </a:lnTo>
                <a:lnTo>
                  <a:pt x="88847" y="185975"/>
                </a:lnTo>
                <a:lnTo>
                  <a:pt x="124167" y="180711"/>
                </a:lnTo>
                <a:lnTo>
                  <a:pt x="154933" y="162601"/>
                </a:lnTo>
                <a:lnTo>
                  <a:pt x="177151" y="133059"/>
                </a:lnTo>
                <a:lnTo>
                  <a:pt x="186164" y="97220"/>
                </a:lnTo>
                <a:lnTo>
                  <a:pt x="180901" y="61935"/>
                </a:lnTo>
                <a:lnTo>
                  <a:pt x="162774" y="31195"/>
                </a:lnTo>
                <a:lnTo>
                  <a:pt x="133196" y="8993"/>
                </a:lnTo>
                <a:lnTo>
                  <a:pt x="9731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4458694"/>
            <a:ext cx="65405" cy="241300"/>
          </a:xfrm>
          <a:custGeom>
            <a:avLst/>
            <a:gdLst/>
            <a:ahLst/>
            <a:cxnLst/>
            <a:rect l="l" t="t" r="r" b="b"/>
            <a:pathLst>
              <a:path w="65405" h="241300">
                <a:moveTo>
                  <a:pt x="0" y="0"/>
                </a:moveTo>
                <a:lnTo>
                  <a:pt x="0" y="240844"/>
                </a:lnTo>
                <a:lnTo>
                  <a:pt x="25491" y="221556"/>
                </a:lnTo>
                <a:lnTo>
                  <a:pt x="52132" y="183094"/>
                </a:lnTo>
                <a:lnTo>
                  <a:pt x="65303" y="138210"/>
                </a:lnTo>
                <a:lnTo>
                  <a:pt x="63848" y="93084"/>
                </a:lnTo>
                <a:lnTo>
                  <a:pt x="48905" y="50923"/>
                </a:lnTo>
                <a:lnTo>
                  <a:pt x="21612" y="14934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331667" y="1942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757" y="59931"/>
                </a:moveTo>
                <a:lnTo>
                  <a:pt x="111518" y="38188"/>
                </a:lnTo>
                <a:lnTo>
                  <a:pt x="100342" y="19240"/>
                </a:lnTo>
                <a:lnTo>
                  <a:pt x="82118" y="5549"/>
                </a:lnTo>
                <a:lnTo>
                  <a:pt x="59994" y="0"/>
                </a:lnTo>
                <a:lnTo>
                  <a:pt x="38227" y="3251"/>
                </a:lnTo>
                <a:lnTo>
                  <a:pt x="19253" y="14414"/>
                </a:lnTo>
                <a:lnTo>
                  <a:pt x="5562" y="32613"/>
                </a:lnTo>
                <a:lnTo>
                  <a:pt x="0" y="54711"/>
                </a:lnTo>
                <a:lnTo>
                  <a:pt x="3251" y="76454"/>
                </a:lnTo>
                <a:lnTo>
                  <a:pt x="14427" y="95415"/>
                </a:lnTo>
                <a:lnTo>
                  <a:pt x="32664" y="109093"/>
                </a:lnTo>
                <a:lnTo>
                  <a:pt x="54775" y="114642"/>
                </a:lnTo>
                <a:lnTo>
                  <a:pt x="76542" y="111391"/>
                </a:lnTo>
                <a:lnTo>
                  <a:pt x="95504" y="100228"/>
                </a:lnTo>
                <a:lnTo>
                  <a:pt x="109207" y="82016"/>
                </a:lnTo>
                <a:lnTo>
                  <a:pt x="114757" y="5993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605619" y="1807288"/>
            <a:ext cx="126871" cy="12674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908735" y="1160558"/>
            <a:ext cx="180716" cy="18052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398740" y="27524"/>
            <a:ext cx="300990" cy="299720"/>
          </a:xfrm>
          <a:custGeom>
            <a:avLst/>
            <a:gdLst/>
            <a:ahLst/>
            <a:cxnLst/>
            <a:rect l="l" t="t" r="r" b="b"/>
            <a:pathLst>
              <a:path w="300990" h="299720">
                <a:moveTo>
                  <a:pt x="172105" y="0"/>
                </a:moveTo>
                <a:lnTo>
                  <a:pt x="122220" y="589"/>
                </a:lnTo>
                <a:lnTo>
                  <a:pt x="78518" y="16043"/>
                </a:lnTo>
                <a:lnTo>
                  <a:pt x="41218" y="44274"/>
                </a:lnTo>
                <a:lnTo>
                  <a:pt x="13644" y="84105"/>
                </a:lnTo>
                <a:lnTo>
                  <a:pt x="0" y="130583"/>
                </a:lnTo>
                <a:lnTo>
                  <a:pt x="1502" y="177307"/>
                </a:lnTo>
                <a:lnTo>
                  <a:pt x="16973" y="220959"/>
                </a:lnTo>
                <a:lnTo>
                  <a:pt x="45234" y="258219"/>
                </a:lnTo>
                <a:lnTo>
                  <a:pt x="85107" y="285769"/>
                </a:lnTo>
                <a:lnTo>
                  <a:pt x="131622" y="299399"/>
                </a:lnTo>
                <a:lnTo>
                  <a:pt x="178395" y="297899"/>
                </a:lnTo>
                <a:lnTo>
                  <a:pt x="222098" y="282445"/>
                </a:lnTo>
                <a:lnTo>
                  <a:pt x="259404" y="254214"/>
                </a:lnTo>
                <a:lnTo>
                  <a:pt x="286986" y="214382"/>
                </a:lnTo>
                <a:lnTo>
                  <a:pt x="300625" y="167910"/>
                </a:lnTo>
                <a:lnTo>
                  <a:pt x="299122" y="121186"/>
                </a:lnTo>
                <a:lnTo>
                  <a:pt x="283653" y="77532"/>
                </a:lnTo>
                <a:lnTo>
                  <a:pt x="255394" y="40269"/>
                </a:lnTo>
                <a:lnTo>
                  <a:pt x="215523" y="12719"/>
                </a:lnTo>
                <a:lnTo>
                  <a:pt x="1721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598546" y="1800223"/>
            <a:ext cx="141017" cy="14087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964341" y="1216108"/>
            <a:ext cx="109923" cy="10527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5741101" y="187512"/>
            <a:ext cx="182063" cy="181881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870988" y="3474342"/>
            <a:ext cx="281940" cy="281305"/>
          </a:xfrm>
          <a:custGeom>
            <a:avLst/>
            <a:gdLst/>
            <a:ahLst/>
            <a:cxnLst/>
            <a:rect l="l" t="t" r="r" b="b"/>
            <a:pathLst>
              <a:path w="281940" h="281304">
                <a:moveTo>
                  <a:pt x="158186" y="0"/>
                </a:moveTo>
                <a:lnTo>
                  <a:pt x="114405" y="1404"/>
                </a:lnTo>
                <a:lnTo>
                  <a:pt x="73501" y="15869"/>
                </a:lnTo>
                <a:lnTo>
                  <a:pt x="38585" y="42294"/>
                </a:lnTo>
                <a:lnTo>
                  <a:pt x="12767" y="79582"/>
                </a:lnTo>
                <a:lnTo>
                  <a:pt x="0" y="123081"/>
                </a:lnTo>
                <a:lnTo>
                  <a:pt x="1408" y="166817"/>
                </a:lnTo>
                <a:lnTo>
                  <a:pt x="15890" y="207679"/>
                </a:lnTo>
                <a:lnTo>
                  <a:pt x="42341" y="242557"/>
                </a:lnTo>
                <a:lnTo>
                  <a:pt x="79658" y="268342"/>
                </a:lnTo>
                <a:lnTo>
                  <a:pt x="123204" y="281101"/>
                </a:lnTo>
                <a:lnTo>
                  <a:pt x="166987" y="279697"/>
                </a:lnTo>
                <a:lnTo>
                  <a:pt x="207893" y="265231"/>
                </a:lnTo>
                <a:lnTo>
                  <a:pt x="242808" y="238803"/>
                </a:lnTo>
                <a:lnTo>
                  <a:pt x="268621" y="201514"/>
                </a:lnTo>
                <a:lnTo>
                  <a:pt x="281396" y="158020"/>
                </a:lnTo>
                <a:lnTo>
                  <a:pt x="279993" y="114285"/>
                </a:lnTo>
                <a:lnTo>
                  <a:pt x="265513" y="73421"/>
                </a:lnTo>
                <a:lnTo>
                  <a:pt x="239059" y="38540"/>
                </a:lnTo>
                <a:lnTo>
                  <a:pt x="201730" y="12754"/>
                </a:lnTo>
                <a:lnTo>
                  <a:pt x="15818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504627" y="132387"/>
            <a:ext cx="88850" cy="8876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5632513" y="79057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4" h="399415">
                <a:moveTo>
                  <a:pt x="399224" y="197396"/>
                </a:moveTo>
                <a:lnTo>
                  <a:pt x="393915" y="153847"/>
                </a:lnTo>
                <a:lnTo>
                  <a:pt x="379323" y="112687"/>
                </a:lnTo>
                <a:lnTo>
                  <a:pt x="356031" y="75501"/>
                </a:lnTo>
                <a:lnTo>
                  <a:pt x="324586" y="43903"/>
                </a:lnTo>
                <a:lnTo>
                  <a:pt x="285559" y="19469"/>
                </a:lnTo>
                <a:lnTo>
                  <a:pt x="241985" y="4533"/>
                </a:lnTo>
                <a:lnTo>
                  <a:pt x="197599" y="0"/>
                </a:lnTo>
                <a:lnTo>
                  <a:pt x="154012" y="5295"/>
                </a:lnTo>
                <a:lnTo>
                  <a:pt x="112814" y="19862"/>
                </a:lnTo>
                <a:lnTo>
                  <a:pt x="75590" y="43141"/>
                </a:lnTo>
                <a:lnTo>
                  <a:pt x="43954" y="74549"/>
                </a:lnTo>
                <a:lnTo>
                  <a:pt x="19494" y="113550"/>
                </a:lnTo>
                <a:lnTo>
                  <a:pt x="4546" y="157073"/>
                </a:lnTo>
                <a:lnTo>
                  <a:pt x="0" y="201409"/>
                </a:lnTo>
                <a:lnTo>
                  <a:pt x="5308" y="244944"/>
                </a:lnTo>
                <a:lnTo>
                  <a:pt x="19900" y="286105"/>
                </a:lnTo>
                <a:lnTo>
                  <a:pt x="43192" y="323291"/>
                </a:lnTo>
                <a:lnTo>
                  <a:pt x="74637" y="354901"/>
                </a:lnTo>
                <a:lnTo>
                  <a:pt x="113677" y="379349"/>
                </a:lnTo>
                <a:lnTo>
                  <a:pt x="157238" y="394271"/>
                </a:lnTo>
                <a:lnTo>
                  <a:pt x="201625" y="398805"/>
                </a:lnTo>
                <a:lnTo>
                  <a:pt x="245211" y="393509"/>
                </a:lnTo>
                <a:lnTo>
                  <a:pt x="286410" y="378929"/>
                </a:lnTo>
                <a:lnTo>
                  <a:pt x="323634" y="355650"/>
                </a:lnTo>
                <a:lnTo>
                  <a:pt x="355269" y="324243"/>
                </a:lnTo>
                <a:lnTo>
                  <a:pt x="379742" y="285254"/>
                </a:lnTo>
                <a:lnTo>
                  <a:pt x="394677" y="241731"/>
                </a:lnTo>
                <a:lnTo>
                  <a:pt x="399224" y="19739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278443" y="141106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4" h="221615">
                <a:moveTo>
                  <a:pt x="115648" y="0"/>
                </a:moveTo>
                <a:lnTo>
                  <a:pt x="73676" y="6252"/>
                </a:lnTo>
                <a:lnTo>
                  <a:pt x="37115" y="27772"/>
                </a:lnTo>
                <a:lnTo>
                  <a:pt x="10710" y="62877"/>
                </a:lnTo>
                <a:lnTo>
                  <a:pt x="0" y="105466"/>
                </a:lnTo>
                <a:lnTo>
                  <a:pt x="6257" y="147394"/>
                </a:lnTo>
                <a:lnTo>
                  <a:pt x="27799" y="183919"/>
                </a:lnTo>
                <a:lnTo>
                  <a:pt x="62945" y="210299"/>
                </a:lnTo>
                <a:lnTo>
                  <a:pt x="105581" y="220992"/>
                </a:lnTo>
                <a:lnTo>
                  <a:pt x="147552" y="214739"/>
                </a:lnTo>
                <a:lnTo>
                  <a:pt x="184114" y="193220"/>
                </a:lnTo>
                <a:lnTo>
                  <a:pt x="210519" y="158114"/>
                </a:lnTo>
                <a:lnTo>
                  <a:pt x="221224" y="115525"/>
                </a:lnTo>
                <a:lnTo>
                  <a:pt x="214967" y="73597"/>
                </a:lnTo>
                <a:lnTo>
                  <a:pt x="193427" y="37072"/>
                </a:lnTo>
                <a:lnTo>
                  <a:pt x="158284" y="10693"/>
                </a:lnTo>
                <a:lnTo>
                  <a:pt x="11564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5756978" y="20337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5">
                <a:moveTo>
                  <a:pt x="78573" y="0"/>
                </a:moveTo>
                <a:lnTo>
                  <a:pt x="50051" y="4247"/>
                </a:lnTo>
                <a:lnTo>
                  <a:pt x="25208" y="18866"/>
                </a:lnTo>
                <a:lnTo>
                  <a:pt x="7269" y="42717"/>
                </a:lnTo>
                <a:lnTo>
                  <a:pt x="0" y="71656"/>
                </a:lnTo>
                <a:lnTo>
                  <a:pt x="4253" y="100145"/>
                </a:lnTo>
                <a:lnTo>
                  <a:pt x="18888" y="124965"/>
                </a:lnTo>
                <a:lnTo>
                  <a:pt x="42766" y="142895"/>
                </a:lnTo>
                <a:lnTo>
                  <a:pt x="71734" y="150154"/>
                </a:lnTo>
                <a:lnTo>
                  <a:pt x="100254" y="145906"/>
                </a:lnTo>
                <a:lnTo>
                  <a:pt x="125099" y="131288"/>
                </a:lnTo>
                <a:lnTo>
                  <a:pt x="143045" y="107437"/>
                </a:lnTo>
                <a:lnTo>
                  <a:pt x="150314" y="78498"/>
                </a:lnTo>
                <a:lnTo>
                  <a:pt x="146061" y="50009"/>
                </a:lnTo>
                <a:lnTo>
                  <a:pt x="131425" y="25189"/>
                </a:lnTo>
                <a:lnTo>
                  <a:pt x="107548" y="7259"/>
                </a:lnTo>
                <a:lnTo>
                  <a:pt x="7857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737579" y="391722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1903" y="0"/>
                </a:moveTo>
                <a:lnTo>
                  <a:pt x="13951" y="1187"/>
                </a:lnTo>
                <a:lnTo>
                  <a:pt x="7025" y="5265"/>
                </a:lnTo>
                <a:lnTo>
                  <a:pt x="2027" y="11915"/>
                </a:lnTo>
                <a:lnTo>
                  <a:pt x="0" y="19981"/>
                </a:lnTo>
                <a:lnTo>
                  <a:pt x="1188" y="27920"/>
                </a:lnTo>
                <a:lnTo>
                  <a:pt x="5269" y="34836"/>
                </a:lnTo>
                <a:lnTo>
                  <a:pt x="11921" y="39830"/>
                </a:lnTo>
                <a:lnTo>
                  <a:pt x="19998" y="41854"/>
                </a:lnTo>
                <a:lnTo>
                  <a:pt x="27950" y="40671"/>
                </a:lnTo>
                <a:lnTo>
                  <a:pt x="34875" y="36597"/>
                </a:lnTo>
                <a:lnTo>
                  <a:pt x="39873" y="29949"/>
                </a:lnTo>
                <a:lnTo>
                  <a:pt x="41903" y="21883"/>
                </a:lnTo>
                <a:lnTo>
                  <a:pt x="40718" y="13943"/>
                </a:lnTo>
                <a:lnTo>
                  <a:pt x="36637" y="7023"/>
                </a:lnTo>
                <a:lnTo>
                  <a:pt x="29980" y="2022"/>
                </a:lnTo>
                <a:lnTo>
                  <a:pt x="2190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354877" y="21745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35732" y="0"/>
                </a:moveTo>
                <a:lnTo>
                  <a:pt x="22763" y="1930"/>
                </a:lnTo>
                <a:lnTo>
                  <a:pt x="11466" y="8581"/>
                </a:lnTo>
                <a:lnTo>
                  <a:pt x="3310" y="19434"/>
                </a:lnTo>
                <a:lnTo>
                  <a:pt x="0" y="32594"/>
                </a:lnTo>
                <a:lnTo>
                  <a:pt x="1932" y="45550"/>
                </a:lnTo>
                <a:lnTo>
                  <a:pt x="8589" y="56837"/>
                </a:lnTo>
                <a:lnTo>
                  <a:pt x="19452" y="64989"/>
                </a:lnTo>
                <a:lnTo>
                  <a:pt x="32629" y="68295"/>
                </a:lnTo>
                <a:lnTo>
                  <a:pt x="45598" y="66364"/>
                </a:lnTo>
                <a:lnTo>
                  <a:pt x="56896" y="59713"/>
                </a:lnTo>
                <a:lnTo>
                  <a:pt x="65058" y="48860"/>
                </a:lnTo>
                <a:lnTo>
                  <a:pt x="68361" y="35700"/>
                </a:lnTo>
                <a:lnTo>
                  <a:pt x="66424" y="22744"/>
                </a:lnTo>
                <a:lnTo>
                  <a:pt x="59766" y="11457"/>
                </a:lnTo>
                <a:lnTo>
                  <a:pt x="48903" y="3305"/>
                </a:lnTo>
                <a:lnTo>
                  <a:pt x="357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764555" y="210942"/>
            <a:ext cx="135255" cy="135255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70660" y="0"/>
                </a:moveTo>
                <a:lnTo>
                  <a:pt x="45015" y="3821"/>
                </a:lnTo>
                <a:lnTo>
                  <a:pt x="22673" y="16969"/>
                </a:lnTo>
                <a:lnTo>
                  <a:pt x="6536" y="38420"/>
                </a:lnTo>
                <a:lnTo>
                  <a:pt x="0" y="64436"/>
                </a:lnTo>
                <a:lnTo>
                  <a:pt x="3824" y="90051"/>
                </a:lnTo>
                <a:lnTo>
                  <a:pt x="16983" y="112367"/>
                </a:lnTo>
                <a:lnTo>
                  <a:pt x="38451" y="128489"/>
                </a:lnTo>
                <a:lnTo>
                  <a:pt x="64502" y="135020"/>
                </a:lnTo>
                <a:lnTo>
                  <a:pt x="90146" y="131199"/>
                </a:lnTo>
                <a:lnTo>
                  <a:pt x="112485" y="118050"/>
                </a:lnTo>
                <a:lnTo>
                  <a:pt x="128621" y="96599"/>
                </a:lnTo>
                <a:lnTo>
                  <a:pt x="135157" y="70578"/>
                </a:lnTo>
                <a:lnTo>
                  <a:pt x="131332" y="44964"/>
                </a:lnTo>
                <a:lnTo>
                  <a:pt x="118173" y="22651"/>
                </a:lnTo>
                <a:lnTo>
                  <a:pt x="96706" y="6531"/>
                </a:lnTo>
                <a:lnTo>
                  <a:pt x="706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097115" y="5262134"/>
            <a:ext cx="204470" cy="203835"/>
          </a:xfrm>
          <a:custGeom>
            <a:avLst/>
            <a:gdLst/>
            <a:ahLst/>
            <a:cxnLst/>
            <a:rect l="l" t="t" r="r" b="b"/>
            <a:pathLst>
              <a:path w="204470" h="203835">
                <a:moveTo>
                  <a:pt x="106568" y="0"/>
                </a:moveTo>
                <a:lnTo>
                  <a:pt x="67886" y="5765"/>
                </a:lnTo>
                <a:lnTo>
                  <a:pt x="34193" y="25596"/>
                </a:lnTo>
                <a:lnTo>
                  <a:pt x="9861" y="57944"/>
                </a:lnTo>
                <a:lnTo>
                  <a:pt x="0" y="97195"/>
                </a:lnTo>
                <a:lnTo>
                  <a:pt x="5767" y="135833"/>
                </a:lnTo>
                <a:lnTo>
                  <a:pt x="25615" y="169490"/>
                </a:lnTo>
                <a:lnTo>
                  <a:pt x="57994" y="193796"/>
                </a:lnTo>
                <a:lnTo>
                  <a:pt x="97292" y="203653"/>
                </a:lnTo>
                <a:lnTo>
                  <a:pt x="135974" y="197890"/>
                </a:lnTo>
                <a:lnTo>
                  <a:pt x="169667" y="178057"/>
                </a:lnTo>
                <a:lnTo>
                  <a:pt x="193999" y="145701"/>
                </a:lnTo>
                <a:lnTo>
                  <a:pt x="203862" y="106456"/>
                </a:lnTo>
                <a:lnTo>
                  <a:pt x="198097" y="67817"/>
                </a:lnTo>
                <a:lnTo>
                  <a:pt x="178250" y="34157"/>
                </a:lnTo>
                <a:lnTo>
                  <a:pt x="145866" y="9849"/>
                </a:lnTo>
                <a:lnTo>
                  <a:pt x="10656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957777" y="3561041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6364" y="0"/>
                </a:moveTo>
                <a:lnTo>
                  <a:pt x="35908" y="3049"/>
                </a:lnTo>
                <a:lnTo>
                  <a:pt x="18088" y="13538"/>
                </a:lnTo>
                <a:lnTo>
                  <a:pt x="5220" y="30646"/>
                </a:lnTo>
                <a:lnTo>
                  <a:pt x="0" y="51402"/>
                </a:lnTo>
                <a:lnTo>
                  <a:pt x="3049" y="71835"/>
                </a:lnTo>
                <a:lnTo>
                  <a:pt x="13546" y="89636"/>
                </a:lnTo>
                <a:lnTo>
                  <a:pt x="30671" y="102490"/>
                </a:lnTo>
                <a:lnTo>
                  <a:pt x="51453" y="107701"/>
                </a:lnTo>
                <a:lnTo>
                  <a:pt x="71910" y="104655"/>
                </a:lnTo>
                <a:lnTo>
                  <a:pt x="89730" y="94171"/>
                </a:lnTo>
                <a:lnTo>
                  <a:pt x="102604" y="77065"/>
                </a:lnTo>
                <a:lnTo>
                  <a:pt x="107818" y="56304"/>
                </a:lnTo>
                <a:lnTo>
                  <a:pt x="104765" y="35869"/>
                </a:lnTo>
                <a:lnTo>
                  <a:pt x="94265" y="18068"/>
                </a:lnTo>
                <a:lnTo>
                  <a:pt x="77140" y="5208"/>
                </a:lnTo>
                <a:lnTo>
                  <a:pt x="563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7831591" y="3820759"/>
            <a:ext cx="133729" cy="133582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108749" y="527375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4402" y="0"/>
                </a:moveTo>
                <a:lnTo>
                  <a:pt x="60138" y="5102"/>
                </a:lnTo>
                <a:lnTo>
                  <a:pt x="30291" y="22665"/>
                </a:lnTo>
                <a:lnTo>
                  <a:pt x="8736" y="51322"/>
                </a:lnTo>
                <a:lnTo>
                  <a:pt x="0" y="86092"/>
                </a:lnTo>
                <a:lnTo>
                  <a:pt x="5109" y="120326"/>
                </a:lnTo>
                <a:lnTo>
                  <a:pt x="22693" y="150147"/>
                </a:lnTo>
                <a:lnTo>
                  <a:pt x="51383" y="171680"/>
                </a:lnTo>
                <a:lnTo>
                  <a:pt x="86189" y="180405"/>
                </a:lnTo>
                <a:lnTo>
                  <a:pt x="120453" y="175299"/>
                </a:lnTo>
                <a:lnTo>
                  <a:pt x="150300" y="157735"/>
                </a:lnTo>
                <a:lnTo>
                  <a:pt x="171855" y="129084"/>
                </a:lnTo>
                <a:lnTo>
                  <a:pt x="180597" y="94308"/>
                </a:lnTo>
                <a:lnTo>
                  <a:pt x="175487" y="60075"/>
                </a:lnTo>
                <a:lnTo>
                  <a:pt x="157900" y="30257"/>
                </a:lnTo>
                <a:lnTo>
                  <a:pt x="129208" y="8726"/>
                </a:lnTo>
                <a:lnTo>
                  <a:pt x="9440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904441" y="3507763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29">
                <a:moveTo>
                  <a:pt x="112120" y="0"/>
                </a:moveTo>
                <a:lnTo>
                  <a:pt x="71425" y="6062"/>
                </a:lnTo>
                <a:lnTo>
                  <a:pt x="35975" y="26927"/>
                </a:lnTo>
                <a:lnTo>
                  <a:pt x="10377" y="60964"/>
                </a:lnTo>
                <a:lnTo>
                  <a:pt x="0" y="102258"/>
                </a:lnTo>
                <a:lnTo>
                  <a:pt x="6069" y="142909"/>
                </a:lnTo>
                <a:lnTo>
                  <a:pt x="26954" y="178320"/>
                </a:lnTo>
                <a:lnTo>
                  <a:pt x="61025" y="203890"/>
                </a:lnTo>
                <a:lnTo>
                  <a:pt x="102366" y="214260"/>
                </a:lnTo>
                <a:lnTo>
                  <a:pt x="143062" y="208200"/>
                </a:lnTo>
                <a:lnTo>
                  <a:pt x="178513" y="187336"/>
                </a:lnTo>
                <a:lnTo>
                  <a:pt x="204116" y="153293"/>
                </a:lnTo>
                <a:lnTo>
                  <a:pt x="214488" y="112002"/>
                </a:lnTo>
                <a:lnTo>
                  <a:pt x="208418" y="71353"/>
                </a:lnTo>
                <a:lnTo>
                  <a:pt x="187532" y="35943"/>
                </a:lnTo>
                <a:lnTo>
                  <a:pt x="153456" y="10367"/>
                </a:lnTo>
                <a:lnTo>
                  <a:pt x="11212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14920" y="517911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8296" y="0"/>
                </a:moveTo>
                <a:lnTo>
                  <a:pt x="18027" y="1528"/>
                </a:lnTo>
                <a:lnTo>
                  <a:pt x="9081" y="6792"/>
                </a:lnTo>
                <a:lnTo>
                  <a:pt x="2621" y="15382"/>
                </a:lnTo>
                <a:lnTo>
                  <a:pt x="0" y="25804"/>
                </a:lnTo>
                <a:lnTo>
                  <a:pt x="1534" y="36064"/>
                </a:lnTo>
                <a:lnTo>
                  <a:pt x="6809" y="45000"/>
                </a:lnTo>
                <a:lnTo>
                  <a:pt x="15410" y="51450"/>
                </a:lnTo>
                <a:lnTo>
                  <a:pt x="25836" y="54069"/>
                </a:lnTo>
                <a:lnTo>
                  <a:pt x="36107" y="52540"/>
                </a:lnTo>
                <a:lnTo>
                  <a:pt x="45055" y="47276"/>
                </a:lnTo>
                <a:lnTo>
                  <a:pt x="51516" y="38686"/>
                </a:lnTo>
                <a:lnTo>
                  <a:pt x="54133" y="28266"/>
                </a:lnTo>
                <a:lnTo>
                  <a:pt x="52599" y="18009"/>
                </a:lnTo>
                <a:lnTo>
                  <a:pt x="47327" y="9074"/>
                </a:lnTo>
                <a:lnTo>
                  <a:pt x="38728" y="2618"/>
                </a:lnTo>
                <a:lnTo>
                  <a:pt x="2829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7756563" y="3395916"/>
            <a:ext cx="474345" cy="633730"/>
          </a:xfrm>
          <a:custGeom>
            <a:avLst/>
            <a:gdLst/>
            <a:ahLst/>
            <a:cxnLst/>
            <a:rect l="l" t="t" r="r" b="b"/>
            <a:pathLst>
              <a:path w="474345" h="633729">
                <a:moveTo>
                  <a:pt x="474332" y="216776"/>
                </a:moveTo>
                <a:lnTo>
                  <a:pt x="468503" y="168960"/>
                </a:lnTo>
                <a:lnTo>
                  <a:pt x="452488" y="123761"/>
                </a:lnTo>
                <a:lnTo>
                  <a:pt x="426897" y="82918"/>
                </a:lnTo>
                <a:lnTo>
                  <a:pt x="392353" y="48209"/>
                </a:lnTo>
                <a:lnTo>
                  <a:pt x="349491" y="21374"/>
                </a:lnTo>
                <a:lnTo>
                  <a:pt x="301637" y="4978"/>
                </a:lnTo>
                <a:lnTo>
                  <a:pt x="252907" y="0"/>
                </a:lnTo>
                <a:lnTo>
                  <a:pt x="205041" y="5816"/>
                </a:lnTo>
                <a:lnTo>
                  <a:pt x="159791" y="21818"/>
                </a:lnTo>
                <a:lnTo>
                  <a:pt x="118910" y="47383"/>
                </a:lnTo>
                <a:lnTo>
                  <a:pt x="84162" y="81876"/>
                </a:lnTo>
                <a:lnTo>
                  <a:pt x="57302" y="124701"/>
                </a:lnTo>
                <a:lnTo>
                  <a:pt x="40881" y="172504"/>
                </a:lnTo>
                <a:lnTo>
                  <a:pt x="35902" y="221183"/>
                </a:lnTo>
                <a:lnTo>
                  <a:pt x="41732" y="268998"/>
                </a:lnTo>
                <a:lnTo>
                  <a:pt x="57746" y="314210"/>
                </a:lnTo>
                <a:lnTo>
                  <a:pt x="83337" y="355041"/>
                </a:lnTo>
                <a:lnTo>
                  <a:pt x="88938" y="360680"/>
                </a:lnTo>
                <a:lnTo>
                  <a:pt x="74117" y="365912"/>
                </a:lnTo>
                <a:lnTo>
                  <a:pt x="38912" y="392557"/>
                </a:lnTo>
                <a:lnTo>
                  <a:pt x="12877" y="430149"/>
                </a:lnTo>
                <a:lnTo>
                  <a:pt x="0" y="474027"/>
                </a:lnTo>
                <a:lnTo>
                  <a:pt x="1422" y="518134"/>
                </a:lnTo>
                <a:lnTo>
                  <a:pt x="16027" y="559333"/>
                </a:lnTo>
                <a:lnTo>
                  <a:pt x="42697" y="594512"/>
                </a:lnTo>
                <a:lnTo>
                  <a:pt x="80340" y="620509"/>
                </a:lnTo>
                <a:lnTo>
                  <a:pt x="124244" y="633374"/>
                </a:lnTo>
                <a:lnTo>
                  <a:pt x="168402" y="631952"/>
                </a:lnTo>
                <a:lnTo>
                  <a:pt x="209651" y="617372"/>
                </a:lnTo>
                <a:lnTo>
                  <a:pt x="244868" y="590727"/>
                </a:lnTo>
                <a:lnTo>
                  <a:pt x="270903" y="553123"/>
                </a:lnTo>
                <a:lnTo>
                  <a:pt x="283768" y="509257"/>
                </a:lnTo>
                <a:lnTo>
                  <a:pt x="282346" y="465150"/>
                </a:lnTo>
                <a:lnTo>
                  <a:pt x="272084" y="436181"/>
                </a:lnTo>
                <a:lnTo>
                  <a:pt x="305193" y="432155"/>
                </a:lnTo>
                <a:lnTo>
                  <a:pt x="350443" y="416153"/>
                </a:lnTo>
                <a:lnTo>
                  <a:pt x="391325" y="390588"/>
                </a:lnTo>
                <a:lnTo>
                  <a:pt x="426072" y="356082"/>
                </a:lnTo>
                <a:lnTo>
                  <a:pt x="452945" y="313258"/>
                </a:lnTo>
                <a:lnTo>
                  <a:pt x="469353" y="265455"/>
                </a:lnTo>
                <a:lnTo>
                  <a:pt x="474332" y="21677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7942284" y="5106547"/>
            <a:ext cx="199414" cy="19919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163719" y="5328677"/>
            <a:ext cx="70648" cy="70571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7766673" y="3755905"/>
            <a:ext cx="264160" cy="263525"/>
          </a:xfrm>
          <a:custGeom>
            <a:avLst/>
            <a:gdLst/>
            <a:ahLst/>
            <a:cxnLst/>
            <a:rect l="l" t="t" r="r" b="b"/>
            <a:pathLst>
              <a:path w="264159" h="263525">
                <a:moveTo>
                  <a:pt x="148163" y="0"/>
                </a:moveTo>
                <a:lnTo>
                  <a:pt x="107156" y="1318"/>
                </a:lnTo>
                <a:lnTo>
                  <a:pt x="68842" y="14869"/>
                </a:lnTo>
                <a:lnTo>
                  <a:pt x="36138" y="39621"/>
                </a:lnTo>
                <a:lnTo>
                  <a:pt x="11960" y="74543"/>
                </a:lnTo>
                <a:lnTo>
                  <a:pt x="0" y="115286"/>
                </a:lnTo>
                <a:lnTo>
                  <a:pt x="1317" y="156250"/>
                </a:lnTo>
                <a:lnTo>
                  <a:pt x="14879" y="194522"/>
                </a:lnTo>
                <a:lnTo>
                  <a:pt x="39654" y="227189"/>
                </a:lnTo>
                <a:lnTo>
                  <a:pt x="74609" y="251339"/>
                </a:lnTo>
                <a:lnTo>
                  <a:pt x="115399" y="263290"/>
                </a:lnTo>
                <a:lnTo>
                  <a:pt x="156410" y="261975"/>
                </a:lnTo>
                <a:lnTo>
                  <a:pt x="194725" y="248426"/>
                </a:lnTo>
                <a:lnTo>
                  <a:pt x="227430" y="223675"/>
                </a:lnTo>
                <a:lnTo>
                  <a:pt x="251609" y="188754"/>
                </a:lnTo>
                <a:lnTo>
                  <a:pt x="263569" y="148010"/>
                </a:lnTo>
                <a:lnTo>
                  <a:pt x="262251" y="107046"/>
                </a:lnTo>
                <a:lnTo>
                  <a:pt x="248686" y="68772"/>
                </a:lnTo>
                <a:lnTo>
                  <a:pt x="223908" y="36101"/>
                </a:lnTo>
                <a:lnTo>
                  <a:pt x="188947" y="11944"/>
                </a:lnTo>
                <a:lnTo>
                  <a:pt x="14816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982509" y="6624646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56133" y="0"/>
                </a:moveTo>
                <a:lnTo>
                  <a:pt x="113379" y="9220"/>
                </a:lnTo>
                <a:lnTo>
                  <a:pt x="74340" y="28922"/>
                </a:lnTo>
                <a:lnTo>
                  <a:pt x="41189" y="58337"/>
                </a:lnTo>
                <a:lnTo>
                  <a:pt x="16100" y="96697"/>
                </a:lnTo>
                <a:lnTo>
                  <a:pt x="2034" y="140313"/>
                </a:lnTo>
                <a:lnTo>
                  <a:pt x="0" y="184561"/>
                </a:lnTo>
                <a:lnTo>
                  <a:pt x="9228" y="227269"/>
                </a:lnTo>
                <a:lnTo>
                  <a:pt x="28950" y="266267"/>
                </a:lnTo>
                <a:lnTo>
                  <a:pt x="58396" y="299383"/>
                </a:lnTo>
                <a:lnTo>
                  <a:pt x="96796" y="324446"/>
                </a:lnTo>
                <a:lnTo>
                  <a:pt x="140458" y="338495"/>
                </a:lnTo>
                <a:lnTo>
                  <a:pt x="184753" y="340525"/>
                </a:lnTo>
                <a:lnTo>
                  <a:pt x="227508" y="331304"/>
                </a:lnTo>
                <a:lnTo>
                  <a:pt x="266547" y="311602"/>
                </a:lnTo>
                <a:lnTo>
                  <a:pt x="299698" y="282187"/>
                </a:lnTo>
                <a:lnTo>
                  <a:pt x="324786" y="243827"/>
                </a:lnTo>
                <a:lnTo>
                  <a:pt x="338849" y="200211"/>
                </a:lnTo>
                <a:lnTo>
                  <a:pt x="340882" y="155963"/>
                </a:lnTo>
                <a:lnTo>
                  <a:pt x="331654" y="113255"/>
                </a:lnTo>
                <a:lnTo>
                  <a:pt x="311934" y="74257"/>
                </a:lnTo>
                <a:lnTo>
                  <a:pt x="282490" y="41141"/>
                </a:lnTo>
                <a:lnTo>
                  <a:pt x="244091" y="16078"/>
                </a:lnTo>
                <a:lnTo>
                  <a:pt x="200428" y="2029"/>
                </a:lnTo>
                <a:lnTo>
                  <a:pt x="15613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133354" y="5298340"/>
            <a:ext cx="131381" cy="131237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7983773" y="5147989"/>
            <a:ext cx="116432" cy="116311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7776264" y="4940697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5">
                <a:moveTo>
                  <a:pt x="289381" y="85"/>
                </a:moveTo>
                <a:lnTo>
                  <a:pt x="243402" y="0"/>
                </a:lnTo>
                <a:lnTo>
                  <a:pt x="198490" y="7709"/>
                </a:lnTo>
                <a:lnTo>
                  <a:pt x="155652" y="22859"/>
                </a:lnTo>
                <a:lnTo>
                  <a:pt x="115889" y="45095"/>
                </a:lnTo>
                <a:lnTo>
                  <a:pt x="80207" y="74061"/>
                </a:lnTo>
                <a:lnTo>
                  <a:pt x="49608" y="109403"/>
                </a:lnTo>
                <a:lnTo>
                  <a:pt x="25097" y="150766"/>
                </a:lnTo>
                <a:lnTo>
                  <a:pt x="8335" y="195822"/>
                </a:lnTo>
                <a:lnTo>
                  <a:pt x="88" y="241816"/>
                </a:lnTo>
                <a:lnTo>
                  <a:pt x="0" y="287748"/>
                </a:lnTo>
                <a:lnTo>
                  <a:pt x="7715" y="332612"/>
                </a:lnTo>
                <a:lnTo>
                  <a:pt x="22879" y="375408"/>
                </a:lnTo>
                <a:lnTo>
                  <a:pt x="45136" y="415131"/>
                </a:lnTo>
                <a:lnTo>
                  <a:pt x="74131" y="450778"/>
                </a:lnTo>
                <a:lnTo>
                  <a:pt x="109510" y="481346"/>
                </a:lnTo>
                <a:lnTo>
                  <a:pt x="150916" y="505833"/>
                </a:lnTo>
                <a:lnTo>
                  <a:pt x="196022" y="522574"/>
                </a:lnTo>
                <a:lnTo>
                  <a:pt x="242067" y="530810"/>
                </a:lnTo>
                <a:lnTo>
                  <a:pt x="288046" y="530896"/>
                </a:lnTo>
                <a:lnTo>
                  <a:pt x="332957" y="523187"/>
                </a:lnTo>
                <a:lnTo>
                  <a:pt x="375796" y="508038"/>
                </a:lnTo>
                <a:lnTo>
                  <a:pt x="415559" y="485804"/>
                </a:lnTo>
                <a:lnTo>
                  <a:pt x="451241" y="456840"/>
                </a:lnTo>
                <a:lnTo>
                  <a:pt x="481840" y="421500"/>
                </a:lnTo>
                <a:lnTo>
                  <a:pt x="506351" y="380141"/>
                </a:lnTo>
                <a:lnTo>
                  <a:pt x="523112" y="335083"/>
                </a:lnTo>
                <a:lnTo>
                  <a:pt x="531360" y="289086"/>
                </a:lnTo>
                <a:lnTo>
                  <a:pt x="531448" y="243154"/>
                </a:lnTo>
                <a:lnTo>
                  <a:pt x="523733" y="198289"/>
                </a:lnTo>
                <a:lnTo>
                  <a:pt x="508569" y="155493"/>
                </a:lnTo>
                <a:lnTo>
                  <a:pt x="486312" y="115770"/>
                </a:lnTo>
                <a:lnTo>
                  <a:pt x="457317" y="80122"/>
                </a:lnTo>
                <a:lnTo>
                  <a:pt x="421938" y="49552"/>
                </a:lnTo>
                <a:lnTo>
                  <a:pt x="380532" y="25062"/>
                </a:lnTo>
                <a:lnTo>
                  <a:pt x="335426" y="8321"/>
                </a:lnTo>
                <a:lnTo>
                  <a:pt x="289381" y="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033685" y="6675772"/>
            <a:ext cx="238526" cy="238269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9938450" y="1190246"/>
            <a:ext cx="121274" cy="121145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452946" y="80759"/>
            <a:ext cx="192212" cy="192015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322525" y="185139"/>
            <a:ext cx="133062" cy="132925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9273853" y="2522984"/>
            <a:ext cx="101747" cy="10162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9512882" y="1714661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19">
                <a:moveTo>
                  <a:pt x="175585" y="0"/>
                </a:moveTo>
                <a:lnTo>
                  <a:pt x="126987" y="1556"/>
                </a:lnTo>
                <a:lnTo>
                  <a:pt x="81585" y="17608"/>
                </a:lnTo>
                <a:lnTo>
                  <a:pt x="42829" y="46935"/>
                </a:lnTo>
                <a:lnTo>
                  <a:pt x="14172" y="88315"/>
                </a:lnTo>
                <a:lnTo>
                  <a:pt x="0" y="136604"/>
                </a:lnTo>
                <a:lnTo>
                  <a:pt x="1562" y="185153"/>
                </a:lnTo>
                <a:lnTo>
                  <a:pt x="17637" y="230510"/>
                </a:lnTo>
                <a:lnTo>
                  <a:pt x="47001" y="269223"/>
                </a:lnTo>
                <a:lnTo>
                  <a:pt x="88429" y="297840"/>
                </a:lnTo>
                <a:lnTo>
                  <a:pt x="136764" y="312000"/>
                </a:lnTo>
                <a:lnTo>
                  <a:pt x="185358" y="310443"/>
                </a:lnTo>
                <a:lnTo>
                  <a:pt x="230758" y="294389"/>
                </a:lnTo>
                <a:lnTo>
                  <a:pt x="269513" y="265058"/>
                </a:lnTo>
                <a:lnTo>
                  <a:pt x="298170" y="223672"/>
                </a:lnTo>
                <a:lnTo>
                  <a:pt x="312344" y="175389"/>
                </a:lnTo>
                <a:lnTo>
                  <a:pt x="310784" y="126844"/>
                </a:lnTo>
                <a:lnTo>
                  <a:pt x="294713" y="81489"/>
                </a:lnTo>
                <a:lnTo>
                  <a:pt x="265353" y="42777"/>
                </a:lnTo>
                <a:lnTo>
                  <a:pt x="223926" y="14160"/>
                </a:lnTo>
                <a:lnTo>
                  <a:pt x="1755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50677" y="78493"/>
            <a:ext cx="196752" cy="196549"/>
          </a:xfrm>
          <a:prstGeom prst="rect">
            <a:avLst/>
          </a:prstGeom>
          <a:blipFill>
            <a:blip r:embed="rId2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9222692" y="2471858"/>
            <a:ext cx="204085" cy="203873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7921735" y="3525037"/>
            <a:ext cx="179906" cy="179709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295157" y="27349"/>
            <a:ext cx="508000" cy="403225"/>
          </a:xfrm>
          <a:custGeom>
            <a:avLst/>
            <a:gdLst/>
            <a:ahLst/>
            <a:cxnLst/>
            <a:rect l="l" t="t" r="r" b="b"/>
            <a:pathLst>
              <a:path w="508000" h="403225">
                <a:moveTo>
                  <a:pt x="459431" y="0"/>
                </a:moveTo>
                <a:lnTo>
                  <a:pt x="47355" y="393"/>
                </a:lnTo>
                <a:lnTo>
                  <a:pt x="23972" y="39842"/>
                </a:lnTo>
                <a:lnTo>
                  <a:pt x="7959" y="82889"/>
                </a:lnTo>
                <a:lnTo>
                  <a:pt x="82" y="126833"/>
                </a:lnTo>
                <a:lnTo>
                  <a:pt x="0" y="170718"/>
                </a:lnTo>
                <a:lnTo>
                  <a:pt x="7373" y="213583"/>
                </a:lnTo>
                <a:lnTo>
                  <a:pt x="21864" y="254472"/>
                </a:lnTo>
                <a:lnTo>
                  <a:pt x="43131" y="292426"/>
                </a:lnTo>
                <a:lnTo>
                  <a:pt x="70836" y="326487"/>
                </a:lnTo>
                <a:lnTo>
                  <a:pt x="104640" y="355697"/>
                </a:lnTo>
                <a:lnTo>
                  <a:pt x="144203" y="379097"/>
                </a:lnTo>
                <a:lnTo>
                  <a:pt x="187297" y="395093"/>
                </a:lnTo>
                <a:lnTo>
                  <a:pt x="231289" y="402963"/>
                </a:lnTo>
                <a:lnTo>
                  <a:pt x="275221" y="403047"/>
                </a:lnTo>
                <a:lnTo>
                  <a:pt x="318132" y="395682"/>
                </a:lnTo>
                <a:lnTo>
                  <a:pt x="359063" y="381209"/>
                </a:lnTo>
                <a:lnTo>
                  <a:pt x="397055" y="359965"/>
                </a:lnTo>
                <a:lnTo>
                  <a:pt x="431148" y="332291"/>
                </a:lnTo>
                <a:lnTo>
                  <a:pt x="460383" y="298525"/>
                </a:lnTo>
                <a:lnTo>
                  <a:pt x="483801" y="259006"/>
                </a:lnTo>
                <a:lnTo>
                  <a:pt x="499817" y="215956"/>
                </a:lnTo>
                <a:lnTo>
                  <a:pt x="507696" y="172008"/>
                </a:lnTo>
                <a:lnTo>
                  <a:pt x="507779" y="128122"/>
                </a:lnTo>
                <a:lnTo>
                  <a:pt x="500406" y="85256"/>
                </a:lnTo>
                <a:lnTo>
                  <a:pt x="485916" y="44367"/>
                </a:lnTo>
                <a:lnTo>
                  <a:pt x="464648" y="6413"/>
                </a:lnTo>
                <a:lnTo>
                  <a:pt x="45943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9247086" y="2496235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81178" y="0"/>
                </a:moveTo>
                <a:lnTo>
                  <a:pt x="51714" y="4389"/>
                </a:lnTo>
                <a:lnTo>
                  <a:pt x="26048" y="19494"/>
                </a:lnTo>
                <a:lnTo>
                  <a:pt x="7513" y="44134"/>
                </a:lnTo>
                <a:lnTo>
                  <a:pt x="0" y="74025"/>
                </a:lnTo>
                <a:lnTo>
                  <a:pt x="4391" y="103455"/>
                </a:lnTo>
                <a:lnTo>
                  <a:pt x="19509" y="129094"/>
                </a:lnTo>
                <a:lnTo>
                  <a:pt x="44178" y="147613"/>
                </a:lnTo>
                <a:lnTo>
                  <a:pt x="74113" y="155122"/>
                </a:lnTo>
                <a:lnTo>
                  <a:pt x="103576" y="150736"/>
                </a:lnTo>
                <a:lnTo>
                  <a:pt x="129239" y="135631"/>
                </a:lnTo>
                <a:lnTo>
                  <a:pt x="147772" y="110986"/>
                </a:lnTo>
                <a:lnTo>
                  <a:pt x="155284" y="81087"/>
                </a:lnTo>
                <a:lnTo>
                  <a:pt x="150890" y="51655"/>
                </a:lnTo>
                <a:lnTo>
                  <a:pt x="135771" y="26019"/>
                </a:lnTo>
                <a:lnTo>
                  <a:pt x="111107" y="7507"/>
                </a:lnTo>
                <a:lnTo>
                  <a:pt x="8117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9633687" y="1835331"/>
            <a:ext cx="70727" cy="70659"/>
          </a:xfrm>
          <a:prstGeom prst="rect">
            <a:avLst/>
          </a:prstGeom>
          <a:blipFill>
            <a:blip r:embed="rId2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9243301" y="2492451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85125" y="0"/>
                </a:moveTo>
                <a:lnTo>
                  <a:pt x="54232" y="4603"/>
                </a:lnTo>
                <a:lnTo>
                  <a:pt x="27321" y="20443"/>
                </a:lnTo>
                <a:lnTo>
                  <a:pt x="7884" y="46286"/>
                </a:lnTo>
                <a:lnTo>
                  <a:pt x="0" y="77639"/>
                </a:lnTo>
                <a:lnTo>
                  <a:pt x="4609" y="108506"/>
                </a:lnTo>
                <a:lnTo>
                  <a:pt x="20469" y="135397"/>
                </a:lnTo>
                <a:lnTo>
                  <a:pt x="46339" y="154820"/>
                </a:lnTo>
                <a:lnTo>
                  <a:pt x="77723" y="162688"/>
                </a:lnTo>
                <a:lnTo>
                  <a:pt x="108622" y="158085"/>
                </a:lnTo>
                <a:lnTo>
                  <a:pt x="135541" y="142245"/>
                </a:lnTo>
                <a:lnTo>
                  <a:pt x="154988" y="116402"/>
                </a:lnTo>
                <a:lnTo>
                  <a:pt x="162861" y="85044"/>
                </a:lnTo>
                <a:lnTo>
                  <a:pt x="158250" y="54177"/>
                </a:lnTo>
                <a:lnTo>
                  <a:pt x="142388" y="27289"/>
                </a:lnTo>
                <a:lnTo>
                  <a:pt x="116507" y="7868"/>
                </a:lnTo>
                <a:lnTo>
                  <a:pt x="8512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7984786" y="5148993"/>
            <a:ext cx="114415" cy="114298"/>
          </a:xfrm>
          <a:prstGeom prst="rect">
            <a:avLst/>
          </a:prstGeom>
          <a:blipFill>
            <a:blip r:embed="rId2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7946869" y="3550142"/>
            <a:ext cx="129633" cy="129498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523999" y="512212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58372" y="0"/>
                </a:moveTo>
                <a:lnTo>
                  <a:pt x="37189" y="3154"/>
                </a:lnTo>
                <a:lnTo>
                  <a:pt x="18732" y="14015"/>
                </a:lnTo>
                <a:lnTo>
                  <a:pt x="5399" y="31736"/>
                </a:lnTo>
                <a:lnTo>
                  <a:pt x="0" y="53235"/>
                </a:lnTo>
                <a:lnTo>
                  <a:pt x="3161" y="74398"/>
                </a:lnTo>
                <a:lnTo>
                  <a:pt x="14032" y="92833"/>
                </a:lnTo>
                <a:lnTo>
                  <a:pt x="31764" y="106145"/>
                </a:lnTo>
                <a:lnTo>
                  <a:pt x="53284" y="111541"/>
                </a:lnTo>
                <a:lnTo>
                  <a:pt x="74470" y="108386"/>
                </a:lnTo>
                <a:lnTo>
                  <a:pt x="92924" y="97526"/>
                </a:lnTo>
                <a:lnTo>
                  <a:pt x="106250" y="79805"/>
                </a:lnTo>
                <a:lnTo>
                  <a:pt x="111656" y="58306"/>
                </a:lnTo>
                <a:lnTo>
                  <a:pt x="108498" y="37143"/>
                </a:lnTo>
                <a:lnTo>
                  <a:pt x="97624" y="18708"/>
                </a:lnTo>
                <a:lnTo>
                  <a:pt x="79884" y="5396"/>
                </a:lnTo>
                <a:lnTo>
                  <a:pt x="5837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6124658" y="5289652"/>
            <a:ext cx="148768" cy="148617"/>
          </a:xfrm>
          <a:prstGeom prst="rect">
            <a:avLst/>
          </a:prstGeom>
          <a:blipFill>
            <a:blip r:embed="rId2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5788272" y="23463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4" h="87629">
                <a:moveTo>
                  <a:pt x="45858" y="0"/>
                </a:moveTo>
                <a:lnTo>
                  <a:pt x="29210" y="2477"/>
                </a:lnTo>
                <a:lnTo>
                  <a:pt x="14710" y="11008"/>
                </a:lnTo>
                <a:lnTo>
                  <a:pt x="4239" y="24928"/>
                </a:lnTo>
                <a:lnTo>
                  <a:pt x="0" y="41816"/>
                </a:lnTo>
                <a:lnTo>
                  <a:pt x="2480" y="58443"/>
                </a:lnTo>
                <a:lnTo>
                  <a:pt x="11018" y="72926"/>
                </a:lnTo>
                <a:lnTo>
                  <a:pt x="24953" y="83386"/>
                </a:lnTo>
                <a:lnTo>
                  <a:pt x="41865" y="87626"/>
                </a:lnTo>
                <a:lnTo>
                  <a:pt x="58509" y="85148"/>
                </a:lnTo>
                <a:lnTo>
                  <a:pt x="73005" y="76617"/>
                </a:lnTo>
                <a:lnTo>
                  <a:pt x="83474" y="62697"/>
                </a:lnTo>
                <a:lnTo>
                  <a:pt x="87725" y="45803"/>
                </a:lnTo>
                <a:lnTo>
                  <a:pt x="85244" y="29177"/>
                </a:lnTo>
                <a:lnTo>
                  <a:pt x="76704" y="14697"/>
                </a:lnTo>
                <a:lnTo>
                  <a:pt x="62773" y="4239"/>
                </a:lnTo>
                <a:lnTo>
                  <a:pt x="458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527116" y="5125234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10">
                <a:moveTo>
                  <a:pt x="55112" y="0"/>
                </a:moveTo>
                <a:lnTo>
                  <a:pt x="35108" y="2979"/>
                </a:lnTo>
                <a:lnTo>
                  <a:pt x="17681" y="13234"/>
                </a:lnTo>
                <a:lnTo>
                  <a:pt x="5095" y="29962"/>
                </a:lnTo>
                <a:lnTo>
                  <a:pt x="0" y="50262"/>
                </a:lnTo>
                <a:lnTo>
                  <a:pt x="2984" y="70243"/>
                </a:lnTo>
                <a:lnTo>
                  <a:pt x="13250" y="87648"/>
                </a:lnTo>
                <a:lnTo>
                  <a:pt x="30000" y="100219"/>
                </a:lnTo>
                <a:lnTo>
                  <a:pt x="50315" y="105315"/>
                </a:lnTo>
                <a:lnTo>
                  <a:pt x="70317" y="102335"/>
                </a:lnTo>
                <a:lnTo>
                  <a:pt x="87741" y="92080"/>
                </a:lnTo>
                <a:lnTo>
                  <a:pt x="100320" y="75352"/>
                </a:lnTo>
                <a:lnTo>
                  <a:pt x="105421" y="55057"/>
                </a:lnTo>
                <a:lnTo>
                  <a:pt x="102437" y="35076"/>
                </a:lnTo>
                <a:lnTo>
                  <a:pt x="92172" y="17668"/>
                </a:lnTo>
                <a:lnTo>
                  <a:pt x="75428" y="5096"/>
                </a:lnTo>
                <a:lnTo>
                  <a:pt x="5511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638395" y="3818154"/>
            <a:ext cx="240261" cy="240011"/>
          </a:xfrm>
          <a:prstGeom prst="rect">
            <a:avLst/>
          </a:prstGeom>
          <a:blipFill>
            <a:blip r:embed="rId2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5706817" y="153264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131016" y="0"/>
                </a:moveTo>
                <a:lnTo>
                  <a:pt x="83463" y="7084"/>
                </a:lnTo>
                <a:lnTo>
                  <a:pt x="42040" y="31465"/>
                </a:lnTo>
                <a:lnTo>
                  <a:pt x="12128" y="71244"/>
                </a:lnTo>
                <a:lnTo>
                  <a:pt x="0" y="119495"/>
                </a:lnTo>
                <a:lnTo>
                  <a:pt x="7091" y="166997"/>
                </a:lnTo>
                <a:lnTo>
                  <a:pt x="31497" y="208377"/>
                </a:lnTo>
                <a:lnTo>
                  <a:pt x="71310" y="238262"/>
                </a:lnTo>
                <a:lnTo>
                  <a:pt x="119610" y="250375"/>
                </a:lnTo>
                <a:lnTo>
                  <a:pt x="167162" y="243291"/>
                </a:lnTo>
                <a:lnTo>
                  <a:pt x="208586" y="218909"/>
                </a:lnTo>
                <a:lnTo>
                  <a:pt x="238506" y="179131"/>
                </a:lnTo>
                <a:lnTo>
                  <a:pt x="250636" y="130880"/>
                </a:lnTo>
                <a:lnTo>
                  <a:pt x="243548" y="83377"/>
                </a:lnTo>
                <a:lnTo>
                  <a:pt x="219143" y="41997"/>
                </a:lnTo>
                <a:lnTo>
                  <a:pt x="179324" y="12113"/>
                </a:lnTo>
                <a:lnTo>
                  <a:pt x="13101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0207773" y="11601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87443" y="0"/>
                </a:moveTo>
                <a:lnTo>
                  <a:pt x="55707" y="4727"/>
                </a:lnTo>
                <a:lnTo>
                  <a:pt x="28065" y="20998"/>
                </a:lnTo>
                <a:lnTo>
                  <a:pt x="8103" y="47545"/>
                </a:lnTo>
                <a:lnTo>
                  <a:pt x="0" y="79744"/>
                </a:lnTo>
                <a:lnTo>
                  <a:pt x="4730" y="111446"/>
                </a:lnTo>
                <a:lnTo>
                  <a:pt x="21021" y="139065"/>
                </a:lnTo>
                <a:lnTo>
                  <a:pt x="47600" y="159013"/>
                </a:lnTo>
                <a:lnTo>
                  <a:pt x="79835" y="167097"/>
                </a:lnTo>
                <a:lnTo>
                  <a:pt x="111568" y="162367"/>
                </a:lnTo>
                <a:lnTo>
                  <a:pt x="139213" y="146095"/>
                </a:lnTo>
                <a:lnTo>
                  <a:pt x="159182" y="119554"/>
                </a:lnTo>
                <a:lnTo>
                  <a:pt x="167279" y="87348"/>
                </a:lnTo>
                <a:lnTo>
                  <a:pt x="162546" y="55643"/>
                </a:lnTo>
                <a:lnTo>
                  <a:pt x="146257" y="28026"/>
                </a:lnTo>
                <a:lnTo>
                  <a:pt x="119685" y="8086"/>
                </a:lnTo>
                <a:lnTo>
                  <a:pt x="8744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922941" y="1174749"/>
            <a:ext cx="204961" cy="200224"/>
          </a:xfrm>
          <a:prstGeom prst="rect">
            <a:avLst/>
          </a:prstGeom>
          <a:blipFill>
            <a:blip r:embed="rId2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0225564" y="1177949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80">
                <a:moveTo>
                  <a:pt x="68840" y="0"/>
                </a:moveTo>
                <a:lnTo>
                  <a:pt x="43856" y="3723"/>
                </a:lnTo>
                <a:lnTo>
                  <a:pt x="22091" y="16531"/>
                </a:lnTo>
                <a:lnTo>
                  <a:pt x="6372" y="37424"/>
                </a:lnTo>
                <a:lnTo>
                  <a:pt x="0" y="62780"/>
                </a:lnTo>
                <a:lnTo>
                  <a:pt x="3725" y="87741"/>
                </a:lnTo>
                <a:lnTo>
                  <a:pt x="16550" y="109483"/>
                </a:lnTo>
                <a:lnTo>
                  <a:pt x="37474" y="125181"/>
                </a:lnTo>
                <a:lnTo>
                  <a:pt x="62851" y="131548"/>
                </a:lnTo>
                <a:lnTo>
                  <a:pt x="87836" y="127827"/>
                </a:lnTo>
                <a:lnTo>
                  <a:pt x="109601" y="115017"/>
                </a:lnTo>
                <a:lnTo>
                  <a:pt x="125320" y="94117"/>
                </a:lnTo>
                <a:lnTo>
                  <a:pt x="131686" y="68767"/>
                </a:lnTo>
                <a:lnTo>
                  <a:pt x="127961" y="43809"/>
                </a:lnTo>
                <a:lnTo>
                  <a:pt x="115140" y="22065"/>
                </a:lnTo>
                <a:lnTo>
                  <a:pt x="94217" y="6360"/>
                </a:lnTo>
                <a:lnTo>
                  <a:pt x="6884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470816" y="1672625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>
                <a:moveTo>
                  <a:pt x="196242" y="0"/>
                </a:moveTo>
                <a:lnTo>
                  <a:pt x="152953" y="5265"/>
                </a:lnTo>
                <a:lnTo>
                  <a:pt x="112033" y="19736"/>
                </a:lnTo>
                <a:lnTo>
                  <a:pt x="75068" y="42851"/>
                </a:lnTo>
                <a:lnTo>
                  <a:pt x="43644" y="74048"/>
                </a:lnTo>
                <a:lnTo>
                  <a:pt x="19348" y="112766"/>
                </a:lnTo>
                <a:lnTo>
                  <a:pt x="4505" y="155996"/>
                </a:lnTo>
                <a:lnTo>
                  <a:pt x="0" y="200025"/>
                </a:lnTo>
                <a:lnTo>
                  <a:pt x="5269" y="243271"/>
                </a:lnTo>
                <a:lnTo>
                  <a:pt x="19754" y="284149"/>
                </a:lnTo>
                <a:lnTo>
                  <a:pt x="42892" y="321075"/>
                </a:lnTo>
                <a:lnTo>
                  <a:pt x="74122" y="352465"/>
                </a:lnTo>
                <a:lnTo>
                  <a:pt x="112884" y="376735"/>
                </a:lnTo>
                <a:lnTo>
                  <a:pt x="156154" y="391566"/>
                </a:lnTo>
                <a:lnTo>
                  <a:pt x="200229" y="396070"/>
                </a:lnTo>
                <a:lnTo>
                  <a:pt x="243521" y="390806"/>
                </a:lnTo>
                <a:lnTo>
                  <a:pt x="284443" y="376336"/>
                </a:lnTo>
                <a:lnTo>
                  <a:pt x="321411" y="353222"/>
                </a:lnTo>
                <a:lnTo>
                  <a:pt x="352836" y="322023"/>
                </a:lnTo>
                <a:lnTo>
                  <a:pt x="377133" y="283301"/>
                </a:lnTo>
                <a:lnTo>
                  <a:pt x="391976" y="240071"/>
                </a:lnTo>
                <a:lnTo>
                  <a:pt x="396481" y="196042"/>
                </a:lnTo>
                <a:lnTo>
                  <a:pt x="391211" y="152796"/>
                </a:lnTo>
                <a:lnTo>
                  <a:pt x="376725" y="111918"/>
                </a:lnTo>
                <a:lnTo>
                  <a:pt x="353584" y="74992"/>
                </a:lnTo>
                <a:lnTo>
                  <a:pt x="322351" y="43602"/>
                </a:lnTo>
                <a:lnTo>
                  <a:pt x="283585" y="19332"/>
                </a:lnTo>
                <a:lnTo>
                  <a:pt x="240315" y="4501"/>
                </a:lnTo>
                <a:lnTo>
                  <a:pt x="19624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0214002" y="1166393"/>
            <a:ext cx="154813" cy="154660"/>
          </a:xfrm>
          <a:prstGeom prst="rect">
            <a:avLst/>
          </a:prstGeom>
          <a:blipFill>
            <a:blip r:embed="rId3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985912" y="1233128"/>
            <a:ext cx="86822" cy="86725"/>
          </a:xfrm>
          <a:prstGeom prst="rect">
            <a:avLst/>
          </a:prstGeom>
          <a:blipFill>
            <a:blip r:embed="rId3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9616873" y="1818527"/>
            <a:ext cx="104365" cy="10426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0437255" y="841880"/>
            <a:ext cx="255270" cy="338455"/>
          </a:xfrm>
          <a:custGeom>
            <a:avLst/>
            <a:gdLst/>
            <a:ahLst/>
            <a:cxnLst/>
            <a:rect l="l" t="t" r="r" b="b"/>
            <a:pathLst>
              <a:path w="255270" h="338455">
                <a:moveTo>
                  <a:pt x="155056" y="0"/>
                </a:moveTo>
                <a:lnTo>
                  <a:pt x="112596" y="9157"/>
                </a:lnTo>
                <a:lnTo>
                  <a:pt x="73825" y="28723"/>
                </a:lnTo>
                <a:lnTo>
                  <a:pt x="40900" y="57934"/>
                </a:lnTo>
                <a:lnTo>
                  <a:pt x="15979" y="96027"/>
                </a:lnTo>
                <a:lnTo>
                  <a:pt x="2015" y="139348"/>
                </a:lnTo>
                <a:lnTo>
                  <a:pt x="0" y="183293"/>
                </a:lnTo>
                <a:lnTo>
                  <a:pt x="9167" y="225708"/>
                </a:lnTo>
                <a:lnTo>
                  <a:pt x="28755" y="264436"/>
                </a:lnTo>
                <a:lnTo>
                  <a:pt x="57997" y="297323"/>
                </a:lnTo>
                <a:lnTo>
                  <a:pt x="96129" y="322214"/>
                </a:lnTo>
                <a:lnTo>
                  <a:pt x="139491" y="336165"/>
                </a:lnTo>
                <a:lnTo>
                  <a:pt x="183481" y="338180"/>
                </a:lnTo>
                <a:lnTo>
                  <a:pt x="225941" y="329022"/>
                </a:lnTo>
                <a:lnTo>
                  <a:pt x="254747" y="314485"/>
                </a:lnTo>
                <a:lnTo>
                  <a:pt x="254747" y="24020"/>
                </a:lnTo>
                <a:lnTo>
                  <a:pt x="242408" y="15966"/>
                </a:lnTo>
                <a:lnTo>
                  <a:pt x="199045" y="2015"/>
                </a:lnTo>
                <a:lnTo>
                  <a:pt x="15505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9977604" y="122935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2460" y="0"/>
                </a:moveTo>
                <a:lnTo>
                  <a:pt x="14311" y="1218"/>
                </a:lnTo>
                <a:lnTo>
                  <a:pt x="7211" y="5401"/>
                </a:lnTo>
                <a:lnTo>
                  <a:pt x="2075" y="12221"/>
                </a:lnTo>
                <a:lnTo>
                  <a:pt x="0" y="20487"/>
                </a:lnTo>
                <a:lnTo>
                  <a:pt x="1216" y="28629"/>
                </a:lnTo>
                <a:lnTo>
                  <a:pt x="5402" y="35724"/>
                </a:lnTo>
                <a:lnTo>
                  <a:pt x="12235" y="40846"/>
                </a:lnTo>
                <a:lnTo>
                  <a:pt x="20516" y="42928"/>
                </a:lnTo>
                <a:lnTo>
                  <a:pt x="28667" y="41713"/>
                </a:lnTo>
                <a:lnTo>
                  <a:pt x="35768" y="37532"/>
                </a:lnTo>
                <a:lnTo>
                  <a:pt x="40899" y="30712"/>
                </a:lnTo>
                <a:lnTo>
                  <a:pt x="42973" y="22440"/>
                </a:lnTo>
                <a:lnTo>
                  <a:pt x="41753" y="14297"/>
                </a:lnTo>
                <a:lnTo>
                  <a:pt x="37566" y="7202"/>
                </a:lnTo>
                <a:lnTo>
                  <a:pt x="30739" y="2073"/>
                </a:lnTo>
                <a:lnTo>
                  <a:pt x="224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0537571" y="942089"/>
            <a:ext cx="137910" cy="137769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0396864" y="801533"/>
            <a:ext cx="295275" cy="419100"/>
          </a:xfrm>
          <a:custGeom>
            <a:avLst/>
            <a:gdLst/>
            <a:ahLst/>
            <a:cxnLst/>
            <a:rect l="l" t="t" r="r" b="b"/>
            <a:pathLst>
              <a:path w="295275" h="419100">
                <a:moveTo>
                  <a:pt x="207554" y="0"/>
                </a:moveTo>
                <a:lnTo>
                  <a:pt x="161768" y="5567"/>
                </a:lnTo>
                <a:lnTo>
                  <a:pt x="118490" y="20871"/>
                </a:lnTo>
                <a:lnTo>
                  <a:pt x="79396" y="45318"/>
                </a:lnTo>
                <a:lnTo>
                  <a:pt x="46165" y="78318"/>
                </a:lnTo>
                <a:lnTo>
                  <a:pt x="20472" y="119276"/>
                </a:lnTo>
                <a:lnTo>
                  <a:pt x="4769" y="164989"/>
                </a:lnTo>
                <a:lnTo>
                  <a:pt x="0" y="211551"/>
                </a:lnTo>
                <a:lnTo>
                  <a:pt x="5571" y="257286"/>
                </a:lnTo>
                <a:lnTo>
                  <a:pt x="20890" y="300518"/>
                </a:lnTo>
                <a:lnTo>
                  <a:pt x="45362" y="339571"/>
                </a:lnTo>
                <a:lnTo>
                  <a:pt x="78394" y="372769"/>
                </a:lnTo>
                <a:lnTo>
                  <a:pt x="119393" y="398435"/>
                </a:lnTo>
                <a:lnTo>
                  <a:pt x="165159" y="414117"/>
                </a:lnTo>
                <a:lnTo>
                  <a:pt x="211772" y="418877"/>
                </a:lnTo>
                <a:lnTo>
                  <a:pt x="257556" y="413308"/>
                </a:lnTo>
                <a:lnTo>
                  <a:pt x="295138" y="400017"/>
                </a:lnTo>
                <a:lnTo>
                  <a:pt x="295138" y="18800"/>
                </a:lnTo>
                <a:lnTo>
                  <a:pt x="254169" y="4761"/>
                </a:lnTo>
                <a:lnTo>
                  <a:pt x="20755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9887919" y="1139761"/>
            <a:ext cx="222344" cy="222116"/>
          </a:xfrm>
          <a:prstGeom prst="rect">
            <a:avLst/>
          </a:prstGeom>
          <a:blipFill>
            <a:blip r:embed="rId3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0205239" y="1157636"/>
            <a:ext cx="172342" cy="172166"/>
          </a:xfrm>
          <a:prstGeom prst="rect">
            <a:avLst/>
          </a:prstGeom>
          <a:blipFill>
            <a:blip r:embed="rId3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0499438" y="903986"/>
            <a:ext cx="192564" cy="213974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0077751" y="1030286"/>
            <a:ext cx="427355" cy="427355"/>
          </a:xfrm>
          <a:custGeom>
            <a:avLst/>
            <a:gdLst/>
            <a:ahLst/>
            <a:cxnLst/>
            <a:rect l="l" t="t" r="r" b="b"/>
            <a:pathLst>
              <a:path w="427354" h="427355">
                <a:moveTo>
                  <a:pt x="211506" y="0"/>
                </a:moveTo>
                <a:lnTo>
                  <a:pt x="164851" y="5673"/>
                </a:lnTo>
                <a:lnTo>
                  <a:pt x="120750" y="21269"/>
                </a:lnTo>
                <a:lnTo>
                  <a:pt x="80911" y="46183"/>
                </a:lnTo>
                <a:lnTo>
                  <a:pt x="47045" y="79810"/>
                </a:lnTo>
                <a:lnTo>
                  <a:pt x="20863" y="121546"/>
                </a:lnTo>
                <a:lnTo>
                  <a:pt x="4859" y="168136"/>
                </a:lnTo>
                <a:lnTo>
                  <a:pt x="0" y="215589"/>
                </a:lnTo>
                <a:lnTo>
                  <a:pt x="5678" y="262198"/>
                </a:lnTo>
                <a:lnTo>
                  <a:pt x="21290" y="306255"/>
                </a:lnTo>
                <a:lnTo>
                  <a:pt x="46231" y="346052"/>
                </a:lnTo>
                <a:lnTo>
                  <a:pt x="79894" y="379883"/>
                </a:lnTo>
                <a:lnTo>
                  <a:pt x="121675" y="406039"/>
                </a:lnTo>
                <a:lnTo>
                  <a:pt x="168311" y="422022"/>
                </a:lnTo>
                <a:lnTo>
                  <a:pt x="215812" y="426874"/>
                </a:lnTo>
                <a:lnTo>
                  <a:pt x="262469" y="421200"/>
                </a:lnTo>
                <a:lnTo>
                  <a:pt x="306572" y="405604"/>
                </a:lnTo>
                <a:lnTo>
                  <a:pt x="346411" y="380691"/>
                </a:lnTo>
                <a:lnTo>
                  <a:pt x="380277" y="347064"/>
                </a:lnTo>
                <a:lnTo>
                  <a:pt x="406460" y="305328"/>
                </a:lnTo>
                <a:lnTo>
                  <a:pt x="422463" y="258742"/>
                </a:lnTo>
                <a:lnTo>
                  <a:pt x="427320" y="211290"/>
                </a:lnTo>
                <a:lnTo>
                  <a:pt x="421639" y="164681"/>
                </a:lnTo>
                <a:lnTo>
                  <a:pt x="406024" y="120623"/>
                </a:lnTo>
                <a:lnTo>
                  <a:pt x="381082" y="80824"/>
                </a:lnTo>
                <a:lnTo>
                  <a:pt x="347416" y="46992"/>
                </a:lnTo>
                <a:lnTo>
                  <a:pt x="305635" y="20835"/>
                </a:lnTo>
                <a:lnTo>
                  <a:pt x="259004" y="4852"/>
                </a:lnTo>
                <a:lnTo>
                  <a:pt x="21150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2837478" y="5266320"/>
            <a:ext cx="104277" cy="104162"/>
          </a:xfrm>
          <a:prstGeom prst="rect">
            <a:avLst/>
          </a:prstGeom>
          <a:blipFill>
            <a:blip r:embed="rId3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4542042" y="5140135"/>
            <a:ext cx="75586" cy="75510"/>
          </a:xfrm>
          <a:prstGeom prst="rect">
            <a:avLst/>
          </a:prstGeom>
          <a:blipFill>
            <a:blip r:embed="rId3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2730514" y="3910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9293" y="0"/>
                </a:moveTo>
                <a:lnTo>
                  <a:pt x="18662" y="1582"/>
                </a:lnTo>
                <a:lnTo>
                  <a:pt x="9401" y="7031"/>
                </a:lnTo>
                <a:lnTo>
                  <a:pt x="2713" y="15926"/>
                </a:lnTo>
                <a:lnTo>
                  <a:pt x="0" y="26713"/>
                </a:lnTo>
                <a:lnTo>
                  <a:pt x="1581" y="37334"/>
                </a:lnTo>
                <a:lnTo>
                  <a:pt x="7036" y="46586"/>
                </a:lnTo>
                <a:lnTo>
                  <a:pt x="15946" y="53264"/>
                </a:lnTo>
                <a:lnTo>
                  <a:pt x="26742" y="55971"/>
                </a:lnTo>
                <a:lnTo>
                  <a:pt x="37373" y="54388"/>
                </a:lnTo>
                <a:lnTo>
                  <a:pt x="46634" y="48939"/>
                </a:lnTo>
                <a:lnTo>
                  <a:pt x="53322" y="40044"/>
                </a:lnTo>
                <a:lnTo>
                  <a:pt x="56039" y="29257"/>
                </a:lnTo>
                <a:lnTo>
                  <a:pt x="54454" y="18636"/>
                </a:lnTo>
                <a:lnTo>
                  <a:pt x="48995" y="9385"/>
                </a:lnTo>
                <a:lnTo>
                  <a:pt x="40089" y="2706"/>
                </a:lnTo>
                <a:lnTo>
                  <a:pt x="2929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2722185" y="5151143"/>
            <a:ext cx="335280" cy="334645"/>
          </a:xfrm>
          <a:custGeom>
            <a:avLst/>
            <a:gdLst/>
            <a:ahLst/>
            <a:cxnLst/>
            <a:rect l="l" t="t" r="r" b="b"/>
            <a:pathLst>
              <a:path w="335280" h="334645">
                <a:moveTo>
                  <a:pt x="153376" y="0"/>
                </a:moveTo>
                <a:lnTo>
                  <a:pt x="111376" y="9058"/>
                </a:lnTo>
                <a:lnTo>
                  <a:pt x="73027" y="28412"/>
                </a:lnTo>
                <a:lnTo>
                  <a:pt x="40463" y="57306"/>
                </a:lnTo>
                <a:lnTo>
                  <a:pt x="15820" y="94986"/>
                </a:lnTo>
                <a:lnTo>
                  <a:pt x="1999" y="137834"/>
                </a:lnTo>
                <a:lnTo>
                  <a:pt x="0" y="181301"/>
                </a:lnTo>
                <a:lnTo>
                  <a:pt x="9065" y="223256"/>
                </a:lnTo>
                <a:lnTo>
                  <a:pt x="28440" y="261566"/>
                </a:lnTo>
                <a:lnTo>
                  <a:pt x="57368" y="294099"/>
                </a:lnTo>
                <a:lnTo>
                  <a:pt x="95093" y="318722"/>
                </a:lnTo>
                <a:lnTo>
                  <a:pt x="137986" y="332524"/>
                </a:lnTo>
                <a:lnTo>
                  <a:pt x="181499" y="334517"/>
                </a:lnTo>
                <a:lnTo>
                  <a:pt x="223497" y="325458"/>
                </a:lnTo>
                <a:lnTo>
                  <a:pt x="261845" y="306102"/>
                </a:lnTo>
                <a:lnTo>
                  <a:pt x="294410" y="277206"/>
                </a:lnTo>
                <a:lnTo>
                  <a:pt x="319058" y="239525"/>
                </a:lnTo>
                <a:lnTo>
                  <a:pt x="332868" y="196677"/>
                </a:lnTo>
                <a:lnTo>
                  <a:pt x="334861" y="153209"/>
                </a:lnTo>
                <a:lnTo>
                  <a:pt x="325794" y="111255"/>
                </a:lnTo>
                <a:lnTo>
                  <a:pt x="306421" y="72945"/>
                </a:lnTo>
                <a:lnTo>
                  <a:pt x="277499" y="40412"/>
                </a:lnTo>
                <a:lnTo>
                  <a:pt x="239784" y="15789"/>
                </a:lnTo>
                <a:lnTo>
                  <a:pt x="196890" y="1992"/>
                </a:lnTo>
                <a:lnTo>
                  <a:pt x="15337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4496119"/>
            <a:ext cx="36830" cy="167005"/>
          </a:xfrm>
          <a:custGeom>
            <a:avLst/>
            <a:gdLst/>
            <a:ahLst/>
            <a:cxnLst/>
            <a:rect l="l" t="t" r="r" b="b"/>
            <a:pathLst>
              <a:path w="36830" h="167004">
                <a:moveTo>
                  <a:pt x="0" y="0"/>
                </a:moveTo>
                <a:lnTo>
                  <a:pt x="0" y="166492"/>
                </a:lnTo>
                <a:lnTo>
                  <a:pt x="25281" y="132868"/>
                </a:lnTo>
                <a:lnTo>
                  <a:pt x="36549" y="88042"/>
                </a:lnTo>
                <a:lnTo>
                  <a:pt x="29963" y="43913"/>
                </a:lnTo>
                <a:lnTo>
                  <a:pt x="7292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2606669" y="3786463"/>
            <a:ext cx="304165" cy="303530"/>
          </a:xfrm>
          <a:custGeom>
            <a:avLst/>
            <a:gdLst/>
            <a:ahLst/>
            <a:cxnLst/>
            <a:rect l="l" t="t" r="r" b="b"/>
            <a:pathLst>
              <a:path w="304164" h="303529">
                <a:moveTo>
                  <a:pt x="170737" y="0"/>
                </a:moveTo>
                <a:lnTo>
                  <a:pt x="123482" y="1513"/>
                </a:lnTo>
                <a:lnTo>
                  <a:pt x="79333" y="17125"/>
                </a:lnTo>
                <a:lnTo>
                  <a:pt x="41646" y="45647"/>
                </a:lnTo>
                <a:lnTo>
                  <a:pt x="13778" y="85893"/>
                </a:lnTo>
                <a:lnTo>
                  <a:pt x="0" y="132843"/>
                </a:lnTo>
                <a:lnTo>
                  <a:pt x="1519" y="180047"/>
                </a:lnTo>
                <a:lnTo>
                  <a:pt x="17148" y="224149"/>
                </a:lnTo>
                <a:lnTo>
                  <a:pt x="45697" y="261794"/>
                </a:lnTo>
                <a:lnTo>
                  <a:pt x="85977" y="289627"/>
                </a:lnTo>
                <a:lnTo>
                  <a:pt x="132982" y="303396"/>
                </a:lnTo>
                <a:lnTo>
                  <a:pt x="180239" y="301880"/>
                </a:lnTo>
                <a:lnTo>
                  <a:pt x="224390" y="286266"/>
                </a:lnTo>
                <a:lnTo>
                  <a:pt x="262077" y="257745"/>
                </a:lnTo>
                <a:lnTo>
                  <a:pt x="289939" y="217503"/>
                </a:lnTo>
                <a:lnTo>
                  <a:pt x="303723" y="170553"/>
                </a:lnTo>
                <a:lnTo>
                  <a:pt x="302204" y="123350"/>
                </a:lnTo>
                <a:lnTo>
                  <a:pt x="286574" y="79248"/>
                </a:lnTo>
                <a:lnTo>
                  <a:pt x="258022" y="41603"/>
                </a:lnTo>
                <a:lnTo>
                  <a:pt x="217740" y="13770"/>
                </a:lnTo>
                <a:lnTo>
                  <a:pt x="170737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2808429" y="5237294"/>
            <a:ext cx="162375" cy="162203"/>
          </a:xfrm>
          <a:prstGeom prst="rect">
            <a:avLst/>
          </a:prstGeom>
          <a:blipFill>
            <a:blip r:embed="rId3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718814" y="6459364"/>
            <a:ext cx="306705" cy="306070"/>
          </a:xfrm>
          <a:custGeom>
            <a:avLst/>
            <a:gdLst/>
            <a:ahLst/>
            <a:cxnLst/>
            <a:rect l="l" t="t" r="r" b="b"/>
            <a:pathLst>
              <a:path w="306704" h="306070">
                <a:moveTo>
                  <a:pt x="172192" y="0"/>
                </a:moveTo>
                <a:lnTo>
                  <a:pt x="124530" y="1531"/>
                </a:lnTo>
                <a:lnTo>
                  <a:pt x="80003" y="17279"/>
                </a:lnTo>
                <a:lnTo>
                  <a:pt x="41997" y="46045"/>
                </a:lnTo>
                <a:lnTo>
                  <a:pt x="13900" y="86629"/>
                </a:lnTo>
                <a:lnTo>
                  <a:pt x="0" y="133984"/>
                </a:lnTo>
                <a:lnTo>
                  <a:pt x="1528" y="181593"/>
                </a:lnTo>
                <a:lnTo>
                  <a:pt x="17288" y="226073"/>
                </a:lnTo>
                <a:lnTo>
                  <a:pt x="46081" y="264041"/>
                </a:lnTo>
                <a:lnTo>
                  <a:pt x="86709" y="292115"/>
                </a:lnTo>
                <a:lnTo>
                  <a:pt x="134119" y="306000"/>
                </a:lnTo>
                <a:lnTo>
                  <a:pt x="181780" y="304471"/>
                </a:lnTo>
                <a:lnTo>
                  <a:pt x="226308" y="288724"/>
                </a:lnTo>
                <a:lnTo>
                  <a:pt x="264314" y="259958"/>
                </a:lnTo>
                <a:lnTo>
                  <a:pt x="292411" y="219369"/>
                </a:lnTo>
                <a:lnTo>
                  <a:pt x="306316" y="172019"/>
                </a:lnTo>
                <a:lnTo>
                  <a:pt x="304788" y="124411"/>
                </a:lnTo>
                <a:lnTo>
                  <a:pt x="289027" y="79929"/>
                </a:lnTo>
                <a:lnTo>
                  <a:pt x="260231" y="41958"/>
                </a:lnTo>
                <a:lnTo>
                  <a:pt x="219602" y="13883"/>
                </a:lnTo>
                <a:lnTo>
                  <a:pt x="17219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431955" y="5030172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66264" y="0"/>
                </a:moveTo>
                <a:lnTo>
                  <a:pt x="120246" y="1476"/>
                </a:lnTo>
                <a:lnTo>
                  <a:pt x="77251" y="16677"/>
                </a:lnTo>
                <a:lnTo>
                  <a:pt x="40551" y="44448"/>
                </a:lnTo>
                <a:lnTo>
                  <a:pt x="13418" y="83635"/>
                </a:lnTo>
                <a:lnTo>
                  <a:pt x="0" y="129356"/>
                </a:lnTo>
                <a:lnTo>
                  <a:pt x="1478" y="175324"/>
                </a:lnTo>
                <a:lnTo>
                  <a:pt x="16697" y="218271"/>
                </a:lnTo>
                <a:lnTo>
                  <a:pt x="44498" y="254930"/>
                </a:lnTo>
                <a:lnTo>
                  <a:pt x="83725" y="282034"/>
                </a:lnTo>
                <a:lnTo>
                  <a:pt x="129494" y="295443"/>
                </a:lnTo>
                <a:lnTo>
                  <a:pt x="175511" y="293967"/>
                </a:lnTo>
                <a:lnTo>
                  <a:pt x="218504" y="278764"/>
                </a:lnTo>
                <a:lnTo>
                  <a:pt x="255200" y="250990"/>
                </a:lnTo>
                <a:lnTo>
                  <a:pt x="282327" y="211803"/>
                </a:lnTo>
                <a:lnTo>
                  <a:pt x="295750" y="166082"/>
                </a:lnTo>
                <a:lnTo>
                  <a:pt x="294273" y="120114"/>
                </a:lnTo>
                <a:lnTo>
                  <a:pt x="279055" y="77167"/>
                </a:lnTo>
                <a:lnTo>
                  <a:pt x="251255" y="40507"/>
                </a:lnTo>
                <a:lnTo>
                  <a:pt x="212033" y="13404"/>
                </a:lnTo>
                <a:lnTo>
                  <a:pt x="1662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5989566" y="515470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7365" y="0"/>
                </a:moveTo>
                <a:lnTo>
                  <a:pt x="161622" y="5562"/>
                </a:lnTo>
                <a:lnTo>
                  <a:pt x="118383" y="20852"/>
                </a:lnTo>
                <a:lnTo>
                  <a:pt x="79324" y="45277"/>
                </a:lnTo>
                <a:lnTo>
                  <a:pt x="46121" y="78243"/>
                </a:lnTo>
                <a:lnTo>
                  <a:pt x="20450" y="119158"/>
                </a:lnTo>
                <a:lnTo>
                  <a:pt x="4763" y="164836"/>
                </a:lnTo>
                <a:lnTo>
                  <a:pt x="0" y="211361"/>
                </a:lnTo>
                <a:lnTo>
                  <a:pt x="5568" y="257058"/>
                </a:lnTo>
                <a:lnTo>
                  <a:pt x="20874" y="300253"/>
                </a:lnTo>
                <a:lnTo>
                  <a:pt x="45326" y="339273"/>
                </a:lnTo>
                <a:lnTo>
                  <a:pt x="78330" y="372443"/>
                </a:lnTo>
                <a:lnTo>
                  <a:pt x="119294" y="398088"/>
                </a:lnTo>
                <a:lnTo>
                  <a:pt x="165016" y="413755"/>
                </a:lnTo>
                <a:lnTo>
                  <a:pt x="211585" y="418510"/>
                </a:lnTo>
                <a:lnTo>
                  <a:pt x="257327" y="412947"/>
                </a:lnTo>
                <a:lnTo>
                  <a:pt x="300564" y="397657"/>
                </a:lnTo>
                <a:lnTo>
                  <a:pt x="339623" y="373232"/>
                </a:lnTo>
                <a:lnTo>
                  <a:pt x="372828" y="340264"/>
                </a:lnTo>
                <a:lnTo>
                  <a:pt x="398503" y="299345"/>
                </a:lnTo>
                <a:lnTo>
                  <a:pt x="414190" y="253672"/>
                </a:lnTo>
                <a:lnTo>
                  <a:pt x="418953" y="207150"/>
                </a:lnTo>
                <a:lnTo>
                  <a:pt x="413385" y="161456"/>
                </a:lnTo>
                <a:lnTo>
                  <a:pt x="398079" y="118261"/>
                </a:lnTo>
                <a:lnTo>
                  <a:pt x="373627" y="79242"/>
                </a:lnTo>
                <a:lnTo>
                  <a:pt x="340623" y="46073"/>
                </a:lnTo>
                <a:lnTo>
                  <a:pt x="299659" y="20428"/>
                </a:lnTo>
                <a:lnTo>
                  <a:pt x="253936" y="4757"/>
                </a:lnTo>
                <a:lnTo>
                  <a:pt x="20736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62252" y="6402866"/>
            <a:ext cx="419734" cy="419100"/>
          </a:xfrm>
          <a:custGeom>
            <a:avLst/>
            <a:gdLst/>
            <a:ahLst/>
            <a:cxnLst/>
            <a:rect l="l" t="t" r="r" b="b"/>
            <a:pathLst>
              <a:path w="419735" h="419100">
                <a:moveTo>
                  <a:pt x="207605" y="0"/>
                </a:moveTo>
                <a:lnTo>
                  <a:pt x="161809" y="5570"/>
                </a:lnTo>
                <a:lnTo>
                  <a:pt x="118521" y="20879"/>
                </a:lnTo>
                <a:lnTo>
                  <a:pt x="79418" y="45334"/>
                </a:lnTo>
                <a:lnTo>
                  <a:pt x="46177" y="78340"/>
                </a:lnTo>
                <a:lnTo>
                  <a:pt x="20475" y="119304"/>
                </a:lnTo>
                <a:lnTo>
                  <a:pt x="4768" y="165032"/>
                </a:lnTo>
                <a:lnTo>
                  <a:pt x="0" y="211608"/>
                </a:lnTo>
                <a:lnTo>
                  <a:pt x="5575" y="257356"/>
                </a:lnTo>
                <a:lnTo>
                  <a:pt x="20901" y="300599"/>
                </a:lnTo>
                <a:lnTo>
                  <a:pt x="45382" y="339661"/>
                </a:lnTo>
                <a:lnTo>
                  <a:pt x="78424" y="372867"/>
                </a:lnTo>
                <a:lnTo>
                  <a:pt x="119433" y="398539"/>
                </a:lnTo>
                <a:lnTo>
                  <a:pt x="165206" y="414226"/>
                </a:lnTo>
                <a:lnTo>
                  <a:pt x="211829" y="418989"/>
                </a:lnTo>
                <a:lnTo>
                  <a:pt x="257623" y="413421"/>
                </a:lnTo>
                <a:lnTo>
                  <a:pt x="300911" y="398114"/>
                </a:lnTo>
                <a:lnTo>
                  <a:pt x="340015" y="373663"/>
                </a:lnTo>
                <a:lnTo>
                  <a:pt x="373257" y="340658"/>
                </a:lnTo>
                <a:lnTo>
                  <a:pt x="398960" y="299695"/>
                </a:lnTo>
                <a:lnTo>
                  <a:pt x="414666" y="253966"/>
                </a:lnTo>
                <a:lnTo>
                  <a:pt x="419434" y="207390"/>
                </a:lnTo>
                <a:lnTo>
                  <a:pt x="413857" y="161642"/>
                </a:lnTo>
                <a:lnTo>
                  <a:pt x="398531" y="118397"/>
                </a:lnTo>
                <a:lnTo>
                  <a:pt x="374052" y="79333"/>
                </a:lnTo>
                <a:lnTo>
                  <a:pt x="341015" y="46124"/>
                </a:lnTo>
                <a:lnTo>
                  <a:pt x="300014" y="20447"/>
                </a:lnTo>
                <a:lnTo>
                  <a:pt x="254233" y="4761"/>
                </a:lnTo>
                <a:lnTo>
                  <a:pt x="2076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987539" y="6629671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5" h="330834">
                <a:moveTo>
                  <a:pt x="151514" y="0"/>
                </a:moveTo>
                <a:lnTo>
                  <a:pt x="110023" y="8946"/>
                </a:lnTo>
                <a:lnTo>
                  <a:pt x="72137" y="28066"/>
                </a:lnTo>
                <a:lnTo>
                  <a:pt x="39965" y="56612"/>
                </a:lnTo>
                <a:lnTo>
                  <a:pt x="15615" y="93839"/>
                </a:lnTo>
                <a:lnTo>
                  <a:pt x="1970" y="136173"/>
                </a:lnTo>
                <a:lnTo>
                  <a:pt x="0" y="179117"/>
                </a:lnTo>
                <a:lnTo>
                  <a:pt x="8957" y="220566"/>
                </a:lnTo>
                <a:lnTo>
                  <a:pt x="28098" y="258413"/>
                </a:lnTo>
                <a:lnTo>
                  <a:pt x="56676" y="290549"/>
                </a:lnTo>
                <a:lnTo>
                  <a:pt x="93948" y="314870"/>
                </a:lnTo>
                <a:lnTo>
                  <a:pt x="136321" y="328501"/>
                </a:lnTo>
                <a:lnTo>
                  <a:pt x="179306" y="330469"/>
                </a:lnTo>
                <a:lnTo>
                  <a:pt x="220794" y="321520"/>
                </a:lnTo>
                <a:lnTo>
                  <a:pt x="258680" y="302400"/>
                </a:lnTo>
                <a:lnTo>
                  <a:pt x="290853" y="273853"/>
                </a:lnTo>
                <a:lnTo>
                  <a:pt x="315208" y="236625"/>
                </a:lnTo>
                <a:lnTo>
                  <a:pt x="328851" y="194298"/>
                </a:lnTo>
                <a:lnTo>
                  <a:pt x="330820" y="151359"/>
                </a:lnTo>
                <a:lnTo>
                  <a:pt x="321861" y="109914"/>
                </a:lnTo>
                <a:lnTo>
                  <a:pt x="302720" y="72070"/>
                </a:lnTo>
                <a:lnTo>
                  <a:pt x="274142" y="39932"/>
                </a:lnTo>
                <a:lnTo>
                  <a:pt x="236874" y="15607"/>
                </a:lnTo>
                <a:lnTo>
                  <a:pt x="194501" y="1971"/>
                </a:lnTo>
                <a:lnTo>
                  <a:pt x="15151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148262" y="5313228"/>
            <a:ext cx="101567" cy="101463"/>
          </a:xfrm>
          <a:prstGeom prst="rect">
            <a:avLst/>
          </a:prstGeom>
          <a:blipFill>
            <a:blip r:embed="rId3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684053" y="642464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72132" y="0"/>
                </a:moveTo>
                <a:lnTo>
                  <a:pt x="124995" y="10167"/>
                </a:lnTo>
                <a:lnTo>
                  <a:pt x="81954" y="31890"/>
                </a:lnTo>
                <a:lnTo>
                  <a:pt x="45406" y="64322"/>
                </a:lnTo>
                <a:lnTo>
                  <a:pt x="17747" y="106618"/>
                </a:lnTo>
                <a:lnTo>
                  <a:pt x="2240" y="154704"/>
                </a:lnTo>
                <a:lnTo>
                  <a:pt x="0" y="203486"/>
                </a:lnTo>
                <a:lnTo>
                  <a:pt x="10176" y="250571"/>
                </a:lnTo>
                <a:lnTo>
                  <a:pt x="31921" y="293566"/>
                </a:lnTo>
                <a:lnTo>
                  <a:pt x="64386" y="330077"/>
                </a:lnTo>
                <a:lnTo>
                  <a:pt x="106723" y="357710"/>
                </a:lnTo>
                <a:lnTo>
                  <a:pt x="154861" y="373199"/>
                </a:lnTo>
                <a:lnTo>
                  <a:pt x="203696" y="375438"/>
                </a:lnTo>
                <a:lnTo>
                  <a:pt x="250833" y="365273"/>
                </a:lnTo>
                <a:lnTo>
                  <a:pt x="293874" y="343551"/>
                </a:lnTo>
                <a:lnTo>
                  <a:pt x="330422" y="311119"/>
                </a:lnTo>
                <a:lnTo>
                  <a:pt x="358081" y="268823"/>
                </a:lnTo>
                <a:lnTo>
                  <a:pt x="373588" y="220737"/>
                </a:lnTo>
                <a:lnTo>
                  <a:pt x="375831" y="171955"/>
                </a:lnTo>
                <a:lnTo>
                  <a:pt x="365657" y="124868"/>
                </a:lnTo>
                <a:lnTo>
                  <a:pt x="343913" y="81871"/>
                </a:lnTo>
                <a:lnTo>
                  <a:pt x="311446" y="45357"/>
                </a:lnTo>
                <a:lnTo>
                  <a:pt x="269105" y="17718"/>
                </a:lnTo>
                <a:lnTo>
                  <a:pt x="220967" y="2235"/>
                </a:lnTo>
                <a:lnTo>
                  <a:pt x="1721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2834532" y="5263367"/>
            <a:ext cx="110168" cy="110060"/>
          </a:xfrm>
          <a:prstGeom prst="rect">
            <a:avLst/>
          </a:prstGeom>
          <a:blipFill>
            <a:blip r:embed="rId4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449027" y="5047222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20" h="261620">
                <a:moveTo>
                  <a:pt x="136753" y="0"/>
                </a:moveTo>
                <a:lnTo>
                  <a:pt x="87116" y="7391"/>
                </a:lnTo>
                <a:lnTo>
                  <a:pt x="43879" y="32836"/>
                </a:lnTo>
                <a:lnTo>
                  <a:pt x="12656" y="74348"/>
                </a:lnTo>
                <a:lnTo>
                  <a:pt x="0" y="124717"/>
                </a:lnTo>
                <a:lnTo>
                  <a:pt x="7399" y="174303"/>
                </a:lnTo>
                <a:lnTo>
                  <a:pt x="32871" y="217498"/>
                </a:lnTo>
                <a:lnTo>
                  <a:pt x="74428" y="248694"/>
                </a:lnTo>
                <a:lnTo>
                  <a:pt x="124847" y="261338"/>
                </a:lnTo>
                <a:lnTo>
                  <a:pt x="174482" y="253944"/>
                </a:lnTo>
                <a:lnTo>
                  <a:pt x="217721" y="228497"/>
                </a:lnTo>
                <a:lnTo>
                  <a:pt x="248952" y="186984"/>
                </a:lnTo>
                <a:lnTo>
                  <a:pt x="261608" y="136615"/>
                </a:lnTo>
                <a:lnTo>
                  <a:pt x="254208" y="87031"/>
                </a:lnTo>
                <a:lnTo>
                  <a:pt x="228737" y="43840"/>
                </a:lnTo>
                <a:lnTo>
                  <a:pt x="187179" y="12651"/>
                </a:lnTo>
                <a:lnTo>
                  <a:pt x="13675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772886" y="6513385"/>
            <a:ext cx="198162" cy="197952"/>
          </a:xfrm>
          <a:prstGeom prst="rect">
            <a:avLst/>
          </a:prstGeom>
          <a:blipFill>
            <a:blip r:embed="rId4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733940" y="7483747"/>
            <a:ext cx="217341" cy="76257"/>
          </a:xfrm>
          <a:prstGeom prst="rect">
            <a:avLst/>
          </a:prstGeom>
          <a:blipFill>
            <a:blip r:embed="rId4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6132626" y="6774605"/>
            <a:ext cx="41275" cy="40640"/>
          </a:xfrm>
          <a:custGeom>
            <a:avLst/>
            <a:gdLst/>
            <a:ahLst/>
            <a:cxnLst/>
            <a:rect l="l" t="t" r="r" b="b"/>
            <a:pathLst>
              <a:path w="41275" h="40640">
                <a:moveTo>
                  <a:pt x="21250" y="0"/>
                </a:moveTo>
                <a:lnTo>
                  <a:pt x="13539" y="1149"/>
                </a:lnTo>
                <a:lnTo>
                  <a:pt x="6820" y="5102"/>
                </a:lnTo>
                <a:lnTo>
                  <a:pt x="1968" y="11549"/>
                </a:lnTo>
                <a:lnTo>
                  <a:pt x="0" y="19379"/>
                </a:lnTo>
                <a:lnTo>
                  <a:pt x="1148" y="27084"/>
                </a:lnTo>
                <a:lnTo>
                  <a:pt x="5107" y="33795"/>
                </a:lnTo>
                <a:lnTo>
                  <a:pt x="11569" y="38638"/>
                </a:lnTo>
                <a:lnTo>
                  <a:pt x="19401" y="40599"/>
                </a:lnTo>
                <a:lnTo>
                  <a:pt x="27112" y="39449"/>
                </a:lnTo>
                <a:lnTo>
                  <a:pt x="33831" y="35497"/>
                </a:lnTo>
                <a:lnTo>
                  <a:pt x="38683" y="29050"/>
                </a:lnTo>
                <a:lnTo>
                  <a:pt x="40650" y="21227"/>
                </a:lnTo>
                <a:lnTo>
                  <a:pt x="39498" y="13524"/>
                </a:lnTo>
                <a:lnTo>
                  <a:pt x="35538" y="6811"/>
                </a:lnTo>
                <a:lnTo>
                  <a:pt x="29082" y="1961"/>
                </a:lnTo>
                <a:lnTo>
                  <a:pt x="2125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726097" y="172532"/>
            <a:ext cx="212070" cy="211838"/>
          </a:xfrm>
          <a:prstGeom prst="rect">
            <a:avLst/>
          </a:prstGeom>
          <a:blipFill>
            <a:blip r:embed="rId4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8507752" y="135509"/>
            <a:ext cx="82593" cy="82512"/>
          </a:xfrm>
          <a:prstGeom prst="rect">
            <a:avLst/>
          </a:prstGeom>
          <a:blipFill>
            <a:blip r:embed="rId4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635589" y="82111"/>
            <a:ext cx="393700" cy="393065"/>
          </a:xfrm>
          <a:custGeom>
            <a:avLst/>
            <a:gdLst/>
            <a:ahLst/>
            <a:cxnLst/>
            <a:rect l="l" t="t" r="r" b="b"/>
            <a:pathLst>
              <a:path w="393700" h="393065">
                <a:moveTo>
                  <a:pt x="194561" y="0"/>
                </a:moveTo>
                <a:lnTo>
                  <a:pt x="151640" y="5217"/>
                </a:lnTo>
                <a:lnTo>
                  <a:pt x="111069" y="19563"/>
                </a:lnTo>
                <a:lnTo>
                  <a:pt x="74421" y="42481"/>
                </a:lnTo>
                <a:lnTo>
                  <a:pt x="43267" y="73415"/>
                </a:lnTo>
                <a:lnTo>
                  <a:pt x="19180" y="111808"/>
                </a:lnTo>
                <a:lnTo>
                  <a:pt x="4465" y="154666"/>
                </a:lnTo>
                <a:lnTo>
                  <a:pt x="0" y="198318"/>
                </a:lnTo>
                <a:lnTo>
                  <a:pt x="5226" y="241194"/>
                </a:lnTo>
                <a:lnTo>
                  <a:pt x="19588" y="281723"/>
                </a:lnTo>
                <a:lnTo>
                  <a:pt x="42530" y="318334"/>
                </a:lnTo>
                <a:lnTo>
                  <a:pt x="73496" y="349455"/>
                </a:lnTo>
                <a:lnTo>
                  <a:pt x="111928" y="373517"/>
                </a:lnTo>
                <a:lnTo>
                  <a:pt x="154826" y="388219"/>
                </a:lnTo>
                <a:lnTo>
                  <a:pt x="198522" y="392683"/>
                </a:lnTo>
                <a:lnTo>
                  <a:pt x="241441" y="387463"/>
                </a:lnTo>
                <a:lnTo>
                  <a:pt x="282012" y="373115"/>
                </a:lnTo>
                <a:lnTo>
                  <a:pt x="318661" y="350197"/>
                </a:lnTo>
                <a:lnTo>
                  <a:pt x="349816" y="319263"/>
                </a:lnTo>
                <a:lnTo>
                  <a:pt x="373904" y="280870"/>
                </a:lnTo>
                <a:lnTo>
                  <a:pt x="388623" y="238012"/>
                </a:lnTo>
                <a:lnTo>
                  <a:pt x="393092" y="194360"/>
                </a:lnTo>
                <a:lnTo>
                  <a:pt x="387868" y="151484"/>
                </a:lnTo>
                <a:lnTo>
                  <a:pt x="373507" y="110957"/>
                </a:lnTo>
                <a:lnTo>
                  <a:pt x="350566" y="74349"/>
                </a:lnTo>
                <a:lnTo>
                  <a:pt x="319601" y="43231"/>
                </a:lnTo>
                <a:lnTo>
                  <a:pt x="281168" y="19174"/>
                </a:lnTo>
                <a:lnTo>
                  <a:pt x="238261" y="4466"/>
                </a:lnTo>
                <a:lnTo>
                  <a:pt x="19456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8489507" y="117289"/>
            <a:ext cx="119086" cy="118964"/>
          </a:xfrm>
          <a:prstGeom prst="rect">
            <a:avLst/>
          </a:prstGeom>
          <a:blipFill>
            <a:blip r:embed="rId4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9253532" y="2502670"/>
            <a:ext cx="142396" cy="142256"/>
          </a:xfrm>
          <a:prstGeom prst="rect">
            <a:avLst/>
          </a:prstGeom>
          <a:blipFill>
            <a:blip r:embed="rId4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998351" y="5162548"/>
            <a:ext cx="87278" cy="87189"/>
          </a:xfrm>
          <a:prstGeom prst="rect">
            <a:avLst/>
          </a:prstGeom>
          <a:blipFill>
            <a:blip r:embed="rId4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9189978" y="2439185"/>
            <a:ext cx="269875" cy="269240"/>
          </a:xfrm>
          <a:custGeom>
            <a:avLst/>
            <a:gdLst/>
            <a:ahLst/>
            <a:cxnLst/>
            <a:rect l="l" t="t" r="r" b="b"/>
            <a:pathLst>
              <a:path w="269875" h="269239">
                <a:moveTo>
                  <a:pt x="151499" y="0"/>
                </a:moveTo>
                <a:lnTo>
                  <a:pt x="109571" y="1342"/>
                </a:lnTo>
                <a:lnTo>
                  <a:pt x="70395" y="15195"/>
                </a:lnTo>
                <a:lnTo>
                  <a:pt x="36952" y="40505"/>
                </a:lnTo>
                <a:lnTo>
                  <a:pt x="12224" y="76216"/>
                </a:lnTo>
                <a:lnTo>
                  <a:pt x="0" y="117877"/>
                </a:lnTo>
                <a:lnTo>
                  <a:pt x="1348" y="159764"/>
                </a:lnTo>
                <a:lnTo>
                  <a:pt x="15217" y="198900"/>
                </a:lnTo>
                <a:lnTo>
                  <a:pt x="40550" y="232305"/>
                </a:lnTo>
                <a:lnTo>
                  <a:pt x="76295" y="257001"/>
                </a:lnTo>
                <a:lnTo>
                  <a:pt x="118001" y="269216"/>
                </a:lnTo>
                <a:lnTo>
                  <a:pt x="159933" y="267870"/>
                </a:lnTo>
                <a:lnTo>
                  <a:pt x="199108" y="254017"/>
                </a:lnTo>
                <a:lnTo>
                  <a:pt x="232548" y="228711"/>
                </a:lnTo>
                <a:lnTo>
                  <a:pt x="257270" y="193005"/>
                </a:lnTo>
                <a:lnTo>
                  <a:pt x="269501" y="151345"/>
                </a:lnTo>
                <a:lnTo>
                  <a:pt x="268155" y="109457"/>
                </a:lnTo>
                <a:lnTo>
                  <a:pt x="254287" y="70321"/>
                </a:lnTo>
                <a:lnTo>
                  <a:pt x="228950" y="36916"/>
                </a:lnTo>
                <a:lnTo>
                  <a:pt x="193199" y="12221"/>
                </a:lnTo>
                <a:lnTo>
                  <a:pt x="15149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8008695" y="5172885"/>
            <a:ext cx="66590" cy="66523"/>
          </a:xfrm>
          <a:prstGeom prst="rect">
            <a:avLst/>
          </a:prstGeom>
          <a:blipFill>
            <a:blip r:embed="rId4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997905" y="3864279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997905" y="1604200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150305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5" h="764539">
                <a:moveTo>
                  <a:pt x="3550221" y="0"/>
                </a:moveTo>
                <a:lnTo>
                  <a:pt x="0" y="1727"/>
                </a:lnTo>
                <a:lnTo>
                  <a:pt x="0" y="764451"/>
                </a:lnTo>
                <a:lnTo>
                  <a:pt x="2874391" y="763790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048705" y="6089172"/>
            <a:ext cx="3651885" cy="764540"/>
          </a:xfrm>
          <a:custGeom>
            <a:avLst/>
            <a:gdLst/>
            <a:ahLst/>
            <a:cxnLst/>
            <a:rect l="l" t="t" r="r" b="b"/>
            <a:pathLst>
              <a:path w="3651885" h="764540">
                <a:moveTo>
                  <a:pt x="0" y="0"/>
                </a:moveTo>
                <a:lnTo>
                  <a:pt x="0" y="762723"/>
                </a:lnTo>
                <a:lnTo>
                  <a:pt x="3651821" y="764451"/>
                </a:lnTo>
                <a:lnTo>
                  <a:pt x="2975991" y="660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12"/>
            <a:ext cx="7912734" cy="955040"/>
          </a:xfrm>
          <a:custGeom>
            <a:avLst/>
            <a:gdLst/>
            <a:ahLst/>
            <a:cxnLst/>
            <a:rect l="l" t="t" r="r" b="b"/>
            <a:pathLst>
              <a:path w="7912734" h="955040">
                <a:moveTo>
                  <a:pt x="7912608" y="76"/>
                </a:moveTo>
                <a:lnTo>
                  <a:pt x="0" y="0"/>
                </a:lnTo>
                <a:lnTo>
                  <a:pt x="0" y="952969"/>
                </a:lnTo>
                <a:lnTo>
                  <a:pt x="7067182" y="954570"/>
                </a:lnTo>
                <a:lnTo>
                  <a:pt x="7912608" y="76"/>
                </a:lnTo>
                <a:close/>
              </a:path>
            </a:pathLst>
          </a:custGeom>
          <a:solidFill>
            <a:srgbClr val="2B2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897A-C6FA-4956-A09A-7041C00EB472}" type="datetime1">
              <a:rPr lang="en-US" smtClean="0"/>
              <a:pPr/>
              <a:t>10/23/2023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567F-618A-43AA-8B11-46B7B8C995F2}" type="datetime1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901E-71BF-4D0E-BC1D-8AC80D1C002E}" type="datetime1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B0C-C026-419D-844E-2D1DB6CE652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77BE-FE7D-4F40-8F5B-A9F80944C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47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4484"/>
            <a:ext cx="9089390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1" y="4235197"/>
            <a:ext cx="748538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94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04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2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09" y="147558"/>
            <a:ext cx="988098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6893" y="1202461"/>
            <a:ext cx="7939613" cy="253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D371-223F-4EEA-A3A4-B500C1E83E7F}" type="datetime1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6487" y="7161321"/>
            <a:ext cx="214629" cy="24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10" y="147559"/>
            <a:ext cx="9880981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1" y="1739456"/>
            <a:ext cx="962406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7" y="7033450"/>
            <a:ext cx="3421888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DIN Pro Medium" panose="020B0604020101020102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1" y="7033450"/>
            <a:ext cx="2459482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DIN Pro Medium" panose="020B0604020101020102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0077" y="7183522"/>
            <a:ext cx="2914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7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DIN Pro Medium" panose="020B0604020101020102" pitchFamily="34" charset="0"/>
          <a:ea typeface="+mj-ea"/>
          <a:cs typeface="DIN Pro Medium" panose="020B0604020101020102" pitchFamily="34" charset="0"/>
        </a:defRPr>
      </a:lvl1pPr>
    </p:titleStyle>
    <p:bodyStyle>
      <a:lvl1pPr marL="0">
        <a:defRPr>
          <a:latin typeface="DIN Pro Medium" panose="020B0604020101020102" pitchFamily="34" charset="0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74.png"/><Relationship Id="rId7" Type="http://schemas.openxmlformats.org/officeDocument/2006/relationships/chart" Target="../charts/chart9.xml"/><Relationship Id="rId12" Type="http://schemas.openxmlformats.org/officeDocument/2006/relationships/image" Target="../media/image6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11" Type="http://schemas.openxmlformats.org/officeDocument/2006/relationships/image" Target="../media/image68.png"/><Relationship Id="rId5" Type="http://schemas.openxmlformats.org/officeDocument/2006/relationships/image" Target="../media/image76.png"/><Relationship Id="rId10" Type="http://schemas.openxmlformats.org/officeDocument/2006/relationships/image" Target="../media/image67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11" Type="http://schemas.openxmlformats.org/officeDocument/2006/relationships/chart" Target="../charts/chart13.xml"/><Relationship Id="rId5" Type="http://schemas.openxmlformats.org/officeDocument/2006/relationships/image" Target="../media/image81.png"/><Relationship Id="rId10" Type="http://schemas.openxmlformats.org/officeDocument/2006/relationships/chart" Target="../charts/chart12.xml"/><Relationship Id="rId4" Type="http://schemas.openxmlformats.org/officeDocument/2006/relationships/image" Target="../media/image80.png"/><Relationship Id="rId9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7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7" Type="http://schemas.openxmlformats.org/officeDocument/2006/relationships/image" Target="../media/image95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png"/><Relationship Id="rId5" Type="http://schemas.openxmlformats.org/officeDocument/2006/relationships/image" Target="../media/image93.svg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53">
            <a:extLst>
              <a:ext uri="{FF2B5EF4-FFF2-40B4-BE49-F238E27FC236}">
                <a16:creationId xmlns="" xmlns:a16="http://schemas.microsoft.com/office/drawing/2014/main" id="{5C4166A0-8144-D54A-8E22-51F6460104D0}"/>
              </a:ext>
            </a:extLst>
          </p:cNvPr>
          <p:cNvSpPr/>
          <p:nvPr/>
        </p:nvSpPr>
        <p:spPr>
          <a:xfrm>
            <a:off x="619174" y="2672"/>
            <a:ext cx="10074226" cy="7560178"/>
          </a:xfrm>
          <a:custGeom>
            <a:avLst/>
            <a:gdLst>
              <a:gd name="connsiteX0" fmla="*/ 5 w 4972469"/>
              <a:gd name="connsiteY0" fmla="*/ 1449611 h 3795141"/>
              <a:gd name="connsiteX1" fmla="*/ 2486235 w 4972469"/>
              <a:gd name="connsiteY1" fmla="*/ 0 h 3795141"/>
              <a:gd name="connsiteX2" fmla="*/ 4972464 w 4972469"/>
              <a:gd name="connsiteY2" fmla="*/ 1449611 h 3795141"/>
              <a:gd name="connsiteX3" fmla="*/ 4022809 w 4972469"/>
              <a:gd name="connsiteY3" fmla="*/ 3795131 h 3795141"/>
              <a:gd name="connsiteX4" fmla="*/ 949660 w 4972469"/>
              <a:gd name="connsiteY4" fmla="*/ 3795131 h 3795141"/>
              <a:gd name="connsiteX5" fmla="*/ 5 w 4972469"/>
              <a:gd name="connsiteY5" fmla="*/ 1449611 h 3795141"/>
              <a:gd name="connsiteX0" fmla="*/ 0 w 8778915"/>
              <a:gd name="connsiteY0" fmla="*/ 4628746 h 4628746"/>
              <a:gd name="connsiteX1" fmla="*/ 6292686 w 8778915"/>
              <a:gd name="connsiteY1" fmla="*/ 0 h 4628746"/>
              <a:gd name="connsiteX2" fmla="*/ 8778915 w 8778915"/>
              <a:gd name="connsiteY2" fmla="*/ 1449611 h 4628746"/>
              <a:gd name="connsiteX3" fmla="*/ 7829260 w 8778915"/>
              <a:gd name="connsiteY3" fmla="*/ 3795131 h 4628746"/>
              <a:gd name="connsiteX4" fmla="*/ 4756111 w 8778915"/>
              <a:gd name="connsiteY4" fmla="*/ 3795131 h 4628746"/>
              <a:gd name="connsiteX5" fmla="*/ 0 w 8778915"/>
              <a:gd name="connsiteY5" fmla="*/ 4628746 h 4628746"/>
              <a:gd name="connsiteX0" fmla="*/ 0 w 8778915"/>
              <a:gd name="connsiteY0" fmla="*/ 4628746 h 6208722"/>
              <a:gd name="connsiteX1" fmla="*/ 6292686 w 8778915"/>
              <a:gd name="connsiteY1" fmla="*/ 0 h 6208722"/>
              <a:gd name="connsiteX2" fmla="*/ 8778915 w 8778915"/>
              <a:gd name="connsiteY2" fmla="*/ 1449611 h 6208722"/>
              <a:gd name="connsiteX3" fmla="*/ 7829260 w 8778915"/>
              <a:gd name="connsiteY3" fmla="*/ 3795131 h 6208722"/>
              <a:gd name="connsiteX4" fmla="*/ 1417488 w 8778915"/>
              <a:gd name="connsiteY4" fmla="*/ 6208722 h 6208722"/>
              <a:gd name="connsiteX5" fmla="*/ 0 w 8778915"/>
              <a:gd name="connsiteY5" fmla="*/ 4628746 h 6208722"/>
              <a:gd name="connsiteX0" fmla="*/ 0 w 10072730"/>
              <a:gd name="connsiteY0" fmla="*/ 4628746 h 6219354"/>
              <a:gd name="connsiteX1" fmla="*/ 6292686 w 10072730"/>
              <a:gd name="connsiteY1" fmla="*/ 0 h 6219354"/>
              <a:gd name="connsiteX2" fmla="*/ 8778915 w 10072730"/>
              <a:gd name="connsiteY2" fmla="*/ 1449611 h 6219354"/>
              <a:gd name="connsiteX3" fmla="*/ 10072730 w 10072730"/>
              <a:gd name="connsiteY3" fmla="*/ 6219354 h 6219354"/>
              <a:gd name="connsiteX4" fmla="*/ 1417488 w 10072730"/>
              <a:gd name="connsiteY4" fmla="*/ 6208722 h 6219354"/>
              <a:gd name="connsiteX5" fmla="*/ 0 w 10072730"/>
              <a:gd name="connsiteY5" fmla="*/ 4628746 h 6219354"/>
              <a:gd name="connsiteX0" fmla="*/ 0 w 10072730"/>
              <a:gd name="connsiteY0" fmla="*/ 5922335 h 7512943"/>
              <a:gd name="connsiteX1" fmla="*/ 6292686 w 10072730"/>
              <a:gd name="connsiteY1" fmla="*/ 1293589 h 7512943"/>
              <a:gd name="connsiteX2" fmla="*/ 9714580 w 10072730"/>
              <a:gd name="connsiteY2" fmla="*/ 0 h 7512943"/>
              <a:gd name="connsiteX3" fmla="*/ 10072730 w 10072730"/>
              <a:gd name="connsiteY3" fmla="*/ 7512943 h 7512943"/>
              <a:gd name="connsiteX4" fmla="*/ 1417488 w 10072730"/>
              <a:gd name="connsiteY4" fmla="*/ 7502311 h 7512943"/>
              <a:gd name="connsiteX5" fmla="*/ 0 w 10072730"/>
              <a:gd name="connsiteY5" fmla="*/ 5922335 h 7512943"/>
              <a:gd name="connsiteX0" fmla="*/ 0 w 10072730"/>
              <a:gd name="connsiteY0" fmla="*/ 6007395 h 7598003"/>
              <a:gd name="connsiteX1" fmla="*/ 6292686 w 10072730"/>
              <a:gd name="connsiteY1" fmla="*/ 1378649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6007395 h 7598003"/>
              <a:gd name="connsiteX1" fmla="*/ 5208165 w 10072730"/>
              <a:gd name="connsiteY1" fmla="*/ 38947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22923 w 10072730"/>
              <a:gd name="connsiteY2" fmla="*/ 99276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730" h="7559056">
                <a:moveTo>
                  <a:pt x="0" y="5968448"/>
                </a:moveTo>
                <a:lnTo>
                  <a:pt x="5208165" y="0"/>
                </a:lnTo>
                <a:lnTo>
                  <a:pt x="10065454" y="3583"/>
                </a:lnTo>
                <a:cubicBezTo>
                  <a:pt x="10046614" y="37600"/>
                  <a:pt x="10070305" y="5026388"/>
                  <a:pt x="10072730" y="7559056"/>
                </a:cubicBezTo>
                <a:lnTo>
                  <a:pt x="1417488" y="7548424"/>
                </a:lnTo>
                <a:lnTo>
                  <a:pt x="0" y="5968448"/>
                </a:lnTo>
                <a:close/>
              </a:path>
            </a:pathLst>
          </a:custGeom>
          <a:solidFill>
            <a:srgbClr val="2B2F32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54" name="Пятиугольник 53">
            <a:extLst>
              <a:ext uri="{FF2B5EF4-FFF2-40B4-BE49-F238E27FC236}">
                <a16:creationId xmlns="" xmlns:a16="http://schemas.microsoft.com/office/drawing/2014/main" id="{22C79B75-C704-4488-ADAD-03B68B2859C3}"/>
              </a:ext>
            </a:extLst>
          </p:cNvPr>
          <p:cNvSpPr/>
          <p:nvPr/>
        </p:nvSpPr>
        <p:spPr>
          <a:xfrm>
            <a:off x="625148" y="2763"/>
            <a:ext cx="10074226" cy="7560178"/>
          </a:xfrm>
          <a:custGeom>
            <a:avLst/>
            <a:gdLst>
              <a:gd name="connsiteX0" fmla="*/ 5 w 4972469"/>
              <a:gd name="connsiteY0" fmla="*/ 1449611 h 3795141"/>
              <a:gd name="connsiteX1" fmla="*/ 2486235 w 4972469"/>
              <a:gd name="connsiteY1" fmla="*/ 0 h 3795141"/>
              <a:gd name="connsiteX2" fmla="*/ 4972464 w 4972469"/>
              <a:gd name="connsiteY2" fmla="*/ 1449611 h 3795141"/>
              <a:gd name="connsiteX3" fmla="*/ 4022809 w 4972469"/>
              <a:gd name="connsiteY3" fmla="*/ 3795131 h 3795141"/>
              <a:gd name="connsiteX4" fmla="*/ 949660 w 4972469"/>
              <a:gd name="connsiteY4" fmla="*/ 3795131 h 3795141"/>
              <a:gd name="connsiteX5" fmla="*/ 5 w 4972469"/>
              <a:gd name="connsiteY5" fmla="*/ 1449611 h 3795141"/>
              <a:gd name="connsiteX0" fmla="*/ 0 w 8778915"/>
              <a:gd name="connsiteY0" fmla="*/ 4628746 h 4628746"/>
              <a:gd name="connsiteX1" fmla="*/ 6292686 w 8778915"/>
              <a:gd name="connsiteY1" fmla="*/ 0 h 4628746"/>
              <a:gd name="connsiteX2" fmla="*/ 8778915 w 8778915"/>
              <a:gd name="connsiteY2" fmla="*/ 1449611 h 4628746"/>
              <a:gd name="connsiteX3" fmla="*/ 7829260 w 8778915"/>
              <a:gd name="connsiteY3" fmla="*/ 3795131 h 4628746"/>
              <a:gd name="connsiteX4" fmla="*/ 4756111 w 8778915"/>
              <a:gd name="connsiteY4" fmla="*/ 3795131 h 4628746"/>
              <a:gd name="connsiteX5" fmla="*/ 0 w 8778915"/>
              <a:gd name="connsiteY5" fmla="*/ 4628746 h 4628746"/>
              <a:gd name="connsiteX0" fmla="*/ 0 w 8778915"/>
              <a:gd name="connsiteY0" fmla="*/ 4628746 h 6208722"/>
              <a:gd name="connsiteX1" fmla="*/ 6292686 w 8778915"/>
              <a:gd name="connsiteY1" fmla="*/ 0 h 6208722"/>
              <a:gd name="connsiteX2" fmla="*/ 8778915 w 8778915"/>
              <a:gd name="connsiteY2" fmla="*/ 1449611 h 6208722"/>
              <a:gd name="connsiteX3" fmla="*/ 7829260 w 8778915"/>
              <a:gd name="connsiteY3" fmla="*/ 3795131 h 6208722"/>
              <a:gd name="connsiteX4" fmla="*/ 1417488 w 8778915"/>
              <a:gd name="connsiteY4" fmla="*/ 6208722 h 6208722"/>
              <a:gd name="connsiteX5" fmla="*/ 0 w 8778915"/>
              <a:gd name="connsiteY5" fmla="*/ 4628746 h 6208722"/>
              <a:gd name="connsiteX0" fmla="*/ 0 w 10072730"/>
              <a:gd name="connsiteY0" fmla="*/ 4628746 h 6219354"/>
              <a:gd name="connsiteX1" fmla="*/ 6292686 w 10072730"/>
              <a:gd name="connsiteY1" fmla="*/ 0 h 6219354"/>
              <a:gd name="connsiteX2" fmla="*/ 8778915 w 10072730"/>
              <a:gd name="connsiteY2" fmla="*/ 1449611 h 6219354"/>
              <a:gd name="connsiteX3" fmla="*/ 10072730 w 10072730"/>
              <a:gd name="connsiteY3" fmla="*/ 6219354 h 6219354"/>
              <a:gd name="connsiteX4" fmla="*/ 1417488 w 10072730"/>
              <a:gd name="connsiteY4" fmla="*/ 6208722 h 6219354"/>
              <a:gd name="connsiteX5" fmla="*/ 0 w 10072730"/>
              <a:gd name="connsiteY5" fmla="*/ 4628746 h 6219354"/>
              <a:gd name="connsiteX0" fmla="*/ 0 w 10072730"/>
              <a:gd name="connsiteY0" fmla="*/ 5922335 h 7512943"/>
              <a:gd name="connsiteX1" fmla="*/ 6292686 w 10072730"/>
              <a:gd name="connsiteY1" fmla="*/ 1293589 h 7512943"/>
              <a:gd name="connsiteX2" fmla="*/ 9714580 w 10072730"/>
              <a:gd name="connsiteY2" fmla="*/ 0 h 7512943"/>
              <a:gd name="connsiteX3" fmla="*/ 10072730 w 10072730"/>
              <a:gd name="connsiteY3" fmla="*/ 7512943 h 7512943"/>
              <a:gd name="connsiteX4" fmla="*/ 1417488 w 10072730"/>
              <a:gd name="connsiteY4" fmla="*/ 7502311 h 7512943"/>
              <a:gd name="connsiteX5" fmla="*/ 0 w 10072730"/>
              <a:gd name="connsiteY5" fmla="*/ 5922335 h 7512943"/>
              <a:gd name="connsiteX0" fmla="*/ 0 w 10072730"/>
              <a:gd name="connsiteY0" fmla="*/ 6007395 h 7598003"/>
              <a:gd name="connsiteX1" fmla="*/ 6292686 w 10072730"/>
              <a:gd name="connsiteY1" fmla="*/ 1378649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6007395 h 7598003"/>
              <a:gd name="connsiteX1" fmla="*/ 5208165 w 10072730"/>
              <a:gd name="connsiteY1" fmla="*/ 38947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22923 w 10072730"/>
              <a:gd name="connsiteY2" fmla="*/ 99276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730" h="7559056">
                <a:moveTo>
                  <a:pt x="0" y="5968448"/>
                </a:moveTo>
                <a:lnTo>
                  <a:pt x="5208165" y="0"/>
                </a:lnTo>
                <a:lnTo>
                  <a:pt x="10065454" y="3583"/>
                </a:lnTo>
                <a:cubicBezTo>
                  <a:pt x="10046614" y="37600"/>
                  <a:pt x="10070305" y="5026388"/>
                  <a:pt x="10072730" y="7559056"/>
                </a:cubicBezTo>
                <a:lnTo>
                  <a:pt x="1417488" y="7548424"/>
                </a:lnTo>
                <a:lnTo>
                  <a:pt x="0" y="5968448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55" name="Пятиугольник 53">
            <a:extLst>
              <a:ext uri="{FF2B5EF4-FFF2-40B4-BE49-F238E27FC236}">
                <a16:creationId xmlns="" xmlns:a16="http://schemas.microsoft.com/office/drawing/2014/main" id="{454187A0-FD94-4B40-BB4D-1CD4C79215C6}"/>
              </a:ext>
            </a:extLst>
          </p:cNvPr>
          <p:cNvSpPr/>
          <p:nvPr/>
        </p:nvSpPr>
        <p:spPr>
          <a:xfrm>
            <a:off x="619174" y="2672"/>
            <a:ext cx="10074226" cy="7560178"/>
          </a:xfrm>
          <a:custGeom>
            <a:avLst/>
            <a:gdLst>
              <a:gd name="connsiteX0" fmla="*/ 5 w 4972469"/>
              <a:gd name="connsiteY0" fmla="*/ 1449611 h 3795141"/>
              <a:gd name="connsiteX1" fmla="*/ 2486235 w 4972469"/>
              <a:gd name="connsiteY1" fmla="*/ 0 h 3795141"/>
              <a:gd name="connsiteX2" fmla="*/ 4972464 w 4972469"/>
              <a:gd name="connsiteY2" fmla="*/ 1449611 h 3795141"/>
              <a:gd name="connsiteX3" fmla="*/ 4022809 w 4972469"/>
              <a:gd name="connsiteY3" fmla="*/ 3795131 h 3795141"/>
              <a:gd name="connsiteX4" fmla="*/ 949660 w 4972469"/>
              <a:gd name="connsiteY4" fmla="*/ 3795131 h 3795141"/>
              <a:gd name="connsiteX5" fmla="*/ 5 w 4972469"/>
              <a:gd name="connsiteY5" fmla="*/ 1449611 h 3795141"/>
              <a:gd name="connsiteX0" fmla="*/ 0 w 8778915"/>
              <a:gd name="connsiteY0" fmla="*/ 4628746 h 4628746"/>
              <a:gd name="connsiteX1" fmla="*/ 6292686 w 8778915"/>
              <a:gd name="connsiteY1" fmla="*/ 0 h 4628746"/>
              <a:gd name="connsiteX2" fmla="*/ 8778915 w 8778915"/>
              <a:gd name="connsiteY2" fmla="*/ 1449611 h 4628746"/>
              <a:gd name="connsiteX3" fmla="*/ 7829260 w 8778915"/>
              <a:gd name="connsiteY3" fmla="*/ 3795131 h 4628746"/>
              <a:gd name="connsiteX4" fmla="*/ 4756111 w 8778915"/>
              <a:gd name="connsiteY4" fmla="*/ 3795131 h 4628746"/>
              <a:gd name="connsiteX5" fmla="*/ 0 w 8778915"/>
              <a:gd name="connsiteY5" fmla="*/ 4628746 h 4628746"/>
              <a:gd name="connsiteX0" fmla="*/ 0 w 8778915"/>
              <a:gd name="connsiteY0" fmla="*/ 4628746 h 6208722"/>
              <a:gd name="connsiteX1" fmla="*/ 6292686 w 8778915"/>
              <a:gd name="connsiteY1" fmla="*/ 0 h 6208722"/>
              <a:gd name="connsiteX2" fmla="*/ 8778915 w 8778915"/>
              <a:gd name="connsiteY2" fmla="*/ 1449611 h 6208722"/>
              <a:gd name="connsiteX3" fmla="*/ 7829260 w 8778915"/>
              <a:gd name="connsiteY3" fmla="*/ 3795131 h 6208722"/>
              <a:gd name="connsiteX4" fmla="*/ 1417488 w 8778915"/>
              <a:gd name="connsiteY4" fmla="*/ 6208722 h 6208722"/>
              <a:gd name="connsiteX5" fmla="*/ 0 w 8778915"/>
              <a:gd name="connsiteY5" fmla="*/ 4628746 h 6208722"/>
              <a:gd name="connsiteX0" fmla="*/ 0 w 10072730"/>
              <a:gd name="connsiteY0" fmla="*/ 4628746 h 6219354"/>
              <a:gd name="connsiteX1" fmla="*/ 6292686 w 10072730"/>
              <a:gd name="connsiteY1" fmla="*/ 0 h 6219354"/>
              <a:gd name="connsiteX2" fmla="*/ 8778915 w 10072730"/>
              <a:gd name="connsiteY2" fmla="*/ 1449611 h 6219354"/>
              <a:gd name="connsiteX3" fmla="*/ 10072730 w 10072730"/>
              <a:gd name="connsiteY3" fmla="*/ 6219354 h 6219354"/>
              <a:gd name="connsiteX4" fmla="*/ 1417488 w 10072730"/>
              <a:gd name="connsiteY4" fmla="*/ 6208722 h 6219354"/>
              <a:gd name="connsiteX5" fmla="*/ 0 w 10072730"/>
              <a:gd name="connsiteY5" fmla="*/ 4628746 h 6219354"/>
              <a:gd name="connsiteX0" fmla="*/ 0 w 10072730"/>
              <a:gd name="connsiteY0" fmla="*/ 5922335 h 7512943"/>
              <a:gd name="connsiteX1" fmla="*/ 6292686 w 10072730"/>
              <a:gd name="connsiteY1" fmla="*/ 1293589 h 7512943"/>
              <a:gd name="connsiteX2" fmla="*/ 9714580 w 10072730"/>
              <a:gd name="connsiteY2" fmla="*/ 0 h 7512943"/>
              <a:gd name="connsiteX3" fmla="*/ 10072730 w 10072730"/>
              <a:gd name="connsiteY3" fmla="*/ 7512943 h 7512943"/>
              <a:gd name="connsiteX4" fmla="*/ 1417488 w 10072730"/>
              <a:gd name="connsiteY4" fmla="*/ 7502311 h 7512943"/>
              <a:gd name="connsiteX5" fmla="*/ 0 w 10072730"/>
              <a:gd name="connsiteY5" fmla="*/ 5922335 h 7512943"/>
              <a:gd name="connsiteX0" fmla="*/ 0 w 10072730"/>
              <a:gd name="connsiteY0" fmla="*/ 6007395 h 7598003"/>
              <a:gd name="connsiteX1" fmla="*/ 6292686 w 10072730"/>
              <a:gd name="connsiteY1" fmla="*/ 1378649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6007395 h 7598003"/>
              <a:gd name="connsiteX1" fmla="*/ 5208165 w 10072730"/>
              <a:gd name="connsiteY1" fmla="*/ 38947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22923 w 10072730"/>
              <a:gd name="connsiteY2" fmla="*/ 99276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730" h="7559056">
                <a:moveTo>
                  <a:pt x="0" y="5968448"/>
                </a:moveTo>
                <a:lnTo>
                  <a:pt x="5208165" y="0"/>
                </a:lnTo>
                <a:lnTo>
                  <a:pt x="10065454" y="3583"/>
                </a:lnTo>
                <a:cubicBezTo>
                  <a:pt x="10046614" y="37600"/>
                  <a:pt x="10070305" y="5026388"/>
                  <a:pt x="10072730" y="7559056"/>
                </a:cubicBezTo>
                <a:lnTo>
                  <a:pt x="1417488" y="7548424"/>
                </a:lnTo>
                <a:lnTo>
                  <a:pt x="0" y="5968448"/>
                </a:lnTo>
                <a:close/>
              </a:path>
            </a:pathLst>
          </a:custGeom>
          <a:solidFill>
            <a:srgbClr val="2B2F32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44053" y="5848206"/>
            <a:ext cx="893076" cy="428386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6412" y="5842718"/>
            <a:ext cx="1124333" cy="42832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2025</a:t>
            </a: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0331" y="6072422"/>
            <a:ext cx="4632378" cy="0"/>
          </a:xfrm>
          <a:custGeom>
            <a:avLst/>
            <a:gdLst/>
            <a:ahLst/>
            <a:cxnLst/>
            <a:rect l="l" t="t" r="r" b="b"/>
            <a:pathLst>
              <a:path w="4631690">
                <a:moveTo>
                  <a:pt x="0" y="0"/>
                </a:moveTo>
                <a:lnTo>
                  <a:pt x="46315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3100" y="3324225"/>
            <a:ext cx="7046602" cy="136704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Моргаушский </a:t>
            </a:r>
            <a: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муниципальный округ</a:t>
            </a:r>
            <a:endParaRPr kumimoji="0" sz="44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1700" y="4689424"/>
            <a:ext cx="5923671" cy="38215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100" dirty="0">
                <a:solidFill>
                  <a:srgbClr val="FFFFFF"/>
                </a:solidFill>
                <a:latin typeface="+mj-lt"/>
                <a:cs typeface="DIN Pro Medium" panose="020B0604020101020102" pitchFamily="34" charset="0"/>
              </a:rPr>
              <a:t>Чувашская Республика</a:t>
            </a:r>
            <a:endParaRPr kumimoji="0" sz="24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793" y="5689538"/>
            <a:ext cx="2034207" cy="1870988"/>
          </a:xfrm>
          <a:custGeom>
            <a:avLst/>
            <a:gdLst/>
            <a:ahLst/>
            <a:cxnLst/>
            <a:rect l="l" t="t" r="r" b="b"/>
            <a:pathLst>
              <a:path w="2033905" h="1870709">
                <a:moveTo>
                  <a:pt x="382305" y="0"/>
                </a:moveTo>
                <a:lnTo>
                  <a:pt x="372117" y="2143"/>
                </a:lnTo>
                <a:lnTo>
                  <a:pt x="363382" y="8572"/>
                </a:lnTo>
                <a:lnTo>
                  <a:pt x="0" y="422923"/>
                </a:lnTo>
                <a:lnTo>
                  <a:pt x="0" y="1870176"/>
                </a:lnTo>
                <a:lnTo>
                  <a:pt x="2033838" y="1870176"/>
                </a:lnTo>
                <a:lnTo>
                  <a:pt x="401228" y="8572"/>
                </a:lnTo>
                <a:lnTo>
                  <a:pt x="392493" y="2143"/>
                </a:lnTo>
                <a:lnTo>
                  <a:pt x="382305" y="0"/>
                </a:lnTo>
                <a:close/>
              </a:path>
            </a:pathLst>
          </a:custGeom>
          <a:solidFill>
            <a:srgbClr val="1F427B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478E4B-22C0-2A4F-8187-B11F1263E339}"/>
              </a:ext>
            </a:extLst>
          </p:cNvPr>
          <p:cNvSpPr txBox="1"/>
          <p:nvPr/>
        </p:nvSpPr>
        <p:spPr>
          <a:xfrm>
            <a:off x="241300" y="705802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DIN Pro Bold" panose="020B0804020101020102" pitchFamily="34" charset="0"/>
              </a:rPr>
              <a:t>v.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DIN Pro Bold" panose="020B0804020101020102" pitchFamily="34" charset="0"/>
              </a:rPr>
              <a:t>2.0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6FBE46F4-1EBE-4B76-97D3-AD3A0A714657}"/>
              </a:ext>
            </a:extLst>
          </p:cNvPr>
          <p:cNvSpPr/>
          <p:nvPr/>
        </p:nvSpPr>
        <p:spPr>
          <a:xfrm>
            <a:off x="-1244" y="428625"/>
            <a:ext cx="642715" cy="1101889"/>
          </a:xfrm>
          <a:custGeom>
            <a:avLst/>
            <a:gdLst/>
            <a:ahLst/>
            <a:cxnLst/>
            <a:rect l="l" t="t" r="r" b="b"/>
            <a:pathLst>
              <a:path w="642620" h="1101725">
                <a:moveTo>
                  <a:pt x="8496" y="0"/>
                </a:moveTo>
                <a:lnTo>
                  <a:pt x="0" y="3886"/>
                </a:lnTo>
                <a:lnTo>
                  <a:pt x="0" y="1097254"/>
                </a:lnTo>
                <a:lnTo>
                  <a:pt x="8496" y="1101140"/>
                </a:lnTo>
                <a:lnTo>
                  <a:pt x="642454" y="553593"/>
                </a:lnTo>
                <a:lnTo>
                  <a:pt x="642454" y="547547"/>
                </a:lnTo>
                <a:lnTo>
                  <a:pt x="849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defTabSz="914217"/>
            <a:endParaRPr sz="1799" dirty="0">
              <a:solidFill>
                <a:prstClr val="black"/>
              </a:solidFill>
              <a:latin typeface="DIN Pro Medium" panose="020B0604020101020102" pitchFamily="34" charset="0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="" xmlns:a16="http://schemas.microsoft.com/office/drawing/2014/main" id="{9C0D6578-15E3-49EC-ADB8-8850B59E0CDF}"/>
              </a:ext>
            </a:extLst>
          </p:cNvPr>
          <p:cNvSpPr txBox="1"/>
          <p:nvPr/>
        </p:nvSpPr>
        <p:spPr>
          <a:xfrm>
            <a:off x="0" y="1724025"/>
            <a:ext cx="3573613" cy="691932"/>
          </a:xfrm>
          <a:prstGeom prst="rect">
            <a:avLst/>
          </a:prstGeom>
        </p:spPr>
        <p:txBody>
          <a:bodyPr vert="horz" wrap="square" lIns="0" tIns="73036" rIns="0" bIns="0" rtlCol="0">
            <a:spAutoFit/>
          </a:bodyPr>
          <a:lstStyle/>
          <a:p>
            <a:pPr marL="12701" marR="5081" algn="ctr" defTabSz="914217">
              <a:lnSpc>
                <a:spcPts val="2380"/>
              </a:lnSpc>
              <a:spcBef>
                <a:spcPts val="575"/>
              </a:spcBef>
            </a:pPr>
            <a:r>
              <a:rPr lang="ru-RU" sz="2350" b="1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ИНВЕСТИЦИОННЫЙ ПРОФИЛЬ</a:t>
            </a:r>
            <a:endParaRPr sz="2350" b="1" dirty="0">
              <a:solidFill>
                <a:prstClr val="black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="" xmlns:a16="http://schemas.microsoft.com/office/drawing/2014/main" id="{154B45A2-94E9-43B9-A09B-7BFC3A08500B}"/>
              </a:ext>
            </a:extLst>
          </p:cNvPr>
          <p:cNvSpPr/>
          <p:nvPr/>
        </p:nvSpPr>
        <p:spPr>
          <a:xfrm>
            <a:off x="3530330" y="6053625"/>
            <a:ext cx="4632378" cy="0"/>
          </a:xfrm>
          <a:custGeom>
            <a:avLst/>
            <a:gdLst/>
            <a:ahLst/>
            <a:cxnLst/>
            <a:rect l="l" t="t" r="r" b="b"/>
            <a:pathLst>
              <a:path w="4631690">
                <a:moveTo>
                  <a:pt x="0" y="0"/>
                </a:moveTo>
                <a:lnTo>
                  <a:pt x="4631524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7542231-D229-4175-9F21-9FB88DB28F8B}"/>
              </a:ext>
            </a:extLst>
          </p:cNvPr>
          <p:cNvSpPr/>
          <p:nvPr/>
        </p:nvSpPr>
        <p:spPr>
          <a:xfrm>
            <a:off x="3392005" y="5981625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E5E5D0C4-547C-4795-87CA-E11431B20E9F}"/>
              </a:ext>
            </a:extLst>
          </p:cNvPr>
          <p:cNvSpPr/>
          <p:nvPr/>
        </p:nvSpPr>
        <p:spPr>
          <a:xfrm>
            <a:off x="8158670" y="5963625"/>
            <a:ext cx="180000" cy="180000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B97C18C-22BA-224F-AC1C-102C8BF6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23825"/>
            <a:ext cx="1566621" cy="158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B4AE4552-F3E4-744C-88D6-84BACD28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010" b="96727" l="2600" r="96067">
                        <a14:foregroundMark x1="5333" y1="4963" x2="71733" y2="2376"/>
                        <a14:foregroundMark x1="71733" y1="2376" x2="92933" y2="3749"/>
                        <a14:foregroundMark x1="92933" y1="3749" x2="94933" y2="10612"/>
                        <a14:foregroundMark x1="94933" y1="10612" x2="86933" y2="11616"/>
                        <a14:foregroundMark x1="86933" y1="11616" x2="46467" y2="9715"/>
                        <a14:foregroundMark x1="46467" y1="9715" x2="27267" y2="13516"/>
                        <a14:foregroundMark x1="27267" y1="13516" x2="11600" y2="12091"/>
                        <a14:foregroundMark x1="41267" y1="8553" x2="55533" y2="21383"/>
                        <a14:foregroundMark x1="55533" y1="21383" x2="57733" y2="21806"/>
                        <a14:foregroundMark x1="14933" y1="3326" x2="28000" y2="3062"/>
                        <a14:foregroundMark x1="28000" y1="3062" x2="44267" y2="4488"/>
                        <a14:foregroundMark x1="3200" y1="6177" x2="4000" y2="19060"/>
                        <a14:foregroundMark x1="4000" y1="19060" x2="4400" y2="19430"/>
                        <a14:foregroundMark x1="75133" y1="21595" x2="84200" y2="21806"/>
                        <a14:foregroundMark x1="84200" y1="21806" x2="91800" y2="17423"/>
                        <a14:foregroundMark x1="91800" y1="17423" x2="91867" y2="11140"/>
                        <a14:foregroundMark x1="96067" y1="8553" x2="93667" y2="22545"/>
                        <a14:foregroundMark x1="45133" y1="30359" x2="47533" y2="30570"/>
                        <a14:foregroundMark x1="2600" y1="59504" x2="4133" y2="66315"/>
                        <a14:foregroundMark x1="4133" y1="66315" x2="8200" y2="72070"/>
                        <a14:foregroundMark x1="8200" y1="72070" x2="9800" y2="73231"/>
                        <a14:foregroundMark x1="82000" y1="86272" x2="88533" y2="82524"/>
                        <a14:foregroundMark x1="88533" y1="82524" x2="90067" y2="80359"/>
                        <a14:foregroundMark x1="7133" y1="81309" x2="20333" y2="86272"/>
                        <a14:foregroundMark x1="35000" y1="86061" x2="43067" y2="86431"/>
                        <a14:foregroundMark x1="43067" y1="86431" x2="45467" y2="87698"/>
                        <a14:foregroundMark x1="48467" y1="93664" x2="48133" y2="96727"/>
                        <a14:backgroundMark x1="23867" y1="96040" x2="23867" y2="96040"/>
                        <a14:backgroundMark x1="11600" y1="96040" x2="37667" y2="96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00025"/>
            <a:ext cx="1203678" cy="1520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42100" y="200025"/>
            <a:ext cx="3733800" cy="132343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Утверждено</a:t>
            </a:r>
          </a:p>
          <a:p>
            <a:r>
              <a:rPr lang="ru-RU" sz="1600" dirty="0" smtClean="0"/>
              <a:t>Распоряжением администрации Моргаушского муниципального округа Чувашской Республики</a:t>
            </a:r>
          </a:p>
          <a:p>
            <a:r>
              <a:rPr lang="ru-RU" sz="1600" dirty="0" smtClean="0"/>
              <a:t>От </a:t>
            </a:r>
            <a:r>
              <a:rPr lang="ru-RU" sz="1600" dirty="0" smtClean="0"/>
              <a:t>18.10.2023 </a:t>
            </a:r>
            <a:r>
              <a:rPr lang="ru-RU" sz="1600" dirty="0" smtClean="0"/>
              <a:t>г. </a:t>
            </a:r>
            <a:r>
              <a:rPr lang="ru-RU" sz="1600" smtClean="0"/>
              <a:t>№ </a:t>
            </a:r>
            <a:r>
              <a:rPr lang="ru-RU" sz="1600" smtClean="0"/>
              <a:t>897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92853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: фигура 45">
            <a:extLst>
              <a:ext uri="{FF2B5EF4-FFF2-40B4-BE49-F238E27FC236}">
                <a16:creationId xmlns="" xmlns:a16="http://schemas.microsoft.com/office/drawing/2014/main" id="{C72A2979-06A2-4D0D-8720-F6AE973E1F71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33B644C-0C4F-4117-85A2-2F7B2309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7297172"/>
              </p:ext>
            </p:extLst>
          </p:nvPr>
        </p:nvGraphicFramePr>
        <p:xfrm>
          <a:off x="393700" y="2215051"/>
          <a:ext cx="9677400" cy="295321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37570">
                  <a:extLst>
                    <a:ext uri="{9D8B030D-6E8A-4147-A177-3AD203B41FA5}">
                      <a16:colId xmlns="" xmlns:a16="http://schemas.microsoft.com/office/drawing/2014/main" val="80492245"/>
                    </a:ext>
                  </a:extLst>
                </a:gridCol>
                <a:gridCol w="9039830">
                  <a:extLst>
                    <a:ext uri="{9D8B030D-6E8A-4147-A177-3AD203B41FA5}">
                      <a16:colId xmlns="" xmlns:a16="http://schemas.microsoft.com/office/drawing/2014/main" val="2482976146"/>
                    </a:ext>
                  </a:extLst>
                </a:gridCol>
              </a:tblGrid>
              <a:tr h="499574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5273542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логистического и распределительного центра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44888227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гостиницы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12456722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тематической деревни с народными промыслами, ремеслами как объекта туризма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2948543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глубокой переработки меда для целей фармацевтики и косметологии, производство напитков и производных из меда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3780940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Переработка и консервация грибов с брендированием как местной марки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40393368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прибрежной полосы в качестве зоны отдыха и сопутствующими объектами инфраструктуры гостеприимства (кафе, места отдыха, рыбной ловли, прогулками по воде и т.д.)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38412734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пассажирских перевозок речным транспортом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2792315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гостевых домов, в том числе по технологии глэмпинга, для внутреннего туризма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408101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выращивания ягодных культур под брендом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Моргаушская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ягода: черешня, смородина, клубника переработка, кооперация (в кооперации с местными производителями, включая переработку и шоковую заморозку, интегратор – ОАО «Агрофирма имени Мичурина»)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81588607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раковой фермы с переработкой рака (УЗВ,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аквакультура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52836637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13BCF82-1B0F-4AF6-9F02-263049989430}"/>
              </a:ext>
            </a:extLst>
          </p:cNvPr>
          <p:cNvSpPr txBox="1"/>
          <p:nvPr/>
        </p:nvSpPr>
        <p:spPr>
          <a:xfrm>
            <a:off x="469286" y="6080432"/>
            <a:ext cx="8992214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200"/>
              </a:lnSpc>
              <a:defRPr/>
            </a:pPr>
            <a:r>
              <a:rPr lang="ru-RU" sz="1200" dirty="0">
                <a:solidFill>
                  <a:prstClr val="black"/>
                </a:solidFill>
              </a:rPr>
              <a:t>Представленные бизнес-идеи не являются планом, а представляют собой прежде всего ориентир для бизнеса и для Администрации в части наиболее перспективных, обеспеченных ресурсами и спросом идей для реализации на территории МО в перспективе до 2025 года.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E353668-50A3-4F2C-B8D2-214CDCAD8C96}"/>
              </a:ext>
            </a:extLst>
          </p:cNvPr>
          <p:cNvSpPr txBox="1"/>
          <p:nvPr/>
        </p:nvSpPr>
        <p:spPr>
          <a:xfrm>
            <a:off x="7966706" y="578155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потенциал</a:t>
            </a:r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DAB46074-57E2-436F-90CA-84E7BCC5694F}"/>
              </a:ext>
            </a:extLst>
          </p:cNvPr>
          <p:cNvSpPr/>
          <p:nvPr/>
        </p:nvSpPr>
        <p:spPr>
          <a:xfrm>
            <a:off x="7786706" y="624244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5">
            <a:extLst>
              <a:ext uri="{FF2B5EF4-FFF2-40B4-BE49-F238E27FC236}">
                <a16:creationId xmlns="" xmlns:a16="http://schemas.microsoft.com/office/drawing/2014/main" id="{562EA22F-0AE4-4381-993D-CE777ACA0C84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90" dirty="0">
                <a:solidFill>
                  <a:srgbClr val="1F427B"/>
                </a:solidFill>
                <a:latin typeface="+mj-lt"/>
              </a:rPr>
              <a:t>31 БИЗНЕС-ИДЕЯ РАЗРАБОТАНА КОМАНДОЙ ПРОЕКТА</a:t>
            </a:r>
          </a:p>
        </p:txBody>
      </p:sp>
      <p:sp>
        <p:nvSpPr>
          <p:cNvPr id="108" name="object 51">
            <a:extLst>
              <a:ext uri="{FF2B5EF4-FFF2-40B4-BE49-F238E27FC236}">
                <a16:creationId xmlns="" xmlns:a16="http://schemas.microsoft.com/office/drawing/2014/main" id="{88A203B2-0FB0-4450-AD98-C25536263941}"/>
              </a:ext>
            </a:extLst>
          </p:cNvPr>
          <p:cNvSpPr txBox="1"/>
          <p:nvPr/>
        </p:nvSpPr>
        <p:spPr>
          <a:xfrm>
            <a:off x="363751" y="591502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F4007D54-D79F-4145-8B55-F625FAD8AC5F}"/>
              </a:ext>
            </a:extLst>
          </p:cNvPr>
          <p:cNvSpPr/>
          <p:nvPr/>
        </p:nvSpPr>
        <p:spPr>
          <a:xfrm>
            <a:off x="-794" y="1684488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="" xmlns:a16="http://schemas.microsoft.com/office/drawing/2014/main" id="{906EBD59-7A63-42BF-BCB3-46567F0A4ECA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="" xmlns:a16="http://schemas.microsoft.com/office/drawing/2014/main" id="{45575AB0-D5D4-4E08-927D-FABAFB78B7F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10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E6EAAA-3106-4E44-A491-EFC18B7B3C65}"/>
              </a:ext>
            </a:extLst>
          </p:cNvPr>
          <p:cNvSpPr txBox="1"/>
          <p:nvPr/>
        </p:nvSpPr>
        <p:spPr>
          <a:xfrm>
            <a:off x="373030" y="1715930"/>
            <a:ext cx="687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ТОП 10 ИДЕЙ – позиция команды разработчиков 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B6C857A4-F12B-4B66-AEAB-FFBD35685308}"/>
              </a:ext>
            </a:extLst>
          </p:cNvPr>
          <p:cNvSpPr/>
          <p:nvPr/>
        </p:nvSpPr>
        <p:spPr>
          <a:xfrm>
            <a:off x="303700" y="2720411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48920E67-1D17-4F2B-831E-20C6C6E36831}"/>
              </a:ext>
            </a:extLst>
          </p:cNvPr>
          <p:cNvSpPr/>
          <p:nvPr/>
        </p:nvSpPr>
        <p:spPr>
          <a:xfrm>
            <a:off x="303700" y="3109090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184DCD43-8D96-4363-AB7F-229FC8EF364E}"/>
              </a:ext>
            </a:extLst>
          </p:cNvPr>
          <p:cNvSpPr/>
          <p:nvPr/>
        </p:nvSpPr>
        <p:spPr>
          <a:xfrm>
            <a:off x="305501" y="3306301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7116E994-B700-48E2-85F2-7A13CA13874B}"/>
              </a:ext>
            </a:extLst>
          </p:cNvPr>
          <p:cNvSpPr/>
          <p:nvPr/>
        </p:nvSpPr>
        <p:spPr>
          <a:xfrm>
            <a:off x="304941" y="349438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EB67EDE8-C4D6-4F48-9794-C1F8783634C0}"/>
              </a:ext>
            </a:extLst>
          </p:cNvPr>
          <p:cNvSpPr/>
          <p:nvPr/>
        </p:nvSpPr>
        <p:spPr>
          <a:xfrm>
            <a:off x="303700" y="37538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66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: фигура 45">
            <a:extLst>
              <a:ext uri="{FF2B5EF4-FFF2-40B4-BE49-F238E27FC236}">
                <a16:creationId xmlns="" xmlns:a16="http://schemas.microsoft.com/office/drawing/2014/main" id="{C72A2979-06A2-4D0D-8720-F6AE973E1F71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33B644C-0C4F-4117-85A2-2F7B2309E93C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2215051"/>
          <a:ext cx="9829801" cy="313609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281">
                  <a:extLst>
                    <a:ext uri="{9D8B030D-6E8A-4147-A177-3AD203B41FA5}">
                      <a16:colId xmlns="" xmlns:a16="http://schemas.microsoft.com/office/drawing/2014/main" val="80492245"/>
                    </a:ext>
                  </a:extLst>
                </a:gridCol>
                <a:gridCol w="7490270">
                  <a:extLst>
                    <a:ext uri="{9D8B030D-6E8A-4147-A177-3AD203B41FA5}">
                      <a16:colId xmlns="" xmlns:a16="http://schemas.microsoft.com/office/drawing/2014/main" val="2482976146"/>
                    </a:ext>
                  </a:extLst>
                </a:gridCol>
                <a:gridCol w="603750">
                  <a:extLst>
                    <a:ext uri="{9D8B030D-6E8A-4147-A177-3AD203B41FA5}">
                      <a16:colId xmlns="" xmlns:a16="http://schemas.microsoft.com/office/drawing/2014/main" val="893539907"/>
                    </a:ext>
                  </a:extLst>
                </a:gridCol>
                <a:gridCol w="603750">
                  <a:extLst>
                    <a:ext uri="{9D8B030D-6E8A-4147-A177-3AD203B41FA5}">
                      <a16:colId xmlns="" xmlns:a16="http://schemas.microsoft.com/office/drawing/2014/main" val="2437709431"/>
                    </a:ext>
                  </a:extLst>
                </a:gridCol>
                <a:gridCol w="603750">
                  <a:extLst>
                    <a:ext uri="{9D8B030D-6E8A-4147-A177-3AD203B41FA5}">
                      <a16:colId xmlns="" xmlns:a16="http://schemas.microsoft.com/office/drawing/2014/main" val="3588140464"/>
                    </a:ext>
                  </a:extLst>
                </a:gridCol>
              </a:tblGrid>
              <a:tr h="499574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(из 5)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 (из 5)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 (из 15)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5273542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высокотехнологичного хаба с функциями низкотемпературных и обычных складов, цехов по первичной переработке и фасовке продукции АПК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44888227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Открытие цеха консервирования овощей и фруктов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12456722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тепличного хозяйства (расширение ассортимента)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2948543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производства продуктов линейки здорового питания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3780940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Глубокая переработка картофеля в кооперации с ведущими производителями (порошок, крахмал и т.д.)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40393368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глубокой переработки меда для целей фармацевтики и косметологии, производство напитков и производных из меда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38412734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прибрежной полосы в качестве зоны отдыха и сопутствующими объектами инфраструктуры гостеприимства (кафе, места отдыха, рыбной ловли, прогулками по воде и т.д.)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2792315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пассажирских перевозок речным транспортом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408101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рыбного хозяйства на основе установок замкнутого водоснабжения для выращивания пресноводной товарной рыбы с переработкой (карп, толстолобик, форель)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81588607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Переработка и консервация грибов 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брендированием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как местной марки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52836637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E353668-50A3-4F2C-B8D2-214CDCAD8C96}"/>
              </a:ext>
            </a:extLst>
          </p:cNvPr>
          <p:cNvSpPr txBox="1"/>
          <p:nvPr/>
        </p:nvSpPr>
        <p:spPr>
          <a:xfrm>
            <a:off x="7966706" y="578155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потенциал</a:t>
            </a:r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DAB46074-57E2-436F-90CA-84E7BCC5694F}"/>
              </a:ext>
            </a:extLst>
          </p:cNvPr>
          <p:cNvSpPr/>
          <p:nvPr/>
        </p:nvSpPr>
        <p:spPr>
          <a:xfrm>
            <a:off x="7786706" y="624244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5">
            <a:extLst>
              <a:ext uri="{FF2B5EF4-FFF2-40B4-BE49-F238E27FC236}">
                <a16:creationId xmlns="" xmlns:a16="http://schemas.microsoft.com/office/drawing/2014/main" id="{562EA22F-0AE4-4381-993D-CE777ACA0C84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90" dirty="0">
                <a:solidFill>
                  <a:srgbClr val="1F427B"/>
                </a:solidFill>
                <a:latin typeface="+mj-lt"/>
              </a:rPr>
              <a:t>31 БИЗНЕС-ИДЕЯ РАЗРАБОТАНА КОМАНДОЙ ПРОЕКТА</a:t>
            </a: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F4007D54-D79F-4145-8B55-F625FAD8AC5F}"/>
              </a:ext>
            </a:extLst>
          </p:cNvPr>
          <p:cNvSpPr/>
          <p:nvPr/>
        </p:nvSpPr>
        <p:spPr>
          <a:xfrm>
            <a:off x="-794" y="1684488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="" xmlns:a16="http://schemas.microsoft.com/office/drawing/2014/main" id="{906EBD59-7A63-42BF-BCB3-46567F0A4ECA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="" xmlns:a16="http://schemas.microsoft.com/office/drawing/2014/main" id="{45575AB0-D5D4-4E08-927D-FABAFB78B7F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11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AD0DB5C9-5BF2-4554-99FC-5A367E605E35}"/>
              </a:ext>
            </a:extLst>
          </p:cNvPr>
          <p:cNvSpPr/>
          <p:nvPr/>
        </p:nvSpPr>
        <p:spPr>
          <a:xfrm>
            <a:off x="305501" y="27908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F0583B50-B8C6-404C-83D6-E8FF98A2A8F1}"/>
              </a:ext>
            </a:extLst>
          </p:cNvPr>
          <p:cNvSpPr/>
          <p:nvPr/>
        </p:nvSpPr>
        <p:spPr>
          <a:xfrm>
            <a:off x="303700" y="39338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E6EAAA-3106-4E44-A491-EFC18B7B3C65}"/>
              </a:ext>
            </a:extLst>
          </p:cNvPr>
          <p:cNvSpPr txBox="1"/>
          <p:nvPr/>
        </p:nvSpPr>
        <p:spPr>
          <a:xfrm>
            <a:off x="373030" y="1715930"/>
            <a:ext cx="687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ТОП 10 ИДЕЙ – по оценке команды Администрации и бизнеса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6307B25-7E0D-4C3E-994B-1143EEE1DE39}"/>
              </a:ext>
            </a:extLst>
          </p:cNvPr>
          <p:cNvSpPr txBox="1"/>
          <p:nvPr/>
        </p:nvSpPr>
        <p:spPr>
          <a:xfrm>
            <a:off x="469286" y="6080432"/>
            <a:ext cx="8992214" cy="10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200"/>
              </a:lnSpc>
              <a:defRPr/>
            </a:pPr>
            <a:r>
              <a:rPr lang="ru-RU" sz="1200" dirty="0">
                <a:solidFill>
                  <a:prstClr val="black"/>
                </a:solidFill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спроса», «Наличие компетенций» и «Наличие ресурсов».</a:t>
            </a:r>
          </a:p>
          <a:p>
            <a:pPr lvl="0" algn="just">
              <a:lnSpc>
                <a:spcPts val="1200"/>
              </a:lnSpc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lvl="0" algn="just">
              <a:lnSpc>
                <a:spcPts val="1200"/>
              </a:lnSpc>
              <a:defRPr/>
            </a:pPr>
            <a:r>
              <a:rPr lang="ru-RU" sz="1200" dirty="0">
                <a:solidFill>
                  <a:prstClr val="black"/>
                </a:solidFill>
              </a:rPr>
              <a:t>Представленные бизнес-идеи не являются планом, а представляют собой прежде всего ориентир для бизнеса и для Администрации в части наиболее перспективных, обеспеченных ресурсами и спросом идей для реализации на территории МО в перспективе до 2025 года.</a:t>
            </a:r>
          </a:p>
        </p:txBody>
      </p:sp>
      <p:sp>
        <p:nvSpPr>
          <p:cNvPr id="31" name="object 51">
            <a:extLst>
              <a:ext uri="{FF2B5EF4-FFF2-40B4-BE49-F238E27FC236}">
                <a16:creationId xmlns="" xmlns:a16="http://schemas.microsoft.com/office/drawing/2014/main" id="{7C2B17E4-6B7B-451B-B1BF-F8A4403042EF}"/>
              </a:ext>
            </a:extLst>
          </p:cNvPr>
          <p:cNvSpPr txBox="1"/>
          <p:nvPr/>
        </p:nvSpPr>
        <p:spPr>
          <a:xfrm>
            <a:off x="373030" y="591502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51">
            <a:extLst>
              <a:ext uri="{FF2B5EF4-FFF2-40B4-BE49-F238E27FC236}">
                <a16:creationId xmlns="" xmlns:a16="http://schemas.microsoft.com/office/drawing/2014/main" id="{87FB33DF-28B2-4DC3-A480-A6AC2C7361AE}"/>
              </a:ext>
            </a:extLst>
          </p:cNvPr>
          <p:cNvSpPr txBox="1"/>
          <p:nvPr/>
        </p:nvSpPr>
        <p:spPr>
          <a:xfrm>
            <a:off x="251570" y="6432664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51">
            <a:extLst>
              <a:ext uri="{FF2B5EF4-FFF2-40B4-BE49-F238E27FC236}">
                <a16:creationId xmlns="" xmlns:a16="http://schemas.microsoft.com/office/drawing/2014/main" id="{53D31577-BE6E-4AD0-A778-17AEBB1A41BB}"/>
              </a:ext>
            </a:extLst>
          </p:cNvPr>
          <p:cNvSpPr txBox="1"/>
          <p:nvPr/>
        </p:nvSpPr>
        <p:spPr>
          <a:xfrm>
            <a:off x="363751" y="6421521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F0583B50-B8C6-404C-83D6-E8FF98A2A8F1}"/>
              </a:ext>
            </a:extLst>
          </p:cNvPr>
          <p:cNvSpPr/>
          <p:nvPr/>
        </p:nvSpPr>
        <p:spPr>
          <a:xfrm>
            <a:off x="303700" y="4308644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F0583B50-B8C6-404C-83D6-E8FF98A2A8F1}"/>
              </a:ext>
            </a:extLst>
          </p:cNvPr>
          <p:cNvSpPr/>
          <p:nvPr/>
        </p:nvSpPr>
        <p:spPr>
          <a:xfrm>
            <a:off x="303920" y="5152827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48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="" xmlns:a16="http://schemas.microsoft.com/office/drawing/2014/main" id="{34CA6C80-6B83-40D5-B04E-BE890737359F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8FE71EC-247F-4454-8817-0230C58EB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1803728"/>
              </p:ext>
            </p:extLst>
          </p:nvPr>
        </p:nvGraphicFramePr>
        <p:xfrm>
          <a:off x="367017" y="1083949"/>
          <a:ext cx="9842500" cy="403859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964">
                  <a:extLst>
                    <a:ext uri="{9D8B030D-6E8A-4147-A177-3AD203B41FA5}">
                      <a16:colId xmlns="" xmlns:a16="http://schemas.microsoft.com/office/drawing/2014/main" val="3877026311"/>
                    </a:ext>
                  </a:extLst>
                </a:gridCol>
                <a:gridCol w="7499946">
                  <a:extLst>
                    <a:ext uri="{9D8B030D-6E8A-4147-A177-3AD203B41FA5}">
                      <a16:colId xmlns="" xmlns:a16="http://schemas.microsoft.com/office/drawing/2014/main" val="2649573731"/>
                    </a:ext>
                  </a:extLst>
                </a:gridCol>
                <a:gridCol w="604530">
                  <a:extLst>
                    <a:ext uri="{9D8B030D-6E8A-4147-A177-3AD203B41FA5}">
                      <a16:colId xmlns="" xmlns:a16="http://schemas.microsoft.com/office/drawing/2014/main" val="238388224"/>
                    </a:ext>
                  </a:extLst>
                </a:gridCol>
                <a:gridCol w="604530">
                  <a:extLst>
                    <a:ext uri="{9D8B030D-6E8A-4147-A177-3AD203B41FA5}">
                      <a16:colId xmlns="" xmlns:a16="http://schemas.microsoft.com/office/drawing/2014/main" val="460398336"/>
                    </a:ext>
                  </a:extLst>
                </a:gridCol>
                <a:gridCol w="604530">
                  <a:extLst>
                    <a:ext uri="{9D8B030D-6E8A-4147-A177-3AD203B41FA5}">
                      <a16:colId xmlns="" xmlns:a16="http://schemas.microsoft.com/office/drawing/2014/main" val="3290695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УМЕРЕННЫЙ ПОТЕНЦИАЛ</a:t>
                      </a:r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(из 5)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 (из 5)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 (из 15)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7094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выращивания ягодных культур под брендом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Моргаушская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ягода: черешня, смородина, клубника переработка, кооперация (в кооперации с местными производителями, включая переработку и шоковую заморозку, интегратор – ОАО «Агрофирма имени Мичурина»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0202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раковой фермы с переработкой рака (УЗВ аквакультура)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00702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малоэтажного строительства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5420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фермы КРС молочного/мясного направления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825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яхтинга (пирс, гостевые дома, яхты, школа яхтинга)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7862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производства сельскохозяйственной техники во взаимодействии с крупными промышленными предприятием (инженерия, прототипирование, серийное производство)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5245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хмелеводческого хозяйства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8315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вешенок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2324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сбитней, медовух, сидра, квасов и прочих без- и слабоалкогольных напитков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4245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гостевых домов, в том числе по технологии глэмпинга, для внутреннего туризма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1497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белковых кормов для КРС на основе рапсового шрота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71478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производства страусиного мяса на базе развития страусиной фермы (инкубационная линия, убойный цех, выделка кож и т.д.) с выходом на HoReCa крупных областных и краевых центров и Москвы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2213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экотехнопарка с переработкой вторсырья, бытовых отходов (на основе опыта других регионов)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15055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Переработка рапсового масла в косметологических и фармацевтических направлениях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48758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Расширение и локализация производства мебельных элементов на основе кооперации с малыми цехами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3633404"/>
                  </a:ext>
                </a:extLst>
              </a:tr>
            </a:tbl>
          </a:graphicData>
        </a:graphic>
      </p:graphicFrame>
      <p:sp>
        <p:nvSpPr>
          <p:cNvPr id="80" name="object 5">
            <a:extLst>
              <a:ext uri="{FF2B5EF4-FFF2-40B4-BE49-F238E27FC236}">
                <a16:creationId xmlns="" xmlns:a16="http://schemas.microsoft.com/office/drawing/2014/main" id="{7110460A-EAB5-492B-959A-98FDDBCA58C9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90" dirty="0">
                <a:solidFill>
                  <a:srgbClr val="1F427B"/>
                </a:solidFill>
                <a:latin typeface="+mj-lt"/>
              </a:rPr>
              <a:t>31 БИЗНЕС-ИДЕЯ РАЗРАБОТАНА КОМАНДОЙ ПРОЕКТА</a:t>
            </a:r>
          </a:p>
        </p:txBody>
      </p:sp>
      <p:sp>
        <p:nvSpPr>
          <p:cNvPr id="58" name="object 2">
            <a:extLst>
              <a:ext uri="{FF2B5EF4-FFF2-40B4-BE49-F238E27FC236}">
                <a16:creationId xmlns="" xmlns:a16="http://schemas.microsoft.com/office/drawing/2014/main" id="{E2B04BDF-E929-4C1B-8620-88A3CB8F5B66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="" xmlns:a16="http://schemas.microsoft.com/office/drawing/2014/main" id="{C7A5147C-BD2F-4D64-90D3-CD00E3F2855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12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7248F2E-91A6-4687-99E2-FA18B5A79E7A}"/>
              </a:ext>
            </a:extLst>
          </p:cNvPr>
          <p:cNvSpPr txBox="1"/>
          <p:nvPr/>
        </p:nvSpPr>
        <p:spPr>
          <a:xfrm>
            <a:off x="7966706" y="239696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потенциал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730FC77C-3806-40A6-9B02-31839C3AACC9}"/>
              </a:ext>
            </a:extLst>
          </p:cNvPr>
          <p:cNvSpPr/>
          <p:nvPr/>
        </p:nvSpPr>
        <p:spPr>
          <a:xfrm>
            <a:off x="7786706" y="28578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30FC77C-3806-40A6-9B02-31839C3AACC9}"/>
              </a:ext>
            </a:extLst>
          </p:cNvPr>
          <p:cNvSpPr/>
          <p:nvPr/>
        </p:nvSpPr>
        <p:spPr>
          <a:xfrm>
            <a:off x="299801" y="1680220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730FC77C-3806-40A6-9B02-31839C3AACC9}"/>
              </a:ext>
            </a:extLst>
          </p:cNvPr>
          <p:cNvSpPr/>
          <p:nvPr/>
        </p:nvSpPr>
        <p:spPr>
          <a:xfrm>
            <a:off x="294826" y="2472731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30FC77C-3806-40A6-9B02-31839C3AACC9}"/>
              </a:ext>
            </a:extLst>
          </p:cNvPr>
          <p:cNvSpPr/>
          <p:nvPr/>
        </p:nvSpPr>
        <p:spPr>
          <a:xfrm>
            <a:off x="291087" y="4543828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E4C5405-C467-40A3-85B8-9233869BD5D0}"/>
              </a:ext>
            </a:extLst>
          </p:cNvPr>
          <p:cNvSpPr txBox="1"/>
          <p:nvPr/>
        </p:nvSpPr>
        <p:spPr>
          <a:xfrm>
            <a:off x="469286" y="6497382"/>
            <a:ext cx="8992214" cy="10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200"/>
              </a:lnSpc>
              <a:defRPr/>
            </a:pPr>
            <a:r>
              <a:rPr lang="ru-RU" sz="1200" dirty="0">
                <a:solidFill>
                  <a:prstClr val="black"/>
                </a:solidFill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спроса», «Наличие компетенций» и «Наличие ресурсов».</a:t>
            </a:r>
          </a:p>
          <a:p>
            <a:pPr lvl="0" algn="just">
              <a:lnSpc>
                <a:spcPts val="1200"/>
              </a:lnSpc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lvl="0" algn="just">
              <a:lnSpc>
                <a:spcPts val="1200"/>
              </a:lnSpc>
              <a:defRPr/>
            </a:pPr>
            <a:r>
              <a:rPr lang="ru-RU" sz="1200" dirty="0">
                <a:solidFill>
                  <a:prstClr val="black"/>
                </a:solidFill>
              </a:rPr>
              <a:t>Представленные бизнес-идеи не являются планом, а представляют собой прежде всего ориентир для бизнеса и для Администрации в части наиболее перспективных, обеспеченных ресурсами и спросом идей для реализации на территории МО в перспективе до 2025 года.</a:t>
            </a:r>
          </a:p>
        </p:txBody>
      </p:sp>
      <p:sp>
        <p:nvSpPr>
          <p:cNvPr id="27" name="object 51">
            <a:extLst>
              <a:ext uri="{FF2B5EF4-FFF2-40B4-BE49-F238E27FC236}">
                <a16:creationId xmlns="" xmlns:a16="http://schemas.microsoft.com/office/drawing/2014/main" id="{090233E4-146C-4177-8DBE-F7D5774C10D7}"/>
              </a:ext>
            </a:extLst>
          </p:cNvPr>
          <p:cNvSpPr txBox="1"/>
          <p:nvPr/>
        </p:nvSpPr>
        <p:spPr>
          <a:xfrm>
            <a:off x="373030" y="633197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51">
            <a:extLst>
              <a:ext uri="{FF2B5EF4-FFF2-40B4-BE49-F238E27FC236}">
                <a16:creationId xmlns="" xmlns:a16="http://schemas.microsoft.com/office/drawing/2014/main" id="{C7390C04-41D4-4C05-B1D3-B2805384525E}"/>
              </a:ext>
            </a:extLst>
          </p:cNvPr>
          <p:cNvSpPr txBox="1"/>
          <p:nvPr/>
        </p:nvSpPr>
        <p:spPr>
          <a:xfrm>
            <a:off x="251570" y="6849614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51">
            <a:extLst>
              <a:ext uri="{FF2B5EF4-FFF2-40B4-BE49-F238E27FC236}">
                <a16:creationId xmlns="" xmlns:a16="http://schemas.microsoft.com/office/drawing/2014/main" id="{8EC58970-A6DD-4D37-AF41-3AEF563AFB10}"/>
              </a:ext>
            </a:extLst>
          </p:cNvPr>
          <p:cNvSpPr txBox="1"/>
          <p:nvPr/>
        </p:nvSpPr>
        <p:spPr>
          <a:xfrm>
            <a:off x="363751" y="6838471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ADB0B04E-94BE-4126-9F94-D365F0601140}"/>
              </a:ext>
            </a:extLst>
          </p:cNvPr>
          <p:cNvSpPr/>
          <p:nvPr/>
        </p:nvSpPr>
        <p:spPr>
          <a:xfrm>
            <a:off x="289286" y="4940274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05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="" xmlns:a16="http://schemas.microsoft.com/office/drawing/2014/main" id="{34CA6C80-6B83-40D5-B04E-BE890737359F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8FE71EC-247F-4454-8817-0230C58EB682}"/>
              </a:ext>
            </a:extLst>
          </p:cNvPr>
          <p:cNvGraphicFramePr>
            <a:graphicFrameLocks noGrp="1"/>
          </p:cNvGraphicFramePr>
          <p:nvPr/>
        </p:nvGraphicFramePr>
        <p:xfrm>
          <a:off x="367017" y="1457454"/>
          <a:ext cx="9842500" cy="193547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964">
                  <a:extLst>
                    <a:ext uri="{9D8B030D-6E8A-4147-A177-3AD203B41FA5}">
                      <a16:colId xmlns="" xmlns:a16="http://schemas.microsoft.com/office/drawing/2014/main" val="3877026311"/>
                    </a:ext>
                  </a:extLst>
                </a:gridCol>
                <a:gridCol w="7499946">
                  <a:extLst>
                    <a:ext uri="{9D8B030D-6E8A-4147-A177-3AD203B41FA5}">
                      <a16:colId xmlns="" xmlns:a16="http://schemas.microsoft.com/office/drawing/2014/main" val="2649573731"/>
                    </a:ext>
                  </a:extLst>
                </a:gridCol>
                <a:gridCol w="604530">
                  <a:extLst>
                    <a:ext uri="{9D8B030D-6E8A-4147-A177-3AD203B41FA5}">
                      <a16:colId xmlns="" xmlns:a16="http://schemas.microsoft.com/office/drawing/2014/main" val="238388224"/>
                    </a:ext>
                  </a:extLst>
                </a:gridCol>
                <a:gridCol w="604530">
                  <a:extLst>
                    <a:ext uri="{9D8B030D-6E8A-4147-A177-3AD203B41FA5}">
                      <a16:colId xmlns="" xmlns:a16="http://schemas.microsoft.com/office/drawing/2014/main" val="460398336"/>
                    </a:ext>
                  </a:extLst>
                </a:gridCol>
                <a:gridCol w="604530">
                  <a:extLst>
                    <a:ext uri="{9D8B030D-6E8A-4147-A177-3AD203B41FA5}">
                      <a16:colId xmlns="" xmlns:a16="http://schemas.microsoft.com/office/drawing/2014/main" val="3290695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НИЗКИЙ ПОТЕНЦИАЛ</a:t>
                      </a:r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(из 5)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 (из 5)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 (из 15)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7094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диагностического центра (в т.ч. КДЛ) на основе франшизы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5420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гостиницы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825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производства маломерных судов (производство катеров из полимерных материалов), используя потенциал промышленных предприятий в проектировании, инженерии,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прототипировании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изготовлении конструкций для производства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7862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белковых кормовых добавок, биогумуса для ЛПХ на основе калифорнийского червя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55545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логистического и распределительного центра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87711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тематической деревни с народными промыслами, ремеслами как объекта туризма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64315420"/>
                  </a:ext>
                </a:extLst>
              </a:tr>
            </a:tbl>
          </a:graphicData>
        </a:graphic>
      </p:graphicFrame>
      <p:sp>
        <p:nvSpPr>
          <p:cNvPr id="80" name="object 5">
            <a:extLst>
              <a:ext uri="{FF2B5EF4-FFF2-40B4-BE49-F238E27FC236}">
                <a16:creationId xmlns="" xmlns:a16="http://schemas.microsoft.com/office/drawing/2014/main" id="{7110460A-EAB5-492B-959A-98FDDBCA58C9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90" dirty="0">
                <a:solidFill>
                  <a:srgbClr val="1F427B"/>
                </a:solidFill>
                <a:latin typeface="+mj-lt"/>
              </a:rPr>
              <a:t>31 БИЗНЕС-ИДЕЯ РАЗРАБОТАНА КОМАНДОЙ ПРОЕКТА</a:t>
            </a:r>
          </a:p>
        </p:txBody>
      </p:sp>
      <p:sp>
        <p:nvSpPr>
          <p:cNvPr id="58" name="object 2">
            <a:extLst>
              <a:ext uri="{FF2B5EF4-FFF2-40B4-BE49-F238E27FC236}">
                <a16:creationId xmlns="" xmlns:a16="http://schemas.microsoft.com/office/drawing/2014/main" id="{E2B04BDF-E929-4C1B-8620-88A3CB8F5B66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="" xmlns:a16="http://schemas.microsoft.com/office/drawing/2014/main" id="{C7A5147C-BD2F-4D64-90D3-CD00E3F2855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13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7248F2E-91A6-4687-99E2-FA18B5A79E7A}"/>
              </a:ext>
            </a:extLst>
          </p:cNvPr>
          <p:cNvSpPr txBox="1"/>
          <p:nvPr/>
        </p:nvSpPr>
        <p:spPr>
          <a:xfrm>
            <a:off x="7966706" y="239696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потенциал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730FC77C-3806-40A6-9B02-31839C3AACC9}"/>
              </a:ext>
            </a:extLst>
          </p:cNvPr>
          <p:cNvSpPr/>
          <p:nvPr/>
        </p:nvSpPr>
        <p:spPr>
          <a:xfrm>
            <a:off x="7786706" y="28578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19B51DB-BA8C-4993-B005-4079162D102A}"/>
              </a:ext>
            </a:extLst>
          </p:cNvPr>
          <p:cNvSpPr txBox="1"/>
          <p:nvPr/>
        </p:nvSpPr>
        <p:spPr>
          <a:xfrm>
            <a:off x="469286" y="6497382"/>
            <a:ext cx="8992214" cy="10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200"/>
              </a:lnSpc>
              <a:defRPr/>
            </a:pPr>
            <a:r>
              <a:rPr lang="ru-RU" sz="1200" dirty="0">
                <a:solidFill>
                  <a:prstClr val="black"/>
                </a:solidFill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спроса», «Наличие компетенций» и «Наличие ресурсов».</a:t>
            </a:r>
          </a:p>
          <a:p>
            <a:pPr lvl="0" algn="just">
              <a:lnSpc>
                <a:spcPts val="1200"/>
              </a:lnSpc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lvl="0" algn="just">
              <a:lnSpc>
                <a:spcPts val="1200"/>
              </a:lnSpc>
              <a:defRPr/>
            </a:pPr>
            <a:r>
              <a:rPr lang="ru-RU" sz="1200" dirty="0">
                <a:solidFill>
                  <a:prstClr val="black"/>
                </a:solidFill>
              </a:rPr>
              <a:t>Представленные бизнес-идеи не являются планом, а представляют собой прежде всего ориентир для бизнеса и для Администрации в части наиболее перспективных, обеспеченных ресурсами и спросом идей для реализации на территории МО в перспективе до 2025 года.</a:t>
            </a:r>
          </a:p>
        </p:txBody>
      </p:sp>
      <p:sp>
        <p:nvSpPr>
          <p:cNvPr id="19" name="object 51">
            <a:extLst>
              <a:ext uri="{FF2B5EF4-FFF2-40B4-BE49-F238E27FC236}">
                <a16:creationId xmlns="" xmlns:a16="http://schemas.microsoft.com/office/drawing/2014/main" id="{EE575625-3256-4A71-AB58-B08747A22239}"/>
              </a:ext>
            </a:extLst>
          </p:cNvPr>
          <p:cNvSpPr txBox="1"/>
          <p:nvPr/>
        </p:nvSpPr>
        <p:spPr>
          <a:xfrm>
            <a:off x="373030" y="633197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51">
            <a:extLst>
              <a:ext uri="{FF2B5EF4-FFF2-40B4-BE49-F238E27FC236}">
                <a16:creationId xmlns="" xmlns:a16="http://schemas.microsoft.com/office/drawing/2014/main" id="{0E0D7FD3-0770-4B2F-A0E9-C24B0F29194F}"/>
              </a:ext>
            </a:extLst>
          </p:cNvPr>
          <p:cNvSpPr txBox="1"/>
          <p:nvPr/>
        </p:nvSpPr>
        <p:spPr>
          <a:xfrm>
            <a:off x="251570" y="6849614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51">
            <a:extLst>
              <a:ext uri="{FF2B5EF4-FFF2-40B4-BE49-F238E27FC236}">
                <a16:creationId xmlns="" xmlns:a16="http://schemas.microsoft.com/office/drawing/2014/main" id="{0440828E-FC5E-40A0-98EC-1927D8859390}"/>
              </a:ext>
            </a:extLst>
          </p:cNvPr>
          <p:cNvSpPr txBox="1"/>
          <p:nvPr/>
        </p:nvSpPr>
        <p:spPr>
          <a:xfrm>
            <a:off x="363751" y="6838471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ADB0B04E-94BE-4126-9F94-D365F0601140}"/>
              </a:ext>
            </a:extLst>
          </p:cNvPr>
          <p:cNvSpPr/>
          <p:nvPr/>
        </p:nvSpPr>
        <p:spPr>
          <a:xfrm>
            <a:off x="289900" y="3212930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DB0B04E-94BE-4126-9F94-D365F0601140}"/>
              </a:ext>
            </a:extLst>
          </p:cNvPr>
          <p:cNvSpPr/>
          <p:nvPr/>
        </p:nvSpPr>
        <p:spPr>
          <a:xfrm>
            <a:off x="289900" y="30194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51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: фигура 120">
            <a:extLst>
              <a:ext uri="{FF2B5EF4-FFF2-40B4-BE49-F238E27FC236}">
                <a16:creationId xmlns="" xmlns:a16="http://schemas.microsoft.com/office/drawing/2014/main" id="{382B7E8F-CB80-4470-BE7F-A77DA08C8354}"/>
              </a:ext>
            </a:extLst>
          </p:cNvPr>
          <p:cNvSpPr/>
          <p:nvPr/>
        </p:nvSpPr>
        <p:spPr>
          <a:xfrm>
            <a:off x="12701" y="0"/>
            <a:ext cx="5943599" cy="646874"/>
          </a:xfrm>
          <a:custGeom>
            <a:avLst/>
            <a:gdLst>
              <a:gd name="connsiteX0" fmla="*/ 5943599 w 5943599"/>
              <a:gd name="connsiteY0" fmla="*/ 0 h 646874"/>
              <a:gd name="connsiteX1" fmla="*/ 5370639 w 5943599"/>
              <a:gd name="connsiteY1" fmla="*/ 646874 h 646874"/>
              <a:gd name="connsiteX2" fmla="*/ 0 w 5943599"/>
              <a:gd name="connsiteY2" fmla="*/ 646874 h 646874"/>
              <a:gd name="connsiteX3" fmla="*/ 0 w 5943599"/>
              <a:gd name="connsiteY3" fmla="*/ 1108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599" h="646874">
                <a:moveTo>
                  <a:pt x="5943599" y="0"/>
                </a:moveTo>
                <a:lnTo>
                  <a:pt x="5370639" y="646874"/>
                </a:lnTo>
                <a:lnTo>
                  <a:pt x="0" y="646874"/>
                </a:lnTo>
                <a:lnTo>
                  <a:pt x="0" y="1108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pSp>
        <p:nvGrpSpPr>
          <p:cNvPr id="2" name="Рисунок 28">
            <a:extLst>
              <a:ext uri="{FF2B5EF4-FFF2-40B4-BE49-F238E27FC236}">
                <a16:creationId xmlns="" xmlns:a16="http://schemas.microsoft.com/office/drawing/2014/main" id="{6661AC96-D92B-4353-9115-EBDB478E20F5}"/>
              </a:ext>
            </a:extLst>
          </p:cNvPr>
          <p:cNvGrpSpPr/>
          <p:nvPr/>
        </p:nvGrpSpPr>
        <p:grpSpPr>
          <a:xfrm>
            <a:off x="12701" y="5513868"/>
            <a:ext cx="8386272" cy="2121144"/>
            <a:chOff x="12701" y="5437668"/>
            <a:chExt cx="8386272" cy="2121144"/>
          </a:xfrm>
          <a:solidFill>
            <a:srgbClr val="7895D0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="" xmlns:a16="http://schemas.microsoft.com/office/drawing/2014/main" id="{DC29DFB6-FDA4-4901-9DAF-B3123C355AEB}"/>
                </a:ext>
              </a:extLst>
            </p:cNvPr>
            <p:cNvSpPr/>
            <p:nvPr/>
          </p:nvSpPr>
          <p:spPr>
            <a:xfrm>
              <a:off x="3241551" y="7531386"/>
              <a:ext cx="42147" cy="14959"/>
            </a:xfrm>
            <a:custGeom>
              <a:avLst/>
              <a:gdLst>
                <a:gd name="connsiteX0" fmla="*/ 0 w 42147"/>
                <a:gd name="connsiteY0" fmla="*/ 119 h 14959"/>
                <a:gd name="connsiteX1" fmla="*/ 119 w 42147"/>
                <a:gd name="connsiteY1" fmla="*/ 14841 h 14959"/>
                <a:gd name="connsiteX2" fmla="*/ 119 w 42147"/>
                <a:gd name="connsiteY2" fmla="*/ 14959 h 14959"/>
                <a:gd name="connsiteX3" fmla="*/ 42148 w 42147"/>
                <a:gd name="connsiteY3" fmla="*/ 14722 h 14959"/>
                <a:gd name="connsiteX4" fmla="*/ 42029 w 42147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14959">
                  <a:moveTo>
                    <a:pt x="0" y="119"/>
                  </a:moveTo>
                  <a:lnTo>
                    <a:pt x="119" y="14841"/>
                  </a:lnTo>
                  <a:lnTo>
                    <a:pt x="119" y="14959"/>
                  </a:lnTo>
                  <a:lnTo>
                    <a:pt x="42148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="" xmlns:a16="http://schemas.microsoft.com/office/drawing/2014/main" id="{629E50EC-8895-406A-AB03-95465EF4AA49}"/>
                </a:ext>
              </a:extLst>
            </p:cNvPr>
            <p:cNvSpPr/>
            <p:nvPr/>
          </p:nvSpPr>
          <p:spPr>
            <a:xfrm>
              <a:off x="3185394" y="7531505"/>
              <a:ext cx="42266" cy="15078"/>
            </a:xfrm>
            <a:custGeom>
              <a:avLst/>
              <a:gdLst>
                <a:gd name="connsiteX0" fmla="*/ 0 w 42266"/>
                <a:gd name="connsiteY0" fmla="*/ 238 h 15078"/>
                <a:gd name="connsiteX1" fmla="*/ 118 w 42266"/>
                <a:gd name="connsiteY1" fmla="*/ 15078 h 15078"/>
                <a:gd name="connsiteX2" fmla="*/ 42266 w 42266"/>
                <a:gd name="connsiteY2" fmla="*/ 14841 h 15078"/>
                <a:gd name="connsiteX3" fmla="*/ 42028 w 42266"/>
                <a:gd name="connsiteY3" fmla="*/ 0 h 1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15078">
                  <a:moveTo>
                    <a:pt x="0" y="238"/>
                  </a:moveTo>
                  <a:lnTo>
                    <a:pt x="118" y="15078"/>
                  </a:lnTo>
                  <a:lnTo>
                    <a:pt x="42266" y="14841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E0B49CF4-1952-4680-964A-EFC045A0BB8B}"/>
                </a:ext>
              </a:extLst>
            </p:cNvPr>
            <p:cNvSpPr/>
            <p:nvPr/>
          </p:nvSpPr>
          <p:spPr>
            <a:xfrm>
              <a:off x="3129237" y="7531743"/>
              <a:ext cx="42266" cy="14959"/>
            </a:xfrm>
            <a:custGeom>
              <a:avLst/>
              <a:gdLst>
                <a:gd name="connsiteX0" fmla="*/ 42029 w 42266"/>
                <a:gd name="connsiteY0" fmla="*/ 0 h 14959"/>
                <a:gd name="connsiteX1" fmla="*/ 0 w 42266"/>
                <a:gd name="connsiteY1" fmla="*/ 237 h 14959"/>
                <a:gd name="connsiteX2" fmla="*/ 0 w 42266"/>
                <a:gd name="connsiteY2" fmla="*/ 237 h 14959"/>
                <a:gd name="connsiteX3" fmla="*/ 119 w 42266"/>
                <a:gd name="connsiteY3" fmla="*/ 14959 h 14959"/>
                <a:gd name="connsiteX4" fmla="*/ 119 w 42266"/>
                <a:gd name="connsiteY4" fmla="*/ 14959 h 14959"/>
                <a:gd name="connsiteX5" fmla="*/ 42266 w 42266"/>
                <a:gd name="connsiteY5" fmla="*/ 14841 h 14959"/>
                <a:gd name="connsiteX6" fmla="*/ 42266 w 42266"/>
                <a:gd name="connsiteY6" fmla="*/ 14841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14959">
                  <a:moveTo>
                    <a:pt x="42029" y="0"/>
                  </a:moveTo>
                  <a:lnTo>
                    <a:pt x="0" y="237"/>
                  </a:lnTo>
                  <a:lnTo>
                    <a:pt x="0" y="237"/>
                  </a:lnTo>
                  <a:lnTo>
                    <a:pt x="119" y="14959"/>
                  </a:lnTo>
                  <a:lnTo>
                    <a:pt x="119" y="14959"/>
                  </a:lnTo>
                  <a:lnTo>
                    <a:pt x="42266" y="14841"/>
                  </a:lnTo>
                  <a:lnTo>
                    <a:pt x="42266" y="1484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89740FC6-3013-4181-9741-9A97BFD60864}"/>
                </a:ext>
              </a:extLst>
            </p:cNvPr>
            <p:cNvSpPr/>
            <p:nvPr/>
          </p:nvSpPr>
          <p:spPr>
            <a:xfrm>
              <a:off x="3073199" y="7532099"/>
              <a:ext cx="42147" cy="14840"/>
            </a:xfrm>
            <a:custGeom>
              <a:avLst/>
              <a:gdLst>
                <a:gd name="connsiteX0" fmla="*/ 0 w 42147"/>
                <a:gd name="connsiteY0" fmla="*/ 119 h 14840"/>
                <a:gd name="connsiteX1" fmla="*/ 0 w 42147"/>
                <a:gd name="connsiteY1" fmla="*/ 14841 h 14840"/>
                <a:gd name="connsiteX2" fmla="*/ 42147 w 42147"/>
                <a:gd name="connsiteY2" fmla="*/ 14722 h 14840"/>
                <a:gd name="connsiteX3" fmla="*/ 42029 w 42147"/>
                <a:gd name="connsiteY3" fmla="*/ 0 h 1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14840">
                  <a:moveTo>
                    <a:pt x="0" y="119"/>
                  </a:moveTo>
                  <a:lnTo>
                    <a:pt x="0" y="14841"/>
                  </a:lnTo>
                  <a:lnTo>
                    <a:pt x="42147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0C04F82A-4BA9-458E-A10C-2E0CC0692854}"/>
                </a:ext>
              </a:extLst>
            </p:cNvPr>
            <p:cNvSpPr/>
            <p:nvPr/>
          </p:nvSpPr>
          <p:spPr>
            <a:xfrm>
              <a:off x="3129000" y="7498974"/>
              <a:ext cx="42384" cy="23982"/>
            </a:xfrm>
            <a:custGeom>
              <a:avLst/>
              <a:gdLst>
                <a:gd name="connsiteX0" fmla="*/ 237 w 42384"/>
                <a:gd name="connsiteY0" fmla="*/ 23983 h 23982"/>
                <a:gd name="connsiteX1" fmla="*/ 237 w 42384"/>
                <a:gd name="connsiteY1" fmla="*/ 23983 h 23982"/>
                <a:gd name="connsiteX2" fmla="*/ 593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147 w 42384"/>
                <a:gd name="connsiteY5" fmla="*/ 0 h 23982"/>
                <a:gd name="connsiteX6" fmla="*/ 0 w 42384"/>
                <a:gd name="connsiteY6" fmla="*/ 119 h 23982"/>
                <a:gd name="connsiteX7" fmla="*/ 237 w 42384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>
                  <a:moveTo>
                    <a:pt x="237" y="23983"/>
                  </a:moveTo>
                  <a:lnTo>
                    <a:pt x="237" y="23983"/>
                  </a:lnTo>
                  <a:lnTo>
                    <a:pt x="593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F7FD43EF-7556-470A-ACC0-C87B2AB4A479}"/>
                </a:ext>
              </a:extLst>
            </p:cNvPr>
            <p:cNvSpPr/>
            <p:nvPr/>
          </p:nvSpPr>
          <p:spPr>
            <a:xfrm>
              <a:off x="3017160" y="7532217"/>
              <a:ext cx="42028" cy="14959"/>
            </a:xfrm>
            <a:custGeom>
              <a:avLst/>
              <a:gdLst>
                <a:gd name="connsiteX0" fmla="*/ 0 w 42028"/>
                <a:gd name="connsiteY0" fmla="*/ 119 h 14959"/>
                <a:gd name="connsiteX1" fmla="*/ 0 w 42028"/>
                <a:gd name="connsiteY1" fmla="*/ 14841 h 14959"/>
                <a:gd name="connsiteX2" fmla="*/ 0 w 42028"/>
                <a:gd name="connsiteY2" fmla="*/ 14959 h 14959"/>
                <a:gd name="connsiteX3" fmla="*/ 42029 w 42028"/>
                <a:gd name="connsiteY3" fmla="*/ 14841 h 14959"/>
                <a:gd name="connsiteX4" fmla="*/ 41910 w 42028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28" h="14959">
                  <a:moveTo>
                    <a:pt x="0" y="119"/>
                  </a:moveTo>
                  <a:lnTo>
                    <a:pt x="0" y="14841"/>
                  </a:lnTo>
                  <a:lnTo>
                    <a:pt x="0" y="14959"/>
                  </a:lnTo>
                  <a:lnTo>
                    <a:pt x="42029" y="14841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9B3635A0-2499-4D66-AE5F-B2A5B301C9A3}"/>
                </a:ext>
              </a:extLst>
            </p:cNvPr>
            <p:cNvSpPr/>
            <p:nvPr/>
          </p:nvSpPr>
          <p:spPr>
            <a:xfrm>
              <a:off x="2961003" y="7532455"/>
              <a:ext cx="42147" cy="14959"/>
            </a:xfrm>
            <a:custGeom>
              <a:avLst/>
              <a:gdLst>
                <a:gd name="connsiteX0" fmla="*/ 42029 w 42147"/>
                <a:gd name="connsiteY0" fmla="*/ 0 h 14959"/>
                <a:gd name="connsiteX1" fmla="*/ 0 w 42147"/>
                <a:gd name="connsiteY1" fmla="*/ 119 h 14959"/>
                <a:gd name="connsiteX2" fmla="*/ 0 w 42147"/>
                <a:gd name="connsiteY2" fmla="*/ 119 h 14959"/>
                <a:gd name="connsiteX3" fmla="*/ 0 w 42147"/>
                <a:gd name="connsiteY3" fmla="*/ 14959 h 14959"/>
                <a:gd name="connsiteX4" fmla="*/ 0 w 42147"/>
                <a:gd name="connsiteY4" fmla="*/ 14959 h 14959"/>
                <a:gd name="connsiteX5" fmla="*/ 42147 w 42147"/>
                <a:gd name="connsiteY5" fmla="*/ 14722 h 14959"/>
                <a:gd name="connsiteX6" fmla="*/ 42147 w 42147"/>
                <a:gd name="connsiteY6" fmla="*/ 1472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14959">
                  <a:moveTo>
                    <a:pt x="42029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4959"/>
                  </a:lnTo>
                  <a:lnTo>
                    <a:pt x="0" y="14959"/>
                  </a:lnTo>
                  <a:lnTo>
                    <a:pt x="42147" y="14722"/>
                  </a:lnTo>
                  <a:lnTo>
                    <a:pt x="42147" y="1472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9E3BB10E-85CC-40F7-890F-50DB2A44D264}"/>
                </a:ext>
              </a:extLst>
            </p:cNvPr>
            <p:cNvSpPr/>
            <p:nvPr/>
          </p:nvSpPr>
          <p:spPr>
            <a:xfrm>
              <a:off x="3241314" y="7498499"/>
              <a:ext cx="42147" cy="23982"/>
            </a:xfrm>
            <a:custGeom>
              <a:avLst/>
              <a:gdLst>
                <a:gd name="connsiteX0" fmla="*/ 42029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119 w 42147"/>
                <a:gd name="connsiteY4" fmla="*/ 23983 h 23982"/>
                <a:gd name="connsiteX5" fmla="*/ 119 w 42147"/>
                <a:gd name="connsiteY5" fmla="*/ 23983 h 23982"/>
                <a:gd name="connsiteX6" fmla="*/ 42147 w 42147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2E90773B-9F9F-4156-80F3-2C67C8FD5A79}"/>
                </a:ext>
              </a:extLst>
            </p:cNvPr>
            <p:cNvSpPr/>
            <p:nvPr/>
          </p:nvSpPr>
          <p:spPr>
            <a:xfrm>
              <a:off x="2960647" y="7499568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385 w 42384"/>
                <a:gd name="connsiteY1" fmla="*/ 23983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238 w 42384"/>
                <a:gd name="connsiteY4" fmla="*/ 23983 h 24101"/>
                <a:gd name="connsiteX5" fmla="*/ 238 w 42384"/>
                <a:gd name="connsiteY5" fmla="*/ 24101 h 24101"/>
                <a:gd name="connsiteX6" fmla="*/ 238 w 42384"/>
                <a:gd name="connsiteY6" fmla="*/ 24101 h 24101"/>
                <a:gd name="connsiteX7" fmla="*/ 356 w 42384"/>
                <a:gd name="connsiteY7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385" y="23983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70C3AF30-AB88-4C54-BC88-CC3D1E39F3C0}"/>
                </a:ext>
              </a:extLst>
            </p:cNvPr>
            <p:cNvSpPr/>
            <p:nvPr/>
          </p:nvSpPr>
          <p:spPr>
            <a:xfrm>
              <a:off x="3072842" y="7499212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385 w 42384"/>
                <a:gd name="connsiteY1" fmla="*/ 23864 h 23982"/>
                <a:gd name="connsiteX2" fmla="*/ 42147 w 42384"/>
                <a:gd name="connsiteY2" fmla="*/ 0 h 23982"/>
                <a:gd name="connsiteX3" fmla="*/ 41910 w 42384"/>
                <a:gd name="connsiteY3" fmla="*/ 0 h 23982"/>
                <a:gd name="connsiteX4" fmla="*/ 119 w 42384"/>
                <a:gd name="connsiteY4" fmla="*/ 119 h 23982"/>
                <a:gd name="connsiteX5" fmla="*/ 0 w 42384"/>
                <a:gd name="connsiteY5" fmla="*/ 119 h 23982"/>
                <a:gd name="connsiteX6" fmla="*/ 237 w 42384"/>
                <a:gd name="connsiteY6" fmla="*/ 22439 h 23982"/>
                <a:gd name="connsiteX7" fmla="*/ 356 w 42384"/>
                <a:gd name="connsiteY7" fmla="*/ 23983 h 23982"/>
                <a:gd name="connsiteX8" fmla="*/ 475 w 42384"/>
                <a:gd name="connsiteY8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237" y="22439"/>
                  </a:lnTo>
                  <a:lnTo>
                    <a:pt x="356" y="23983"/>
                  </a:lnTo>
                  <a:lnTo>
                    <a:pt x="475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08BB68B0-B2D8-4D0F-B382-FF8FD5E58888}"/>
                </a:ext>
              </a:extLst>
            </p:cNvPr>
            <p:cNvSpPr/>
            <p:nvPr/>
          </p:nvSpPr>
          <p:spPr>
            <a:xfrm>
              <a:off x="3072724" y="7466325"/>
              <a:ext cx="42147" cy="23982"/>
            </a:xfrm>
            <a:custGeom>
              <a:avLst/>
              <a:gdLst>
                <a:gd name="connsiteX0" fmla="*/ 42148 w 42147"/>
                <a:gd name="connsiteY0" fmla="*/ 23864 h 23982"/>
                <a:gd name="connsiteX1" fmla="*/ 42029 w 42147"/>
                <a:gd name="connsiteY1" fmla="*/ 0 h 23982"/>
                <a:gd name="connsiteX2" fmla="*/ 0 w 42147"/>
                <a:gd name="connsiteY2" fmla="*/ 119 h 23982"/>
                <a:gd name="connsiteX3" fmla="*/ 238 w 42147"/>
                <a:gd name="connsiteY3" fmla="*/ 23983 h 23982"/>
                <a:gd name="connsiteX4" fmla="*/ 238 w 42147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2148" y="23864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893B4A08-436B-489A-97B4-32DA82559CA1}"/>
                </a:ext>
              </a:extLst>
            </p:cNvPr>
            <p:cNvSpPr/>
            <p:nvPr/>
          </p:nvSpPr>
          <p:spPr>
            <a:xfrm>
              <a:off x="3241076" y="746561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2147 w 42147"/>
                <a:gd name="connsiteY1" fmla="*/ 0 h 24101"/>
                <a:gd name="connsiteX2" fmla="*/ 0 w 42147"/>
                <a:gd name="connsiteY2" fmla="*/ 238 h 24101"/>
                <a:gd name="connsiteX3" fmla="*/ 118 w 42147"/>
                <a:gd name="connsiteY3" fmla="*/ 24101 h 24101"/>
                <a:gd name="connsiteX4" fmla="*/ 475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147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75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93EA7319-5BAF-4976-96AB-A4F22DBD8740}"/>
                </a:ext>
              </a:extLst>
            </p:cNvPr>
            <p:cNvSpPr/>
            <p:nvPr/>
          </p:nvSpPr>
          <p:spPr>
            <a:xfrm>
              <a:off x="2960410" y="7466681"/>
              <a:ext cx="42266" cy="24220"/>
            </a:xfrm>
            <a:custGeom>
              <a:avLst/>
              <a:gdLst>
                <a:gd name="connsiteX0" fmla="*/ 42266 w 42266"/>
                <a:gd name="connsiteY0" fmla="*/ 23983 h 24220"/>
                <a:gd name="connsiteX1" fmla="*/ 42266 w 42266"/>
                <a:gd name="connsiteY1" fmla="*/ 23983 h 24220"/>
                <a:gd name="connsiteX2" fmla="*/ 42147 w 42266"/>
                <a:gd name="connsiteY2" fmla="*/ 0 h 24220"/>
                <a:gd name="connsiteX3" fmla="*/ 356 w 42266"/>
                <a:gd name="connsiteY3" fmla="*/ 238 h 24220"/>
                <a:gd name="connsiteX4" fmla="*/ 0 w 42266"/>
                <a:gd name="connsiteY4" fmla="*/ 238 h 24220"/>
                <a:gd name="connsiteX5" fmla="*/ 0 w 42266"/>
                <a:gd name="connsiteY5" fmla="*/ 238 h 24220"/>
                <a:gd name="connsiteX6" fmla="*/ 119 w 42266"/>
                <a:gd name="connsiteY6" fmla="*/ 24220 h 24220"/>
                <a:gd name="connsiteX7" fmla="*/ 42266 w 42266"/>
                <a:gd name="connsiteY7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220">
                  <a:moveTo>
                    <a:pt x="42266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356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19" y="24220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F3C00434-E7E4-4F9F-836A-826860D990D7}"/>
                </a:ext>
              </a:extLst>
            </p:cNvPr>
            <p:cNvSpPr/>
            <p:nvPr/>
          </p:nvSpPr>
          <p:spPr>
            <a:xfrm>
              <a:off x="3184919" y="7465850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41910 w 42266"/>
                <a:gd name="connsiteY1" fmla="*/ 0 h 24101"/>
                <a:gd name="connsiteX2" fmla="*/ 0 w 42266"/>
                <a:gd name="connsiteY2" fmla="*/ 238 h 24101"/>
                <a:gd name="connsiteX3" fmla="*/ 119 w 42266"/>
                <a:gd name="connsiteY3" fmla="*/ 24101 h 24101"/>
                <a:gd name="connsiteX4" fmla="*/ 119 w 42266"/>
                <a:gd name="connsiteY4" fmla="*/ 24101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41910" y="0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779058A2-A3A2-467D-A9DB-C1F1A001D056}"/>
                </a:ext>
              </a:extLst>
            </p:cNvPr>
            <p:cNvSpPr/>
            <p:nvPr/>
          </p:nvSpPr>
          <p:spPr>
            <a:xfrm>
              <a:off x="3016567" y="7466562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238 w 42266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CB572401-176D-43FC-B612-F90E502F5793}"/>
                </a:ext>
              </a:extLst>
            </p:cNvPr>
            <p:cNvSpPr/>
            <p:nvPr/>
          </p:nvSpPr>
          <p:spPr>
            <a:xfrm>
              <a:off x="3185156" y="7498737"/>
              <a:ext cx="42147" cy="24101"/>
            </a:xfrm>
            <a:custGeom>
              <a:avLst/>
              <a:gdLst>
                <a:gd name="connsiteX0" fmla="*/ 42148 w 42147"/>
                <a:gd name="connsiteY0" fmla="*/ 23864 h 24101"/>
                <a:gd name="connsiteX1" fmla="*/ 42148 w 42147"/>
                <a:gd name="connsiteY1" fmla="*/ 0 h 24101"/>
                <a:gd name="connsiteX2" fmla="*/ 0 w 42147"/>
                <a:gd name="connsiteY2" fmla="*/ 119 h 24101"/>
                <a:gd name="connsiteX3" fmla="*/ 0 w 42147"/>
                <a:gd name="connsiteY3" fmla="*/ 119 h 24101"/>
                <a:gd name="connsiteX4" fmla="*/ 238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148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87A7D784-23B8-455F-A27F-D4B58C9AB6F2}"/>
                </a:ext>
              </a:extLst>
            </p:cNvPr>
            <p:cNvSpPr/>
            <p:nvPr/>
          </p:nvSpPr>
          <p:spPr>
            <a:xfrm>
              <a:off x="3016804" y="7499330"/>
              <a:ext cx="42266" cy="24101"/>
            </a:xfrm>
            <a:custGeom>
              <a:avLst/>
              <a:gdLst>
                <a:gd name="connsiteX0" fmla="*/ 42029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238 w 42266"/>
                <a:gd name="connsiteY3" fmla="*/ 24101 h 24101"/>
                <a:gd name="connsiteX4" fmla="*/ 42266 w 42266"/>
                <a:gd name="connsiteY4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B48C2827-AE9A-49B0-A99B-5A7C9B1F0217}"/>
                </a:ext>
              </a:extLst>
            </p:cNvPr>
            <p:cNvSpPr/>
            <p:nvPr/>
          </p:nvSpPr>
          <p:spPr>
            <a:xfrm>
              <a:off x="3128762" y="7466088"/>
              <a:ext cx="42266" cy="24101"/>
            </a:xfrm>
            <a:custGeom>
              <a:avLst/>
              <a:gdLst>
                <a:gd name="connsiteX0" fmla="*/ 42148 w 42266"/>
                <a:gd name="connsiteY0" fmla="*/ 0 h 24101"/>
                <a:gd name="connsiteX1" fmla="*/ 42148 w 42266"/>
                <a:gd name="connsiteY1" fmla="*/ 0 h 24101"/>
                <a:gd name="connsiteX2" fmla="*/ 41910 w 42266"/>
                <a:gd name="connsiteY2" fmla="*/ 0 h 24101"/>
                <a:gd name="connsiteX3" fmla="*/ 119 w 42266"/>
                <a:gd name="connsiteY3" fmla="*/ 119 h 24101"/>
                <a:gd name="connsiteX4" fmla="*/ 0 w 42266"/>
                <a:gd name="connsiteY4" fmla="*/ 119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8" y="0"/>
                  </a:moveTo>
                  <a:lnTo>
                    <a:pt x="42148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2D71B554-EA90-4250-B437-B1544FD729D8}"/>
                </a:ext>
              </a:extLst>
            </p:cNvPr>
            <p:cNvSpPr/>
            <p:nvPr/>
          </p:nvSpPr>
          <p:spPr>
            <a:xfrm>
              <a:off x="3239651" y="7268529"/>
              <a:ext cx="42266" cy="23982"/>
            </a:xfrm>
            <a:custGeom>
              <a:avLst/>
              <a:gdLst>
                <a:gd name="connsiteX0" fmla="*/ 41673 w 42266"/>
                <a:gd name="connsiteY0" fmla="*/ 0 h 23982"/>
                <a:gd name="connsiteX1" fmla="*/ 0 w 42266"/>
                <a:gd name="connsiteY1" fmla="*/ 237 h 23982"/>
                <a:gd name="connsiteX2" fmla="*/ 238 w 42266"/>
                <a:gd name="connsiteY2" fmla="*/ 23982 h 23982"/>
                <a:gd name="connsiteX3" fmla="*/ 42266 w 42266"/>
                <a:gd name="connsiteY3" fmla="*/ 23864 h 23982"/>
                <a:gd name="connsiteX4" fmla="*/ 42029 w 42266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1673" y="0"/>
                  </a:moveTo>
                  <a:lnTo>
                    <a:pt x="0" y="237"/>
                  </a:lnTo>
                  <a:lnTo>
                    <a:pt x="238" y="23982"/>
                  </a:lnTo>
                  <a:lnTo>
                    <a:pt x="42266" y="23864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AA15279A-FA93-4314-9542-A1FEBC2AA8E7}"/>
                </a:ext>
              </a:extLst>
            </p:cNvPr>
            <p:cNvSpPr/>
            <p:nvPr/>
          </p:nvSpPr>
          <p:spPr>
            <a:xfrm>
              <a:off x="3127100" y="7236117"/>
              <a:ext cx="42384" cy="24101"/>
            </a:xfrm>
            <a:custGeom>
              <a:avLst/>
              <a:gdLst>
                <a:gd name="connsiteX0" fmla="*/ 356 w 42384"/>
                <a:gd name="connsiteY0" fmla="*/ 24101 h 24101"/>
                <a:gd name="connsiteX1" fmla="*/ 356 w 42384"/>
                <a:gd name="connsiteY1" fmla="*/ 24101 h 24101"/>
                <a:gd name="connsiteX2" fmla="*/ 42385 w 42384"/>
                <a:gd name="connsiteY2" fmla="*/ 23864 h 24101"/>
                <a:gd name="connsiteX3" fmla="*/ 42147 w 42384"/>
                <a:gd name="connsiteY3" fmla="*/ 0 h 24101"/>
                <a:gd name="connsiteX4" fmla="*/ 42147 w 42384"/>
                <a:gd name="connsiteY4" fmla="*/ 0 h 24101"/>
                <a:gd name="connsiteX5" fmla="*/ 118 w 42384"/>
                <a:gd name="connsiteY5" fmla="*/ 119 h 24101"/>
                <a:gd name="connsiteX6" fmla="*/ 0 w 42384"/>
                <a:gd name="connsiteY6" fmla="*/ 119 h 24101"/>
                <a:gd name="connsiteX7" fmla="*/ 356 w 42384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>
                  <a:moveTo>
                    <a:pt x="356" y="24101"/>
                  </a:moveTo>
                  <a:lnTo>
                    <a:pt x="356" y="24101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35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563F8E83-1F09-40AB-8BF3-6D0AB0AB91ED}"/>
                </a:ext>
              </a:extLst>
            </p:cNvPr>
            <p:cNvSpPr/>
            <p:nvPr/>
          </p:nvSpPr>
          <p:spPr>
            <a:xfrm>
              <a:off x="3239414" y="7235642"/>
              <a:ext cx="42147" cy="23982"/>
            </a:xfrm>
            <a:custGeom>
              <a:avLst/>
              <a:gdLst>
                <a:gd name="connsiteX0" fmla="*/ 42147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42147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="" xmlns:a16="http://schemas.microsoft.com/office/drawing/2014/main" id="{C86DA9FB-85DB-411B-A2FB-D0D2827AE690}"/>
                </a:ext>
              </a:extLst>
            </p:cNvPr>
            <p:cNvSpPr/>
            <p:nvPr/>
          </p:nvSpPr>
          <p:spPr>
            <a:xfrm>
              <a:off x="3183138" y="7203111"/>
              <a:ext cx="42147" cy="23982"/>
            </a:xfrm>
            <a:custGeom>
              <a:avLst/>
              <a:gdLst>
                <a:gd name="connsiteX0" fmla="*/ 42147 w 42147"/>
                <a:gd name="connsiteY0" fmla="*/ 23745 h 23982"/>
                <a:gd name="connsiteX1" fmla="*/ 42028 w 42147"/>
                <a:gd name="connsiteY1" fmla="*/ 0 h 23982"/>
                <a:gd name="connsiteX2" fmla="*/ 118 w 42147"/>
                <a:gd name="connsiteY2" fmla="*/ 119 h 23982"/>
                <a:gd name="connsiteX3" fmla="*/ 0 w 42147"/>
                <a:gd name="connsiteY3" fmla="*/ 119 h 23982"/>
                <a:gd name="connsiteX4" fmla="*/ 0 w 42147"/>
                <a:gd name="connsiteY4" fmla="*/ 119 h 23982"/>
                <a:gd name="connsiteX5" fmla="*/ 0 w 42147"/>
                <a:gd name="connsiteY5" fmla="*/ 23983 h 23982"/>
                <a:gd name="connsiteX6" fmla="*/ 0 w 42147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42147" y="23745"/>
                  </a:moveTo>
                  <a:lnTo>
                    <a:pt x="42028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24421D3C-4C27-4BF8-AE64-070B463FA184}"/>
                </a:ext>
              </a:extLst>
            </p:cNvPr>
            <p:cNvSpPr/>
            <p:nvPr/>
          </p:nvSpPr>
          <p:spPr>
            <a:xfrm>
              <a:off x="3126981" y="7203230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147 w 42147"/>
                <a:gd name="connsiteY1" fmla="*/ 23982 h 24101"/>
                <a:gd name="connsiteX2" fmla="*/ 42147 w 42147"/>
                <a:gd name="connsiteY2" fmla="*/ 23982 h 24101"/>
                <a:gd name="connsiteX3" fmla="*/ 42029 w 42147"/>
                <a:gd name="connsiteY3" fmla="*/ 0 h 24101"/>
                <a:gd name="connsiteX4" fmla="*/ 237 w 42147"/>
                <a:gd name="connsiteY4" fmla="*/ 119 h 24101"/>
                <a:gd name="connsiteX5" fmla="*/ 0 w 42147"/>
                <a:gd name="connsiteY5" fmla="*/ 119 h 24101"/>
                <a:gd name="connsiteX6" fmla="*/ 119 w 42147"/>
                <a:gd name="connsiteY6" fmla="*/ 23982 h 24101"/>
                <a:gd name="connsiteX7" fmla="*/ 119 w 42147"/>
                <a:gd name="connsiteY7" fmla="*/ 24101 h 24101"/>
                <a:gd name="connsiteX8" fmla="*/ 119 w 42147"/>
                <a:gd name="connsiteY8" fmla="*/ 24101 h 24101"/>
                <a:gd name="connsiteX9" fmla="*/ 237 w 42147"/>
                <a:gd name="connsiteY9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2147" y="23982"/>
                  </a:lnTo>
                  <a:lnTo>
                    <a:pt x="42147" y="23982"/>
                  </a:lnTo>
                  <a:lnTo>
                    <a:pt x="42029" y="0"/>
                  </a:lnTo>
                  <a:lnTo>
                    <a:pt x="237" y="119"/>
                  </a:lnTo>
                  <a:lnTo>
                    <a:pt x="0" y="119"/>
                  </a:ln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10050B2E-93D4-47BF-8268-C7067A5175DC}"/>
                </a:ext>
              </a:extLst>
            </p:cNvPr>
            <p:cNvSpPr/>
            <p:nvPr/>
          </p:nvSpPr>
          <p:spPr>
            <a:xfrm>
              <a:off x="3070824" y="7203467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7 w 42266"/>
                <a:gd name="connsiteY1" fmla="*/ 23864 h 23982"/>
                <a:gd name="connsiteX2" fmla="*/ 42148 w 42266"/>
                <a:gd name="connsiteY2" fmla="*/ 0 h 23982"/>
                <a:gd name="connsiteX3" fmla="*/ 0 w 42266"/>
                <a:gd name="connsiteY3" fmla="*/ 119 h 23982"/>
                <a:gd name="connsiteX4" fmla="*/ 238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238" y="23983"/>
                  </a:moveTo>
                  <a:lnTo>
                    <a:pt x="42267" y="23864"/>
                  </a:ln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9C9CFC03-621F-4EFB-82E2-B12DBC2287CA}"/>
                </a:ext>
              </a:extLst>
            </p:cNvPr>
            <p:cNvSpPr/>
            <p:nvPr/>
          </p:nvSpPr>
          <p:spPr>
            <a:xfrm>
              <a:off x="3126744" y="7170343"/>
              <a:ext cx="42266" cy="24101"/>
            </a:xfrm>
            <a:custGeom>
              <a:avLst/>
              <a:gdLst>
                <a:gd name="connsiteX0" fmla="*/ 42147 w 42266"/>
                <a:gd name="connsiteY0" fmla="*/ 23983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42147 w 42266"/>
                <a:gd name="connsiteY3" fmla="*/ 0 h 24101"/>
                <a:gd name="connsiteX4" fmla="*/ 41910 w 42266"/>
                <a:gd name="connsiteY4" fmla="*/ 0 h 24101"/>
                <a:gd name="connsiteX5" fmla="*/ 0 w 42266"/>
                <a:gd name="connsiteY5" fmla="*/ 238 h 24101"/>
                <a:gd name="connsiteX6" fmla="*/ 118 w 42266"/>
                <a:gd name="connsiteY6" fmla="*/ 24101 h 24101"/>
                <a:gd name="connsiteX7" fmla="*/ 42147 w 42266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>
                  <a:moveTo>
                    <a:pt x="42147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214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C264AE77-3575-4BA2-A63A-3A204C419028}"/>
                </a:ext>
              </a:extLst>
            </p:cNvPr>
            <p:cNvSpPr/>
            <p:nvPr/>
          </p:nvSpPr>
          <p:spPr>
            <a:xfrm>
              <a:off x="3237752" y="7005671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7 w 42266"/>
                <a:gd name="connsiteY1" fmla="*/ 23626 h 23982"/>
                <a:gd name="connsiteX2" fmla="*/ 237 w 42266"/>
                <a:gd name="connsiteY2" fmla="*/ 23982 h 23982"/>
                <a:gd name="connsiteX3" fmla="*/ 475 w 42266"/>
                <a:gd name="connsiteY3" fmla="*/ 23982 h 23982"/>
                <a:gd name="connsiteX4" fmla="*/ 42266 w 42266"/>
                <a:gd name="connsiteY4" fmla="*/ 23864 h 23982"/>
                <a:gd name="connsiteX5" fmla="*/ 42028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>
                  <a:moveTo>
                    <a:pt x="0" y="237"/>
                  </a:moveTo>
                  <a:lnTo>
                    <a:pt x="237" y="23626"/>
                  </a:lnTo>
                  <a:lnTo>
                    <a:pt x="237" y="23982"/>
                  </a:lnTo>
                  <a:lnTo>
                    <a:pt x="475" y="23982"/>
                  </a:lnTo>
                  <a:lnTo>
                    <a:pt x="42266" y="23864"/>
                  </a:lnTo>
                  <a:lnTo>
                    <a:pt x="4202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1CE196C5-5A73-45F7-9101-A5F15C22C5D4}"/>
                </a:ext>
              </a:extLst>
            </p:cNvPr>
            <p:cNvSpPr/>
            <p:nvPr/>
          </p:nvSpPr>
          <p:spPr>
            <a:xfrm>
              <a:off x="3181595" y="7005909"/>
              <a:ext cx="42384" cy="24101"/>
            </a:xfrm>
            <a:custGeom>
              <a:avLst/>
              <a:gdLst>
                <a:gd name="connsiteX0" fmla="*/ 237 w 42384"/>
                <a:gd name="connsiteY0" fmla="*/ 24101 h 24101"/>
                <a:gd name="connsiteX1" fmla="*/ 42385 w 42384"/>
                <a:gd name="connsiteY1" fmla="*/ 23864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>
                  <a:moveTo>
                    <a:pt x="237" y="24101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D88B1FEF-08E9-4A59-96E6-056D823B7BD8}"/>
                </a:ext>
              </a:extLst>
            </p:cNvPr>
            <p:cNvSpPr/>
            <p:nvPr/>
          </p:nvSpPr>
          <p:spPr>
            <a:xfrm>
              <a:off x="3125438" y="7006027"/>
              <a:ext cx="42384" cy="24101"/>
            </a:xfrm>
            <a:custGeom>
              <a:avLst/>
              <a:gdLst>
                <a:gd name="connsiteX0" fmla="*/ 0 w 42384"/>
                <a:gd name="connsiteY0" fmla="*/ 237 h 24101"/>
                <a:gd name="connsiteX1" fmla="*/ 0 w 42384"/>
                <a:gd name="connsiteY1" fmla="*/ 237 h 24101"/>
                <a:gd name="connsiteX2" fmla="*/ 238 w 42384"/>
                <a:gd name="connsiteY2" fmla="*/ 24101 h 24101"/>
                <a:gd name="connsiteX3" fmla="*/ 238 w 42384"/>
                <a:gd name="connsiteY3" fmla="*/ 24101 h 24101"/>
                <a:gd name="connsiteX4" fmla="*/ 238 w 42384"/>
                <a:gd name="connsiteY4" fmla="*/ 24101 h 24101"/>
                <a:gd name="connsiteX5" fmla="*/ 42385 w 42384"/>
                <a:gd name="connsiteY5" fmla="*/ 23982 h 24101"/>
                <a:gd name="connsiteX6" fmla="*/ 42148 w 42384"/>
                <a:gd name="connsiteY6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4101">
                  <a:moveTo>
                    <a:pt x="0" y="237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42385" y="23982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58FAF178-8366-4A29-8C28-29E4326A49E7}"/>
                </a:ext>
              </a:extLst>
            </p:cNvPr>
            <p:cNvSpPr/>
            <p:nvPr/>
          </p:nvSpPr>
          <p:spPr>
            <a:xfrm>
              <a:off x="3181357" y="697302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237 w 42266"/>
                <a:gd name="connsiteY1" fmla="*/ 24101 h 24101"/>
                <a:gd name="connsiteX2" fmla="*/ 356 w 42266"/>
                <a:gd name="connsiteY2" fmla="*/ 24101 h 24101"/>
                <a:gd name="connsiteX3" fmla="*/ 42266 w 42266"/>
                <a:gd name="connsiteY3" fmla="*/ 23864 h 24101"/>
                <a:gd name="connsiteX4" fmla="*/ 42147 w 42266"/>
                <a:gd name="connsiteY4" fmla="*/ 0 h 24101"/>
                <a:gd name="connsiteX5" fmla="*/ 0 w 42266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>
                  <a:moveTo>
                    <a:pt x="237" y="24101"/>
                  </a:moveTo>
                  <a:lnTo>
                    <a:pt x="237" y="24101"/>
                  </a:lnTo>
                  <a:lnTo>
                    <a:pt x="356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0A7A2670-7A7C-4ADA-B0C8-18F46447611F}"/>
                </a:ext>
              </a:extLst>
            </p:cNvPr>
            <p:cNvSpPr/>
            <p:nvPr/>
          </p:nvSpPr>
          <p:spPr>
            <a:xfrm>
              <a:off x="3069518" y="7006384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119 h 23982"/>
                <a:gd name="connsiteX2" fmla="*/ 119 w 42147"/>
                <a:gd name="connsiteY2" fmla="*/ 23982 h 23982"/>
                <a:gd name="connsiteX3" fmla="*/ 42147 w 42147"/>
                <a:gd name="connsiteY3" fmla="*/ 23864 h 23982"/>
                <a:gd name="connsiteX4" fmla="*/ 41910 w 42147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4214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0BD6BF18-FF4F-4282-96B2-6F65CAD20C8E}"/>
                </a:ext>
              </a:extLst>
            </p:cNvPr>
            <p:cNvSpPr/>
            <p:nvPr/>
          </p:nvSpPr>
          <p:spPr>
            <a:xfrm>
              <a:off x="3013361" y="7006502"/>
              <a:ext cx="42147" cy="24101"/>
            </a:xfrm>
            <a:custGeom>
              <a:avLst/>
              <a:gdLst>
                <a:gd name="connsiteX0" fmla="*/ 0 w 42147"/>
                <a:gd name="connsiteY0" fmla="*/ 238 h 24101"/>
                <a:gd name="connsiteX1" fmla="*/ 119 w 42147"/>
                <a:gd name="connsiteY1" fmla="*/ 24101 h 24101"/>
                <a:gd name="connsiteX2" fmla="*/ 42147 w 42147"/>
                <a:gd name="connsiteY2" fmla="*/ 23983 h 24101"/>
                <a:gd name="connsiteX3" fmla="*/ 41910 w 42147"/>
                <a:gd name="connsiteY3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0" y="238"/>
                  </a:moveTo>
                  <a:lnTo>
                    <a:pt x="119" y="24101"/>
                  </a:lnTo>
                  <a:lnTo>
                    <a:pt x="42147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76D7883A-8063-4E0D-842D-6BC56FD4225B}"/>
                </a:ext>
              </a:extLst>
            </p:cNvPr>
            <p:cNvSpPr/>
            <p:nvPr/>
          </p:nvSpPr>
          <p:spPr>
            <a:xfrm>
              <a:off x="2957204" y="700674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119 w 42266"/>
                <a:gd name="connsiteY1" fmla="*/ 23982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356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147 w 42266"/>
                <a:gd name="connsiteY7" fmla="*/ 0 h 24101"/>
                <a:gd name="connsiteX8" fmla="*/ 41910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27ACFE3F-FFFD-479D-9536-843D0D3BAD85}"/>
                </a:ext>
              </a:extLst>
            </p:cNvPr>
            <p:cNvSpPr/>
            <p:nvPr/>
          </p:nvSpPr>
          <p:spPr>
            <a:xfrm rot="-11363">
              <a:off x="3237651" y="6972911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="" xmlns:a16="http://schemas.microsoft.com/office/drawing/2014/main" id="{D80136B6-810C-4FF1-9134-042C7CD187F3}"/>
                </a:ext>
              </a:extLst>
            </p:cNvPr>
            <p:cNvSpPr/>
            <p:nvPr/>
          </p:nvSpPr>
          <p:spPr>
            <a:xfrm>
              <a:off x="2956848" y="6973853"/>
              <a:ext cx="42384" cy="24101"/>
            </a:xfrm>
            <a:custGeom>
              <a:avLst/>
              <a:gdLst>
                <a:gd name="connsiteX0" fmla="*/ 0 w 42384"/>
                <a:gd name="connsiteY0" fmla="*/ 119 h 24101"/>
                <a:gd name="connsiteX1" fmla="*/ 238 w 42384"/>
                <a:gd name="connsiteY1" fmla="*/ 24101 h 24101"/>
                <a:gd name="connsiteX2" fmla="*/ 238 w 42384"/>
                <a:gd name="connsiteY2" fmla="*/ 24101 h 24101"/>
                <a:gd name="connsiteX3" fmla="*/ 42147 w 42384"/>
                <a:gd name="connsiteY3" fmla="*/ 23983 h 24101"/>
                <a:gd name="connsiteX4" fmla="*/ 42385 w 42384"/>
                <a:gd name="connsiteY4" fmla="*/ 23983 h 24101"/>
                <a:gd name="connsiteX5" fmla="*/ 42147 w 42384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0" y="119"/>
                  </a:moveTo>
                  <a:lnTo>
                    <a:pt x="238" y="24101"/>
                  </a:lnTo>
                  <a:lnTo>
                    <a:pt x="238" y="24101"/>
                  </a:lnTo>
                  <a:lnTo>
                    <a:pt x="42147" y="23983"/>
                  </a:lnTo>
                  <a:lnTo>
                    <a:pt x="42385" y="23983"/>
                  </a:lnTo>
                  <a:lnTo>
                    <a:pt x="42147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="" xmlns:a16="http://schemas.microsoft.com/office/drawing/2014/main" id="{CFDF0322-8375-414B-B3B4-3B4CF63DDABB}"/>
                </a:ext>
              </a:extLst>
            </p:cNvPr>
            <p:cNvSpPr/>
            <p:nvPr/>
          </p:nvSpPr>
          <p:spPr>
            <a:xfrm>
              <a:off x="3125319" y="6973140"/>
              <a:ext cx="42266" cy="24219"/>
            </a:xfrm>
            <a:custGeom>
              <a:avLst/>
              <a:gdLst>
                <a:gd name="connsiteX0" fmla="*/ 237 w 42266"/>
                <a:gd name="connsiteY0" fmla="*/ 24220 h 24219"/>
                <a:gd name="connsiteX1" fmla="*/ 42266 w 42266"/>
                <a:gd name="connsiteY1" fmla="*/ 23983 h 24219"/>
                <a:gd name="connsiteX2" fmla="*/ 42028 w 42266"/>
                <a:gd name="connsiteY2" fmla="*/ 0 h 24219"/>
                <a:gd name="connsiteX3" fmla="*/ 0 w 42266"/>
                <a:gd name="connsiteY3" fmla="*/ 238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219">
                  <a:moveTo>
                    <a:pt x="237" y="24220"/>
                  </a:moveTo>
                  <a:lnTo>
                    <a:pt x="42266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="" xmlns:a16="http://schemas.microsoft.com/office/drawing/2014/main" id="{4622DC0C-4B25-4ECB-9476-DF451961D66D}"/>
                </a:ext>
              </a:extLst>
            </p:cNvPr>
            <p:cNvSpPr/>
            <p:nvPr/>
          </p:nvSpPr>
          <p:spPr>
            <a:xfrm>
              <a:off x="3069162" y="6973497"/>
              <a:ext cx="42266" cy="23982"/>
            </a:xfrm>
            <a:custGeom>
              <a:avLst/>
              <a:gdLst>
                <a:gd name="connsiteX0" fmla="*/ 237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237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="" xmlns:a16="http://schemas.microsoft.com/office/drawing/2014/main" id="{E890A8C0-9209-4C57-82C3-342DBA5182A2}"/>
                </a:ext>
              </a:extLst>
            </p:cNvPr>
            <p:cNvSpPr/>
            <p:nvPr/>
          </p:nvSpPr>
          <p:spPr>
            <a:xfrm>
              <a:off x="3013005" y="697373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2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0 w 42384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="" xmlns:a16="http://schemas.microsoft.com/office/drawing/2014/main" id="{D6F13A1D-E436-4878-AD62-24F212426528}"/>
                </a:ext>
              </a:extLst>
            </p:cNvPr>
            <p:cNvSpPr/>
            <p:nvPr/>
          </p:nvSpPr>
          <p:spPr>
            <a:xfrm>
              <a:off x="3012768" y="6940847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8 w 42266"/>
                <a:gd name="connsiteY1" fmla="*/ 23983 h 23982"/>
                <a:gd name="connsiteX2" fmla="*/ 238 w 42266"/>
                <a:gd name="connsiteY2" fmla="*/ 23983 h 23982"/>
                <a:gd name="connsiteX3" fmla="*/ 356 w 42266"/>
                <a:gd name="connsiteY3" fmla="*/ 23983 h 23982"/>
                <a:gd name="connsiteX4" fmla="*/ 42266 w 42266"/>
                <a:gd name="connsiteY4" fmla="*/ 23864 h 23982"/>
                <a:gd name="connsiteX5" fmla="*/ 42147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>
                  <a:moveTo>
                    <a:pt x="0" y="237"/>
                  </a:moveTo>
                  <a:lnTo>
                    <a:pt x="238" y="23983"/>
                  </a:lnTo>
                  <a:lnTo>
                    <a:pt x="238" y="23983"/>
                  </a:lnTo>
                  <a:lnTo>
                    <a:pt x="356" y="23983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="" xmlns:a16="http://schemas.microsoft.com/office/drawing/2014/main" id="{C00CCCBB-223B-46F7-B6BB-194F348177B4}"/>
                </a:ext>
              </a:extLst>
            </p:cNvPr>
            <p:cNvSpPr/>
            <p:nvPr/>
          </p:nvSpPr>
          <p:spPr>
            <a:xfrm>
              <a:off x="3237277" y="6939897"/>
              <a:ext cx="42266" cy="24101"/>
            </a:xfrm>
            <a:custGeom>
              <a:avLst/>
              <a:gdLst>
                <a:gd name="connsiteX0" fmla="*/ 0 w 42266"/>
                <a:gd name="connsiteY0" fmla="*/ 238 h 24101"/>
                <a:gd name="connsiteX1" fmla="*/ 118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118 w 42266"/>
                <a:gd name="connsiteY4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238"/>
                  </a:moveTo>
                  <a:lnTo>
                    <a:pt x="118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118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="" xmlns:a16="http://schemas.microsoft.com/office/drawing/2014/main" id="{63FBC7D5-1570-475D-98AA-E272AACC84A5}"/>
                </a:ext>
              </a:extLst>
            </p:cNvPr>
            <p:cNvSpPr/>
            <p:nvPr/>
          </p:nvSpPr>
          <p:spPr>
            <a:xfrm>
              <a:off x="2956729" y="6940966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238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029 w 42266"/>
                <a:gd name="connsiteY7" fmla="*/ 0 h 24101"/>
                <a:gd name="connsiteX8" fmla="*/ 0 w 42266"/>
                <a:gd name="connsiteY8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0" y="237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8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="" xmlns:a16="http://schemas.microsoft.com/office/drawing/2014/main" id="{307507A5-9D55-4396-B0D7-75BD6214539A}"/>
                </a:ext>
              </a:extLst>
            </p:cNvPr>
            <p:cNvSpPr/>
            <p:nvPr/>
          </p:nvSpPr>
          <p:spPr>
            <a:xfrm>
              <a:off x="3181239" y="6940254"/>
              <a:ext cx="42147" cy="23982"/>
            </a:xfrm>
            <a:custGeom>
              <a:avLst/>
              <a:gdLst>
                <a:gd name="connsiteX0" fmla="*/ 119 w 42147"/>
                <a:gd name="connsiteY0" fmla="*/ 23983 h 23982"/>
                <a:gd name="connsiteX1" fmla="*/ 42147 w 42147"/>
                <a:gd name="connsiteY1" fmla="*/ 23745 h 23982"/>
                <a:gd name="connsiteX2" fmla="*/ 42029 w 42147"/>
                <a:gd name="connsiteY2" fmla="*/ 0 h 23982"/>
                <a:gd name="connsiteX3" fmla="*/ 0 w 42147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>
                  <a:moveTo>
                    <a:pt x="119" y="23983"/>
                  </a:moveTo>
                  <a:lnTo>
                    <a:pt x="42147" y="23745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="" xmlns:a16="http://schemas.microsoft.com/office/drawing/2014/main" id="{B1215902-6F49-45D9-B3E9-0B31F8BAAF87}"/>
                </a:ext>
              </a:extLst>
            </p:cNvPr>
            <p:cNvSpPr/>
            <p:nvPr/>
          </p:nvSpPr>
          <p:spPr>
            <a:xfrm>
              <a:off x="3237039" y="6907011"/>
              <a:ext cx="42266" cy="24219"/>
            </a:xfrm>
            <a:custGeom>
              <a:avLst/>
              <a:gdLst>
                <a:gd name="connsiteX0" fmla="*/ 0 w 42266"/>
                <a:gd name="connsiteY0" fmla="*/ 237 h 24219"/>
                <a:gd name="connsiteX1" fmla="*/ 238 w 42266"/>
                <a:gd name="connsiteY1" fmla="*/ 24101 h 24219"/>
                <a:gd name="connsiteX2" fmla="*/ 238 w 42266"/>
                <a:gd name="connsiteY2" fmla="*/ 24220 h 24219"/>
                <a:gd name="connsiteX3" fmla="*/ 41910 w 42266"/>
                <a:gd name="connsiteY3" fmla="*/ 23982 h 24219"/>
                <a:gd name="connsiteX4" fmla="*/ 42267 w 42266"/>
                <a:gd name="connsiteY4" fmla="*/ 23982 h 24219"/>
                <a:gd name="connsiteX5" fmla="*/ 42029 w 42266"/>
                <a:gd name="connsiteY5" fmla="*/ 0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219">
                  <a:moveTo>
                    <a:pt x="0" y="237"/>
                  </a:moveTo>
                  <a:lnTo>
                    <a:pt x="238" y="24101"/>
                  </a:lnTo>
                  <a:lnTo>
                    <a:pt x="238" y="24220"/>
                  </a:lnTo>
                  <a:lnTo>
                    <a:pt x="41910" y="23982"/>
                  </a:lnTo>
                  <a:lnTo>
                    <a:pt x="42267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="" xmlns:a16="http://schemas.microsoft.com/office/drawing/2014/main" id="{73102AC4-3AA4-4BB7-9BD2-CF4B98E293B7}"/>
                </a:ext>
              </a:extLst>
            </p:cNvPr>
            <p:cNvSpPr/>
            <p:nvPr/>
          </p:nvSpPr>
          <p:spPr>
            <a:xfrm rot="-17934">
              <a:off x="3125243" y="6940511"/>
              <a:ext cx="42029" cy="23864"/>
            </a:xfrm>
            <a:custGeom>
              <a:avLst/>
              <a:gdLst>
                <a:gd name="connsiteX0" fmla="*/ 0 w 42029"/>
                <a:gd name="connsiteY0" fmla="*/ 0 h 23864"/>
                <a:gd name="connsiteX1" fmla="*/ 42029 w 42029"/>
                <a:gd name="connsiteY1" fmla="*/ 0 h 23864"/>
                <a:gd name="connsiteX2" fmla="*/ 42029 w 42029"/>
                <a:gd name="connsiteY2" fmla="*/ 23864 h 23864"/>
                <a:gd name="connsiteX3" fmla="*/ 0 w 42029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9" h="23864">
                  <a:moveTo>
                    <a:pt x="0" y="0"/>
                  </a:moveTo>
                  <a:lnTo>
                    <a:pt x="42029" y="0"/>
                  </a:lnTo>
                  <a:lnTo>
                    <a:pt x="42029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="" xmlns:a16="http://schemas.microsoft.com/office/drawing/2014/main" id="{77878A76-512B-4BE2-A938-76C726CDC210}"/>
                </a:ext>
              </a:extLst>
            </p:cNvPr>
            <p:cNvSpPr/>
            <p:nvPr/>
          </p:nvSpPr>
          <p:spPr>
            <a:xfrm>
              <a:off x="3181001" y="6907367"/>
              <a:ext cx="42266" cy="23982"/>
            </a:xfrm>
            <a:custGeom>
              <a:avLst/>
              <a:gdLst>
                <a:gd name="connsiteX0" fmla="*/ 0 w 42266"/>
                <a:gd name="connsiteY0" fmla="*/ 119 h 23982"/>
                <a:gd name="connsiteX1" fmla="*/ 0 w 42266"/>
                <a:gd name="connsiteY1" fmla="*/ 119 h 23982"/>
                <a:gd name="connsiteX2" fmla="*/ 119 w 42266"/>
                <a:gd name="connsiteY2" fmla="*/ 23982 h 23982"/>
                <a:gd name="connsiteX3" fmla="*/ 119 w 42266"/>
                <a:gd name="connsiteY3" fmla="*/ 23982 h 23982"/>
                <a:gd name="connsiteX4" fmla="*/ 42267 w 42266"/>
                <a:gd name="connsiteY4" fmla="*/ 23864 h 23982"/>
                <a:gd name="connsiteX5" fmla="*/ 41910 w 42266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119" y="23982"/>
                  </a:lnTo>
                  <a:lnTo>
                    <a:pt x="4226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="" xmlns:a16="http://schemas.microsoft.com/office/drawing/2014/main" id="{A98B5DC8-3ECC-4F6C-9C41-70E1A4C0981B}"/>
                </a:ext>
              </a:extLst>
            </p:cNvPr>
            <p:cNvSpPr/>
            <p:nvPr/>
          </p:nvSpPr>
          <p:spPr>
            <a:xfrm>
              <a:off x="3068925" y="694061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0 w 42266"/>
                <a:gd name="connsiteY4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="" xmlns:a16="http://schemas.microsoft.com/office/drawing/2014/main" id="{BF4BF325-5906-418F-802C-48763DB4073B}"/>
                </a:ext>
              </a:extLst>
            </p:cNvPr>
            <p:cNvSpPr/>
            <p:nvPr/>
          </p:nvSpPr>
          <p:spPr>
            <a:xfrm>
              <a:off x="3124844" y="6907604"/>
              <a:ext cx="42266" cy="23982"/>
            </a:xfrm>
            <a:custGeom>
              <a:avLst/>
              <a:gdLst>
                <a:gd name="connsiteX0" fmla="*/ 119 w 42266"/>
                <a:gd name="connsiteY0" fmla="*/ 23983 h 23982"/>
                <a:gd name="connsiteX1" fmla="*/ 42266 w 42266"/>
                <a:gd name="connsiteY1" fmla="*/ 23864 h 23982"/>
                <a:gd name="connsiteX2" fmla="*/ 42266 w 42266"/>
                <a:gd name="connsiteY2" fmla="*/ 23864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119" y="23983"/>
                  </a:moveTo>
                  <a:lnTo>
                    <a:pt x="42266" y="23864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="" xmlns:a16="http://schemas.microsoft.com/office/drawing/2014/main" id="{75145CF4-393E-45A0-AE7D-093884594DE6}"/>
                </a:ext>
              </a:extLst>
            </p:cNvPr>
            <p:cNvSpPr/>
            <p:nvPr/>
          </p:nvSpPr>
          <p:spPr>
            <a:xfrm>
              <a:off x="3068687" y="6907723"/>
              <a:ext cx="42266" cy="24101"/>
            </a:xfrm>
            <a:custGeom>
              <a:avLst/>
              <a:gdLst>
                <a:gd name="connsiteX0" fmla="*/ 119 w 42266"/>
                <a:gd name="connsiteY0" fmla="*/ 23982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356 w 42266"/>
                <a:gd name="connsiteY3" fmla="*/ 24101 h 24101"/>
                <a:gd name="connsiteX4" fmla="*/ 42266 w 42266"/>
                <a:gd name="connsiteY4" fmla="*/ 23982 h 24101"/>
                <a:gd name="connsiteX5" fmla="*/ 42148 w 42266"/>
                <a:gd name="connsiteY5" fmla="*/ 0 h 24101"/>
                <a:gd name="connsiteX6" fmla="*/ 0 w 42266"/>
                <a:gd name="connsiteY6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119" y="23982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14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="" xmlns:a16="http://schemas.microsoft.com/office/drawing/2014/main" id="{E08DA3D7-B20E-462A-8706-9E13C404BCD7}"/>
                </a:ext>
              </a:extLst>
            </p:cNvPr>
            <p:cNvSpPr/>
            <p:nvPr/>
          </p:nvSpPr>
          <p:spPr>
            <a:xfrm>
              <a:off x="3012649" y="6907960"/>
              <a:ext cx="42147" cy="23982"/>
            </a:xfrm>
            <a:custGeom>
              <a:avLst/>
              <a:gdLst>
                <a:gd name="connsiteX0" fmla="*/ 0 w 42147"/>
                <a:gd name="connsiteY0" fmla="*/ 238 h 23982"/>
                <a:gd name="connsiteX1" fmla="*/ 119 w 42147"/>
                <a:gd name="connsiteY1" fmla="*/ 23983 h 23982"/>
                <a:gd name="connsiteX2" fmla="*/ 119 w 42147"/>
                <a:gd name="connsiteY2" fmla="*/ 23983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  <a:gd name="connsiteX5" fmla="*/ 42029 w 42147"/>
                <a:gd name="connsiteY5" fmla="*/ 0 h 23982"/>
                <a:gd name="connsiteX6" fmla="*/ 0 w 42147"/>
                <a:gd name="connsiteY6" fmla="*/ 238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0" y="238"/>
                  </a:move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="" xmlns:a16="http://schemas.microsoft.com/office/drawing/2014/main" id="{9E5C6D05-2DF0-4BDE-8E83-0B8DA403CF6F}"/>
                </a:ext>
              </a:extLst>
            </p:cNvPr>
            <p:cNvSpPr/>
            <p:nvPr/>
          </p:nvSpPr>
          <p:spPr>
            <a:xfrm>
              <a:off x="2956492" y="6908198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119 w 42147"/>
                <a:gd name="connsiteY1" fmla="*/ 24101 h 24101"/>
                <a:gd name="connsiteX2" fmla="*/ 119 w 42147"/>
                <a:gd name="connsiteY2" fmla="*/ 24101 h 24101"/>
                <a:gd name="connsiteX3" fmla="*/ 42147 w 42147"/>
                <a:gd name="connsiteY3" fmla="*/ 23864 h 24101"/>
                <a:gd name="connsiteX4" fmla="*/ 42147 w 42147"/>
                <a:gd name="connsiteY4" fmla="*/ 0 h 24101"/>
                <a:gd name="connsiteX5" fmla="*/ 0 w 42147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119" y="24101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42147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="" xmlns:a16="http://schemas.microsoft.com/office/drawing/2014/main" id="{5FD997E7-8D1C-4321-B251-6610A596BC3E}"/>
                </a:ext>
              </a:extLst>
            </p:cNvPr>
            <p:cNvSpPr/>
            <p:nvPr/>
          </p:nvSpPr>
          <p:spPr>
            <a:xfrm>
              <a:off x="3236802" y="6874242"/>
              <a:ext cx="42266" cy="24101"/>
            </a:xfrm>
            <a:custGeom>
              <a:avLst/>
              <a:gdLst>
                <a:gd name="connsiteX0" fmla="*/ 42266 w 42266"/>
                <a:gd name="connsiteY0" fmla="*/ 23982 h 24101"/>
                <a:gd name="connsiteX1" fmla="*/ 42029 w 42266"/>
                <a:gd name="connsiteY1" fmla="*/ 0 h 24101"/>
                <a:gd name="connsiteX2" fmla="*/ 0 w 42266"/>
                <a:gd name="connsiteY2" fmla="*/ 119 h 24101"/>
                <a:gd name="connsiteX3" fmla="*/ 237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266" y="23982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="" xmlns:a16="http://schemas.microsoft.com/office/drawing/2014/main" id="{B3A41E6A-BEB1-41D1-835F-BE8E0785B8BA}"/>
                </a:ext>
              </a:extLst>
            </p:cNvPr>
            <p:cNvSpPr/>
            <p:nvPr/>
          </p:nvSpPr>
          <p:spPr>
            <a:xfrm>
              <a:off x="3180645" y="6874480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8 w 42384"/>
                <a:gd name="connsiteY1" fmla="*/ 0 h 23982"/>
                <a:gd name="connsiteX2" fmla="*/ 0 w 42384"/>
                <a:gd name="connsiteY2" fmla="*/ 119 h 23982"/>
                <a:gd name="connsiteX3" fmla="*/ 238 w 42384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="" xmlns:a16="http://schemas.microsoft.com/office/drawing/2014/main" id="{C6D9E792-44B9-429B-94FD-863EF26376C9}"/>
                </a:ext>
              </a:extLst>
            </p:cNvPr>
            <p:cNvSpPr/>
            <p:nvPr/>
          </p:nvSpPr>
          <p:spPr>
            <a:xfrm>
              <a:off x="3124488" y="6874717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7 w 42384"/>
                <a:gd name="connsiteY1" fmla="*/ 0 h 23982"/>
                <a:gd name="connsiteX2" fmla="*/ 0 w 42384"/>
                <a:gd name="connsiteY2" fmla="*/ 119 h 23982"/>
                <a:gd name="connsiteX3" fmla="*/ 237 w 42384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7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="" xmlns:a16="http://schemas.microsoft.com/office/drawing/2014/main" id="{FE7539B2-83A7-43BD-8AFB-E7B7511835C9}"/>
                </a:ext>
              </a:extLst>
            </p:cNvPr>
            <p:cNvSpPr/>
            <p:nvPr/>
          </p:nvSpPr>
          <p:spPr>
            <a:xfrm>
              <a:off x="3068569" y="6874836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8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="" xmlns:a16="http://schemas.microsoft.com/office/drawing/2014/main" id="{B0F70A53-0E3B-453E-90E6-7C85ECFC14DE}"/>
                </a:ext>
              </a:extLst>
            </p:cNvPr>
            <p:cNvSpPr/>
            <p:nvPr/>
          </p:nvSpPr>
          <p:spPr>
            <a:xfrm>
              <a:off x="3012411" y="687507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9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42147" y="23864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="" xmlns:a16="http://schemas.microsoft.com/office/drawing/2014/main" id="{41377D57-D4F9-480C-A908-E38C64159CAD}"/>
                </a:ext>
              </a:extLst>
            </p:cNvPr>
            <p:cNvSpPr/>
            <p:nvPr/>
          </p:nvSpPr>
          <p:spPr>
            <a:xfrm>
              <a:off x="2956254" y="6875430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0 w 42266"/>
                <a:gd name="connsiteY3" fmla="*/ 119 h 23982"/>
                <a:gd name="connsiteX4" fmla="*/ 119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2266" y="23745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="" xmlns:a16="http://schemas.microsoft.com/office/drawing/2014/main" id="{547E1537-7D6A-445F-91A6-BB58257175C4}"/>
                </a:ext>
              </a:extLst>
            </p:cNvPr>
            <p:cNvSpPr/>
            <p:nvPr/>
          </p:nvSpPr>
          <p:spPr>
            <a:xfrm>
              <a:off x="3235615" y="6709927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42266 w 42266"/>
                <a:gd name="connsiteY2" fmla="*/ 23864 h 24101"/>
                <a:gd name="connsiteX3" fmla="*/ 42148 w 42266"/>
                <a:gd name="connsiteY3" fmla="*/ 0 h 24101"/>
                <a:gd name="connsiteX4" fmla="*/ 0 w 42266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237"/>
                  </a:moveTo>
                  <a:lnTo>
                    <a:pt x="119" y="24101"/>
                  </a:lnTo>
                  <a:lnTo>
                    <a:pt x="42266" y="23864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="" xmlns:a16="http://schemas.microsoft.com/office/drawing/2014/main" id="{7C885595-6580-48C2-989C-9CFF5ADBF13F}"/>
                </a:ext>
              </a:extLst>
            </p:cNvPr>
            <p:cNvSpPr/>
            <p:nvPr/>
          </p:nvSpPr>
          <p:spPr>
            <a:xfrm>
              <a:off x="3179576" y="6710164"/>
              <a:ext cx="42147" cy="24101"/>
            </a:xfrm>
            <a:custGeom>
              <a:avLst/>
              <a:gdLst>
                <a:gd name="connsiteX0" fmla="*/ 0 w 42147"/>
                <a:gd name="connsiteY0" fmla="*/ 237 h 24101"/>
                <a:gd name="connsiteX1" fmla="*/ 238 w 42147"/>
                <a:gd name="connsiteY1" fmla="*/ 24101 h 24101"/>
                <a:gd name="connsiteX2" fmla="*/ 42148 w 42147"/>
                <a:gd name="connsiteY2" fmla="*/ 23864 h 24101"/>
                <a:gd name="connsiteX3" fmla="*/ 42029 w 42147"/>
                <a:gd name="connsiteY3" fmla="*/ 0 h 24101"/>
                <a:gd name="connsiteX4" fmla="*/ 0 w 42147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0" y="237"/>
                  </a:moveTo>
                  <a:lnTo>
                    <a:pt x="238" y="24101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="" xmlns:a16="http://schemas.microsoft.com/office/drawing/2014/main" id="{9D41FBE9-2CC1-4F2E-973A-A945CB869A98}"/>
                </a:ext>
              </a:extLst>
            </p:cNvPr>
            <p:cNvSpPr/>
            <p:nvPr/>
          </p:nvSpPr>
          <p:spPr>
            <a:xfrm>
              <a:off x="3235496" y="6677040"/>
              <a:ext cx="42147" cy="24101"/>
            </a:xfrm>
            <a:custGeom>
              <a:avLst/>
              <a:gdLst>
                <a:gd name="connsiteX0" fmla="*/ 118 w 42147"/>
                <a:gd name="connsiteY0" fmla="*/ 24101 h 24101"/>
                <a:gd name="connsiteX1" fmla="*/ 118 w 42147"/>
                <a:gd name="connsiteY1" fmla="*/ 24101 h 24101"/>
                <a:gd name="connsiteX2" fmla="*/ 41791 w 42147"/>
                <a:gd name="connsiteY2" fmla="*/ 23983 h 24101"/>
                <a:gd name="connsiteX3" fmla="*/ 42147 w 42147"/>
                <a:gd name="connsiteY3" fmla="*/ 23983 h 24101"/>
                <a:gd name="connsiteX4" fmla="*/ 42028 w 42147"/>
                <a:gd name="connsiteY4" fmla="*/ 0 h 24101"/>
                <a:gd name="connsiteX5" fmla="*/ 0 w 42147"/>
                <a:gd name="connsiteY5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118" y="24101"/>
                  </a:moveTo>
                  <a:lnTo>
                    <a:pt x="118" y="24101"/>
                  </a:lnTo>
                  <a:lnTo>
                    <a:pt x="41791" y="23983"/>
                  </a:lnTo>
                  <a:lnTo>
                    <a:pt x="42147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="" xmlns:a16="http://schemas.microsoft.com/office/drawing/2014/main" id="{5E54BD23-E9C8-4F31-AB95-8028D1EC5C5D}"/>
                </a:ext>
              </a:extLst>
            </p:cNvPr>
            <p:cNvSpPr/>
            <p:nvPr/>
          </p:nvSpPr>
          <p:spPr>
            <a:xfrm>
              <a:off x="3123420" y="6710402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3983 h 24101"/>
                <a:gd name="connsiteX2" fmla="*/ 237 w 42266"/>
                <a:gd name="connsiteY2" fmla="*/ 24101 h 24101"/>
                <a:gd name="connsiteX3" fmla="*/ 237 w 42266"/>
                <a:gd name="connsiteY3" fmla="*/ 24101 h 24101"/>
                <a:gd name="connsiteX4" fmla="*/ 42147 w 42266"/>
                <a:gd name="connsiteY4" fmla="*/ 23983 h 24101"/>
                <a:gd name="connsiteX5" fmla="*/ 42266 w 42266"/>
                <a:gd name="connsiteY5" fmla="*/ 23983 h 24101"/>
                <a:gd name="connsiteX6" fmla="*/ 42028 w 42266"/>
                <a:gd name="connsiteY6" fmla="*/ 0 h 24101"/>
                <a:gd name="connsiteX7" fmla="*/ 0 w 42266"/>
                <a:gd name="connsiteY7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3983"/>
                  </a:lnTo>
                  <a:lnTo>
                    <a:pt x="237" y="24101"/>
                  </a:lnTo>
                  <a:lnTo>
                    <a:pt x="237" y="24101"/>
                  </a:lnTo>
                  <a:lnTo>
                    <a:pt x="42147" y="23983"/>
                  </a:lnTo>
                  <a:lnTo>
                    <a:pt x="42266" y="23983"/>
                  </a:lnTo>
                  <a:lnTo>
                    <a:pt x="4202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="" xmlns:a16="http://schemas.microsoft.com/office/drawing/2014/main" id="{0B420EAD-AADA-47D2-9193-D10DA7C0E523}"/>
                </a:ext>
              </a:extLst>
            </p:cNvPr>
            <p:cNvSpPr/>
            <p:nvPr/>
          </p:nvSpPr>
          <p:spPr>
            <a:xfrm>
              <a:off x="3067262" y="6710639"/>
              <a:ext cx="42384" cy="23982"/>
            </a:xfrm>
            <a:custGeom>
              <a:avLst/>
              <a:gdLst>
                <a:gd name="connsiteX0" fmla="*/ 237 w 42384"/>
                <a:gd name="connsiteY0" fmla="*/ 23982 h 23982"/>
                <a:gd name="connsiteX1" fmla="*/ 237 w 42384"/>
                <a:gd name="connsiteY1" fmla="*/ 23982 h 23982"/>
                <a:gd name="connsiteX2" fmla="*/ 237 w 42384"/>
                <a:gd name="connsiteY2" fmla="*/ 23982 h 23982"/>
                <a:gd name="connsiteX3" fmla="*/ 42385 w 42384"/>
                <a:gd name="connsiteY3" fmla="*/ 23864 h 23982"/>
                <a:gd name="connsiteX4" fmla="*/ 42147 w 42384"/>
                <a:gd name="connsiteY4" fmla="*/ 0 h 23982"/>
                <a:gd name="connsiteX5" fmla="*/ 0 w 42384"/>
                <a:gd name="connsiteY5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>
                  <a:moveTo>
                    <a:pt x="237" y="23982"/>
                  </a:moveTo>
                  <a:lnTo>
                    <a:pt x="237" y="23982"/>
                  </a:ln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="" xmlns:a16="http://schemas.microsoft.com/office/drawing/2014/main" id="{D3991C9F-BD0A-4801-92E3-4817B17423DF}"/>
                </a:ext>
              </a:extLst>
            </p:cNvPr>
            <p:cNvSpPr/>
            <p:nvPr/>
          </p:nvSpPr>
          <p:spPr>
            <a:xfrm>
              <a:off x="2955067" y="6710995"/>
              <a:ext cx="42266" cy="24101"/>
            </a:xfrm>
            <a:custGeom>
              <a:avLst/>
              <a:gdLst>
                <a:gd name="connsiteX0" fmla="*/ 41672 w 42266"/>
                <a:gd name="connsiteY0" fmla="*/ 0 h 24101"/>
                <a:gd name="connsiteX1" fmla="*/ 0 w 42266"/>
                <a:gd name="connsiteY1" fmla="*/ 237 h 24101"/>
                <a:gd name="connsiteX2" fmla="*/ 238 w 42266"/>
                <a:gd name="connsiteY2" fmla="*/ 24101 h 24101"/>
                <a:gd name="connsiteX3" fmla="*/ 238 w 42266"/>
                <a:gd name="connsiteY3" fmla="*/ 24101 h 24101"/>
                <a:gd name="connsiteX4" fmla="*/ 238 w 42266"/>
                <a:gd name="connsiteY4" fmla="*/ 24101 h 24101"/>
                <a:gd name="connsiteX5" fmla="*/ 356 w 42266"/>
                <a:gd name="connsiteY5" fmla="*/ 24101 h 24101"/>
                <a:gd name="connsiteX6" fmla="*/ 42266 w 42266"/>
                <a:gd name="connsiteY6" fmla="*/ 23982 h 24101"/>
                <a:gd name="connsiteX7" fmla="*/ 42266 w 42266"/>
                <a:gd name="connsiteY7" fmla="*/ 23982 h 24101"/>
                <a:gd name="connsiteX8" fmla="*/ 42029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41672" y="0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="" xmlns:a16="http://schemas.microsoft.com/office/drawing/2014/main" id="{F9FB10D2-F6CA-407C-A71F-3228DD57087D}"/>
                </a:ext>
              </a:extLst>
            </p:cNvPr>
            <p:cNvSpPr/>
            <p:nvPr/>
          </p:nvSpPr>
          <p:spPr>
            <a:xfrm>
              <a:off x="3010987" y="6677990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42147 w 42147"/>
                <a:gd name="connsiteY1" fmla="*/ 23864 h 23982"/>
                <a:gd name="connsiteX2" fmla="*/ 42147 w 42147"/>
                <a:gd name="connsiteY2" fmla="*/ 23864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238" y="23982"/>
                  </a:moveTo>
                  <a:lnTo>
                    <a:pt x="42147" y="23864"/>
                  </a:lnTo>
                  <a:lnTo>
                    <a:pt x="42147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="" xmlns:a16="http://schemas.microsoft.com/office/drawing/2014/main" id="{609D89D8-CB5C-4E62-ADB9-79C064D8D982}"/>
                </a:ext>
              </a:extLst>
            </p:cNvPr>
            <p:cNvSpPr/>
            <p:nvPr/>
          </p:nvSpPr>
          <p:spPr>
            <a:xfrm>
              <a:off x="3123182" y="6677515"/>
              <a:ext cx="42266" cy="24101"/>
            </a:xfrm>
            <a:custGeom>
              <a:avLst/>
              <a:gdLst>
                <a:gd name="connsiteX0" fmla="*/ 119 w 42266"/>
                <a:gd name="connsiteY0" fmla="*/ 24101 h 24101"/>
                <a:gd name="connsiteX1" fmla="*/ 42266 w 42266"/>
                <a:gd name="connsiteY1" fmla="*/ 23982 h 24101"/>
                <a:gd name="connsiteX2" fmla="*/ 42148 w 42266"/>
                <a:gd name="connsiteY2" fmla="*/ 0 h 24101"/>
                <a:gd name="connsiteX3" fmla="*/ 0 w 42266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119" y="24101"/>
                  </a:moveTo>
                  <a:lnTo>
                    <a:pt x="42266" y="23982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="" xmlns:a16="http://schemas.microsoft.com/office/drawing/2014/main" id="{742672FC-F94E-45C6-8BD7-0D573873370F}"/>
                </a:ext>
              </a:extLst>
            </p:cNvPr>
            <p:cNvSpPr/>
            <p:nvPr/>
          </p:nvSpPr>
          <p:spPr>
            <a:xfrm>
              <a:off x="3067025" y="667775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0 w 42266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237" y="24101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="" xmlns:a16="http://schemas.microsoft.com/office/drawing/2014/main" id="{EBFA8FEC-8A16-44B0-9D35-B799D2F440B4}"/>
                </a:ext>
              </a:extLst>
            </p:cNvPr>
            <p:cNvSpPr/>
            <p:nvPr/>
          </p:nvSpPr>
          <p:spPr>
            <a:xfrm>
              <a:off x="2954830" y="6678227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238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="" xmlns:a16="http://schemas.microsoft.com/office/drawing/2014/main" id="{C6350FF2-75BE-489D-8C72-A9F75E3EEA5F}"/>
                </a:ext>
              </a:extLst>
            </p:cNvPr>
            <p:cNvSpPr/>
            <p:nvPr/>
          </p:nvSpPr>
          <p:spPr>
            <a:xfrm>
              <a:off x="3235140" y="6644272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028 w 42384"/>
                <a:gd name="connsiteY1" fmla="*/ 0 h 24101"/>
                <a:gd name="connsiteX2" fmla="*/ 0 w 42384"/>
                <a:gd name="connsiteY2" fmla="*/ 119 h 24101"/>
                <a:gd name="connsiteX3" fmla="*/ 0 w 42384"/>
                <a:gd name="connsiteY3" fmla="*/ 119 h 24101"/>
                <a:gd name="connsiteX4" fmla="*/ 237 w 42384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4101">
                  <a:moveTo>
                    <a:pt x="42385" y="23864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="" xmlns:a16="http://schemas.microsoft.com/office/drawing/2014/main" id="{FFC8CBBA-9276-48F9-B642-EE7F12C2FA76}"/>
                </a:ext>
              </a:extLst>
            </p:cNvPr>
            <p:cNvSpPr/>
            <p:nvPr/>
          </p:nvSpPr>
          <p:spPr>
            <a:xfrm>
              <a:off x="3123063" y="6644747"/>
              <a:ext cx="42147" cy="23982"/>
            </a:xfrm>
            <a:custGeom>
              <a:avLst/>
              <a:gdLst>
                <a:gd name="connsiteX0" fmla="*/ 0 w 42147"/>
                <a:gd name="connsiteY0" fmla="*/ 23983 h 23982"/>
                <a:gd name="connsiteX1" fmla="*/ 0 w 42147"/>
                <a:gd name="connsiteY1" fmla="*/ 23983 h 23982"/>
                <a:gd name="connsiteX2" fmla="*/ 42147 w 42147"/>
                <a:gd name="connsiteY2" fmla="*/ 23864 h 23982"/>
                <a:gd name="connsiteX3" fmla="*/ 42028 w 42147"/>
                <a:gd name="connsiteY3" fmla="*/ 0 h 23982"/>
                <a:gd name="connsiteX4" fmla="*/ 0 w 42147"/>
                <a:gd name="connsiteY4" fmla="*/ 119 h 23982"/>
                <a:gd name="connsiteX5" fmla="*/ 0 w 42147"/>
                <a:gd name="connsiteY5" fmla="*/ 119 h 23982"/>
                <a:gd name="connsiteX6" fmla="*/ 0 w 42147"/>
                <a:gd name="connsiteY6" fmla="*/ 119 h 23982"/>
                <a:gd name="connsiteX7" fmla="*/ 0 w 42147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7" h="23982">
                  <a:moveTo>
                    <a:pt x="0" y="23983"/>
                  </a:moveTo>
                  <a:lnTo>
                    <a:pt x="0" y="23983"/>
                  </a:lnTo>
                  <a:lnTo>
                    <a:pt x="42147" y="23864"/>
                  </a:ln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="" xmlns:a16="http://schemas.microsoft.com/office/drawing/2014/main" id="{0E51D4A5-2A9E-4337-8D9C-BD3A37C668AF}"/>
                </a:ext>
              </a:extLst>
            </p:cNvPr>
            <p:cNvSpPr/>
            <p:nvPr/>
          </p:nvSpPr>
          <p:spPr>
            <a:xfrm rot="-14175">
              <a:off x="3010774" y="6645232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="" xmlns:a16="http://schemas.microsoft.com/office/drawing/2014/main" id="{B4F938E7-E7E2-456E-9A51-52546BAA3560}"/>
                </a:ext>
              </a:extLst>
            </p:cNvPr>
            <p:cNvSpPr/>
            <p:nvPr/>
          </p:nvSpPr>
          <p:spPr>
            <a:xfrm>
              <a:off x="3233715" y="6447069"/>
              <a:ext cx="42266" cy="24101"/>
            </a:xfrm>
            <a:custGeom>
              <a:avLst/>
              <a:gdLst>
                <a:gd name="connsiteX0" fmla="*/ 42266 w 42266"/>
                <a:gd name="connsiteY0" fmla="*/ 23983 h 24101"/>
                <a:gd name="connsiteX1" fmla="*/ 42266 w 42266"/>
                <a:gd name="connsiteY1" fmla="*/ 23983 h 24101"/>
                <a:gd name="connsiteX2" fmla="*/ 42148 w 42266"/>
                <a:gd name="connsiteY2" fmla="*/ 0 h 24101"/>
                <a:gd name="connsiteX3" fmla="*/ 0 w 42266"/>
                <a:gd name="connsiteY3" fmla="*/ 238 h 24101"/>
                <a:gd name="connsiteX4" fmla="*/ 119 w 42266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42266" y="23983"/>
                  </a:moveTo>
                  <a:lnTo>
                    <a:pt x="42266" y="23983"/>
                  </a:lnTo>
                  <a:lnTo>
                    <a:pt x="42148" y="0"/>
                  </a:lnTo>
                  <a:lnTo>
                    <a:pt x="0" y="238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="" xmlns:a16="http://schemas.microsoft.com/office/drawing/2014/main" id="{516D6401-CC07-4B09-8360-4B70BCC5ED83}"/>
                </a:ext>
              </a:extLst>
            </p:cNvPr>
            <p:cNvSpPr/>
            <p:nvPr/>
          </p:nvSpPr>
          <p:spPr>
            <a:xfrm>
              <a:off x="3177677" y="6447425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238 w 42147"/>
                <a:gd name="connsiteY1" fmla="*/ 23982 h 23982"/>
                <a:gd name="connsiteX2" fmla="*/ 42148 w 42147"/>
                <a:gd name="connsiteY2" fmla="*/ 23745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  <a:gd name="connsiteX5" fmla="*/ 238 w 42147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3982">
                  <a:moveTo>
                    <a:pt x="238" y="23982"/>
                  </a:moveTo>
                  <a:lnTo>
                    <a:pt x="238" y="23982"/>
                  </a:lnTo>
                  <a:lnTo>
                    <a:pt x="42148" y="23745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="" xmlns:a16="http://schemas.microsoft.com/office/drawing/2014/main" id="{C9A868D9-61E7-4CD3-9C31-570FF3B66821}"/>
                </a:ext>
              </a:extLst>
            </p:cNvPr>
            <p:cNvSpPr/>
            <p:nvPr/>
          </p:nvSpPr>
          <p:spPr>
            <a:xfrm>
              <a:off x="3009206" y="6448019"/>
              <a:ext cx="42384" cy="23982"/>
            </a:xfrm>
            <a:custGeom>
              <a:avLst/>
              <a:gdLst>
                <a:gd name="connsiteX0" fmla="*/ 238 w 42384"/>
                <a:gd name="connsiteY0" fmla="*/ 23983 h 23982"/>
                <a:gd name="connsiteX1" fmla="*/ 356 w 42384"/>
                <a:gd name="connsiteY1" fmla="*/ 23983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119 w 42384"/>
                <a:gd name="connsiteY4" fmla="*/ 238 h 23982"/>
                <a:gd name="connsiteX5" fmla="*/ 0 w 42384"/>
                <a:gd name="connsiteY5" fmla="*/ 238 h 23982"/>
                <a:gd name="connsiteX6" fmla="*/ 238 w 42384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>
                  <a:moveTo>
                    <a:pt x="238" y="23983"/>
                  </a:moveTo>
                  <a:lnTo>
                    <a:pt x="356" y="23983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="" xmlns:a16="http://schemas.microsoft.com/office/drawing/2014/main" id="{1A03EE76-C27C-42C2-8F43-0C49A6B6E4C8}"/>
                </a:ext>
              </a:extLst>
            </p:cNvPr>
            <p:cNvSpPr/>
            <p:nvPr/>
          </p:nvSpPr>
          <p:spPr>
            <a:xfrm>
              <a:off x="2953167" y="6448256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  <a:gd name="connsiteX4" fmla="*/ 0 w 42266"/>
                <a:gd name="connsiteY4" fmla="*/ 119 h 23982"/>
                <a:gd name="connsiteX5" fmla="*/ 238 w 42266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="" xmlns:a16="http://schemas.microsoft.com/office/drawing/2014/main" id="{4F5CB37F-FC32-44CD-BB43-D853BC5806A6}"/>
                </a:ext>
              </a:extLst>
            </p:cNvPr>
            <p:cNvSpPr/>
            <p:nvPr/>
          </p:nvSpPr>
          <p:spPr>
            <a:xfrm>
              <a:off x="3183494" y="726876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7 w 42384"/>
                <a:gd name="connsiteY3" fmla="*/ 23983 h 23982"/>
                <a:gd name="connsiteX4" fmla="*/ 42266 w 42384"/>
                <a:gd name="connsiteY4" fmla="*/ 23864 h 23982"/>
                <a:gd name="connsiteX5" fmla="*/ 42266 w 42384"/>
                <a:gd name="connsiteY5" fmla="*/ 23864 h 23982"/>
                <a:gd name="connsiteX6" fmla="*/ 42385 w 42384"/>
                <a:gd name="connsiteY6" fmla="*/ 23864 h 23982"/>
                <a:gd name="connsiteX7" fmla="*/ 42028 w 42384"/>
                <a:gd name="connsiteY7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7" y="23983"/>
                  </a:lnTo>
                  <a:lnTo>
                    <a:pt x="42266" y="23864"/>
                  </a:lnTo>
                  <a:lnTo>
                    <a:pt x="42266" y="23864"/>
                  </a:lnTo>
                  <a:lnTo>
                    <a:pt x="42385" y="23864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="" xmlns:a16="http://schemas.microsoft.com/office/drawing/2014/main" id="{F64877AA-7971-4323-B8D3-3CD08451DEAF}"/>
                </a:ext>
              </a:extLst>
            </p:cNvPr>
            <p:cNvSpPr/>
            <p:nvPr/>
          </p:nvSpPr>
          <p:spPr>
            <a:xfrm>
              <a:off x="3127337" y="726900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3 h 23982"/>
                <a:gd name="connsiteX2" fmla="*/ 237 w 42384"/>
                <a:gd name="connsiteY2" fmla="*/ 23983 h 23982"/>
                <a:gd name="connsiteX3" fmla="*/ 237 w 42384"/>
                <a:gd name="connsiteY3" fmla="*/ 23983 h 23982"/>
                <a:gd name="connsiteX4" fmla="*/ 42385 w 42384"/>
                <a:gd name="connsiteY4" fmla="*/ 23864 h 23982"/>
                <a:gd name="connsiteX5" fmla="*/ 42148 w 42384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237" y="23983"/>
                  </a:lnTo>
                  <a:lnTo>
                    <a:pt x="237" y="23983"/>
                  </a:lnTo>
                  <a:lnTo>
                    <a:pt x="237" y="23983"/>
                  </a:lnTo>
                  <a:lnTo>
                    <a:pt x="42385" y="23864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="" xmlns:a16="http://schemas.microsoft.com/office/drawing/2014/main" id="{5EC162FB-F3EA-4F45-9C00-125BB6934E6A}"/>
                </a:ext>
              </a:extLst>
            </p:cNvPr>
            <p:cNvSpPr/>
            <p:nvPr/>
          </p:nvSpPr>
          <p:spPr>
            <a:xfrm>
              <a:off x="3071418" y="7269241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23982 h 23982"/>
                <a:gd name="connsiteX2" fmla="*/ 42147 w 42147"/>
                <a:gd name="connsiteY2" fmla="*/ 23745 h 23982"/>
                <a:gd name="connsiteX3" fmla="*/ 41910 w 42147"/>
                <a:gd name="connsiteY3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>
                  <a:moveTo>
                    <a:pt x="0" y="119"/>
                  </a:moveTo>
                  <a:lnTo>
                    <a:pt x="0" y="23982"/>
                  </a:lnTo>
                  <a:lnTo>
                    <a:pt x="42147" y="23745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="" xmlns:a16="http://schemas.microsoft.com/office/drawing/2014/main" id="{49A5B7EA-A489-43B1-B127-4930E0B2A7EB}"/>
                </a:ext>
              </a:extLst>
            </p:cNvPr>
            <p:cNvSpPr/>
            <p:nvPr/>
          </p:nvSpPr>
          <p:spPr>
            <a:xfrm>
              <a:off x="3015261" y="7269360"/>
              <a:ext cx="42147" cy="24101"/>
            </a:xfrm>
            <a:custGeom>
              <a:avLst/>
              <a:gdLst>
                <a:gd name="connsiteX0" fmla="*/ 0 w 42147"/>
                <a:gd name="connsiteY0" fmla="*/ 119 h 24101"/>
                <a:gd name="connsiteX1" fmla="*/ 0 w 42147"/>
                <a:gd name="connsiteY1" fmla="*/ 119 h 24101"/>
                <a:gd name="connsiteX2" fmla="*/ 119 w 42147"/>
                <a:gd name="connsiteY2" fmla="*/ 24101 h 24101"/>
                <a:gd name="connsiteX3" fmla="*/ 41910 w 42147"/>
                <a:gd name="connsiteY3" fmla="*/ 23983 h 24101"/>
                <a:gd name="connsiteX4" fmla="*/ 42148 w 42147"/>
                <a:gd name="connsiteY4" fmla="*/ 23983 h 24101"/>
                <a:gd name="connsiteX5" fmla="*/ 41910 w 42147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0" y="119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1910" y="23983"/>
                  </a:lnTo>
                  <a:lnTo>
                    <a:pt x="42148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="" xmlns:a16="http://schemas.microsoft.com/office/drawing/2014/main" id="{58FEA547-434F-45B7-8373-F0D4C475AC2E}"/>
                </a:ext>
              </a:extLst>
            </p:cNvPr>
            <p:cNvSpPr/>
            <p:nvPr/>
          </p:nvSpPr>
          <p:spPr>
            <a:xfrm>
              <a:off x="2958985" y="7269597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237 w 42266"/>
                <a:gd name="connsiteY2" fmla="*/ 24101 h 24101"/>
                <a:gd name="connsiteX3" fmla="*/ 42147 w 42266"/>
                <a:gd name="connsiteY3" fmla="*/ 23864 h 24101"/>
                <a:gd name="connsiteX4" fmla="*/ 42266 w 42266"/>
                <a:gd name="connsiteY4" fmla="*/ 23864 h 24101"/>
                <a:gd name="connsiteX5" fmla="*/ 42266 w 42266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4101"/>
                  </a:lnTo>
                  <a:lnTo>
                    <a:pt x="237" y="24101"/>
                  </a:lnTo>
                  <a:lnTo>
                    <a:pt x="42147" y="23864"/>
                  </a:lnTo>
                  <a:lnTo>
                    <a:pt x="42266" y="23864"/>
                  </a:lnTo>
                  <a:lnTo>
                    <a:pt x="42266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="" xmlns:a16="http://schemas.microsoft.com/office/drawing/2014/main" id="{44DBCB62-0EEB-40EE-9CF0-B452D367FDF7}"/>
                </a:ext>
              </a:extLst>
            </p:cNvPr>
            <p:cNvSpPr/>
            <p:nvPr/>
          </p:nvSpPr>
          <p:spPr>
            <a:xfrm>
              <a:off x="3183257" y="7235879"/>
              <a:ext cx="42266" cy="24101"/>
            </a:xfrm>
            <a:custGeom>
              <a:avLst/>
              <a:gdLst>
                <a:gd name="connsiteX0" fmla="*/ 42266 w 42266"/>
                <a:gd name="connsiteY0" fmla="*/ 23864 h 24101"/>
                <a:gd name="connsiteX1" fmla="*/ 42148 w 42266"/>
                <a:gd name="connsiteY1" fmla="*/ 0 h 24101"/>
                <a:gd name="connsiteX2" fmla="*/ 0 w 42266"/>
                <a:gd name="connsiteY2" fmla="*/ 237 h 24101"/>
                <a:gd name="connsiteX3" fmla="*/ 238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266" y="23864"/>
                  </a:moveTo>
                  <a:lnTo>
                    <a:pt x="42148" y="0"/>
                  </a:lnTo>
                  <a:lnTo>
                    <a:pt x="0" y="237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="" xmlns:a16="http://schemas.microsoft.com/office/drawing/2014/main" id="{AB3E6308-309F-441C-85C5-E55816EB13E8}"/>
                </a:ext>
              </a:extLst>
            </p:cNvPr>
            <p:cNvSpPr/>
            <p:nvPr/>
          </p:nvSpPr>
          <p:spPr>
            <a:xfrm>
              <a:off x="3071062" y="7236354"/>
              <a:ext cx="42266" cy="23982"/>
            </a:xfrm>
            <a:custGeom>
              <a:avLst/>
              <a:gdLst>
                <a:gd name="connsiteX0" fmla="*/ 42029 w 42266"/>
                <a:gd name="connsiteY0" fmla="*/ 0 h 23982"/>
                <a:gd name="connsiteX1" fmla="*/ 0 w 42266"/>
                <a:gd name="connsiteY1" fmla="*/ 119 h 23982"/>
                <a:gd name="connsiteX2" fmla="*/ 237 w 42266"/>
                <a:gd name="connsiteY2" fmla="*/ 23983 h 23982"/>
                <a:gd name="connsiteX3" fmla="*/ 42266 w 42266"/>
                <a:gd name="connsiteY3" fmla="*/ 23745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029" y="0"/>
                  </a:moveTo>
                  <a:lnTo>
                    <a:pt x="0" y="119"/>
                  </a:lnTo>
                  <a:lnTo>
                    <a:pt x="237" y="23983"/>
                  </a:lnTo>
                  <a:lnTo>
                    <a:pt x="42266" y="2374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="" xmlns:a16="http://schemas.microsoft.com/office/drawing/2014/main" id="{324F3C50-96F4-4047-AA54-E2A78128D2F0}"/>
                </a:ext>
              </a:extLst>
            </p:cNvPr>
            <p:cNvSpPr/>
            <p:nvPr/>
          </p:nvSpPr>
          <p:spPr>
            <a:xfrm>
              <a:off x="3014905" y="7236592"/>
              <a:ext cx="42384" cy="23982"/>
            </a:xfrm>
            <a:custGeom>
              <a:avLst/>
              <a:gdLst>
                <a:gd name="connsiteX0" fmla="*/ 42148 w 42384"/>
                <a:gd name="connsiteY0" fmla="*/ 0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8 w 42384"/>
                <a:gd name="connsiteY3" fmla="*/ 23982 h 23982"/>
                <a:gd name="connsiteX4" fmla="*/ 238 w 42384"/>
                <a:gd name="connsiteY4" fmla="*/ 23982 h 23982"/>
                <a:gd name="connsiteX5" fmla="*/ 238 w 42384"/>
                <a:gd name="connsiteY5" fmla="*/ 23982 h 23982"/>
                <a:gd name="connsiteX6" fmla="*/ 42385 w 42384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>
                  <a:moveTo>
                    <a:pt x="42148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="" xmlns:a16="http://schemas.microsoft.com/office/drawing/2014/main" id="{1092F186-C19E-4245-A92B-200485E0A922}"/>
                </a:ext>
              </a:extLst>
            </p:cNvPr>
            <p:cNvSpPr/>
            <p:nvPr/>
          </p:nvSpPr>
          <p:spPr>
            <a:xfrm>
              <a:off x="2958748" y="7236710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238 h 24101"/>
                <a:gd name="connsiteX4" fmla="*/ 0 w 42384"/>
                <a:gd name="connsiteY4" fmla="*/ 238 h 24101"/>
                <a:gd name="connsiteX5" fmla="*/ 238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="" xmlns:a16="http://schemas.microsoft.com/office/drawing/2014/main" id="{82DFD5D0-6B5F-4C9E-B470-D6AD46751267}"/>
                </a:ext>
              </a:extLst>
            </p:cNvPr>
            <p:cNvSpPr/>
            <p:nvPr/>
          </p:nvSpPr>
          <p:spPr>
            <a:xfrm>
              <a:off x="3239177" y="7202755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118 w 42266"/>
                <a:gd name="connsiteY3" fmla="*/ 24101 h 24101"/>
                <a:gd name="connsiteX4" fmla="*/ 118 w 42266"/>
                <a:gd name="connsiteY4" fmla="*/ 24101 h 24101"/>
                <a:gd name="connsiteX5" fmla="*/ 118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="" xmlns:a16="http://schemas.microsoft.com/office/drawing/2014/main" id="{E9A0F6A3-3F9C-4479-BDC5-8B532481F24B}"/>
                </a:ext>
              </a:extLst>
            </p:cNvPr>
            <p:cNvSpPr/>
            <p:nvPr/>
          </p:nvSpPr>
          <p:spPr>
            <a:xfrm>
              <a:off x="3014667" y="7203705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238 h 23982"/>
                <a:gd name="connsiteX3" fmla="*/ 0 w 42266"/>
                <a:gd name="connsiteY3" fmla="*/ 238 h 23982"/>
                <a:gd name="connsiteX4" fmla="*/ 237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="" xmlns:a16="http://schemas.microsoft.com/office/drawing/2014/main" id="{6DB33E6B-C6B9-4DD0-B187-464DDA1B6478}"/>
                </a:ext>
              </a:extLst>
            </p:cNvPr>
            <p:cNvSpPr/>
            <p:nvPr/>
          </p:nvSpPr>
          <p:spPr>
            <a:xfrm>
              <a:off x="2958510" y="7203823"/>
              <a:ext cx="42384" cy="24220"/>
            </a:xfrm>
            <a:custGeom>
              <a:avLst/>
              <a:gdLst>
                <a:gd name="connsiteX0" fmla="*/ 42385 w 42384"/>
                <a:gd name="connsiteY0" fmla="*/ 23983 h 24220"/>
                <a:gd name="connsiteX1" fmla="*/ 42147 w 42384"/>
                <a:gd name="connsiteY1" fmla="*/ 0 h 24220"/>
                <a:gd name="connsiteX2" fmla="*/ 119 w 42384"/>
                <a:gd name="connsiteY2" fmla="*/ 238 h 24220"/>
                <a:gd name="connsiteX3" fmla="*/ 119 w 42384"/>
                <a:gd name="connsiteY3" fmla="*/ 238 h 24220"/>
                <a:gd name="connsiteX4" fmla="*/ 0 w 42384"/>
                <a:gd name="connsiteY4" fmla="*/ 238 h 24220"/>
                <a:gd name="connsiteX5" fmla="*/ 119 w 42384"/>
                <a:gd name="connsiteY5" fmla="*/ 24101 h 24220"/>
                <a:gd name="connsiteX6" fmla="*/ 119 w 42384"/>
                <a:gd name="connsiteY6" fmla="*/ 24220 h 24220"/>
                <a:gd name="connsiteX7" fmla="*/ 119 w 42384"/>
                <a:gd name="connsiteY7" fmla="*/ 24220 h 24220"/>
                <a:gd name="connsiteX8" fmla="*/ 42029 w 42384"/>
                <a:gd name="connsiteY8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4220">
                  <a:moveTo>
                    <a:pt x="42385" y="23983"/>
                  </a:moveTo>
                  <a:lnTo>
                    <a:pt x="42147" y="0"/>
                  </a:lnTo>
                  <a:lnTo>
                    <a:pt x="119" y="238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220"/>
                  </a:lnTo>
                  <a:lnTo>
                    <a:pt x="119" y="24220"/>
                  </a:lnTo>
                  <a:lnTo>
                    <a:pt x="4202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="" xmlns:a16="http://schemas.microsoft.com/office/drawing/2014/main" id="{5125D06D-44C3-48AF-97BA-A7D240D4AE94}"/>
                </a:ext>
              </a:extLst>
            </p:cNvPr>
            <p:cNvSpPr/>
            <p:nvPr/>
          </p:nvSpPr>
          <p:spPr>
            <a:xfrm>
              <a:off x="3238820" y="7169987"/>
              <a:ext cx="42384" cy="23982"/>
            </a:xfrm>
            <a:custGeom>
              <a:avLst/>
              <a:gdLst>
                <a:gd name="connsiteX0" fmla="*/ 42147 w 42384"/>
                <a:gd name="connsiteY0" fmla="*/ 0 h 23982"/>
                <a:gd name="connsiteX1" fmla="*/ 0 w 42384"/>
                <a:gd name="connsiteY1" fmla="*/ 119 h 23982"/>
                <a:gd name="connsiteX2" fmla="*/ 356 w 42384"/>
                <a:gd name="connsiteY2" fmla="*/ 23982 h 23982"/>
                <a:gd name="connsiteX3" fmla="*/ 42385 w 42384"/>
                <a:gd name="connsiteY3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147" y="0"/>
                  </a:moveTo>
                  <a:lnTo>
                    <a:pt x="0" y="119"/>
                  </a:lnTo>
                  <a:lnTo>
                    <a:pt x="356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="" xmlns:a16="http://schemas.microsoft.com/office/drawing/2014/main" id="{BDA9D9F8-E184-41C0-8D82-CAFB1BD2922B}"/>
                </a:ext>
              </a:extLst>
            </p:cNvPr>
            <p:cNvSpPr/>
            <p:nvPr/>
          </p:nvSpPr>
          <p:spPr>
            <a:xfrm>
              <a:off x="3182901" y="7170224"/>
              <a:ext cx="42147" cy="23982"/>
            </a:xfrm>
            <a:custGeom>
              <a:avLst/>
              <a:gdLst>
                <a:gd name="connsiteX0" fmla="*/ 41910 w 42147"/>
                <a:gd name="connsiteY0" fmla="*/ 0 h 23982"/>
                <a:gd name="connsiteX1" fmla="*/ 0 w 42147"/>
                <a:gd name="connsiteY1" fmla="*/ 119 h 23982"/>
                <a:gd name="connsiteX2" fmla="*/ 0 w 42147"/>
                <a:gd name="connsiteY2" fmla="*/ 119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1910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lnTo>
                    <a:pt x="42148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="" xmlns:a16="http://schemas.microsoft.com/office/drawing/2014/main" id="{554ADA94-5F41-445F-A492-11522FF5CF5A}"/>
                </a:ext>
              </a:extLst>
            </p:cNvPr>
            <p:cNvSpPr/>
            <p:nvPr/>
          </p:nvSpPr>
          <p:spPr>
            <a:xfrm>
              <a:off x="3070587" y="7170581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119 h 24101"/>
                <a:gd name="connsiteX2" fmla="*/ 119 w 42266"/>
                <a:gd name="connsiteY2" fmla="*/ 24101 h 24101"/>
                <a:gd name="connsiteX3" fmla="*/ 42266 w 42266"/>
                <a:gd name="connsiteY3" fmla="*/ 23982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2266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="" xmlns:a16="http://schemas.microsoft.com/office/drawing/2014/main" id="{FB3F4E49-76B1-4EC4-8E2E-09EAC3C5AE23}"/>
                </a:ext>
              </a:extLst>
            </p:cNvPr>
            <p:cNvSpPr/>
            <p:nvPr/>
          </p:nvSpPr>
          <p:spPr>
            <a:xfrm rot="-17451">
              <a:off x="3014587" y="7170959"/>
              <a:ext cx="42147" cy="23864"/>
            </a:xfrm>
            <a:custGeom>
              <a:avLst/>
              <a:gdLst>
                <a:gd name="connsiteX0" fmla="*/ 0 w 42147"/>
                <a:gd name="connsiteY0" fmla="*/ 0 h 23864"/>
                <a:gd name="connsiteX1" fmla="*/ 42148 w 42147"/>
                <a:gd name="connsiteY1" fmla="*/ 0 h 23864"/>
                <a:gd name="connsiteX2" fmla="*/ 42148 w 42147"/>
                <a:gd name="connsiteY2" fmla="*/ 23864 h 23864"/>
                <a:gd name="connsiteX3" fmla="*/ 0 w 42147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4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="" xmlns:a16="http://schemas.microsoft.com/office/drawing/2014/main" id="{75064B98-CA11-4F88-8BDE-D28528819560}"/>
                </a:ext>
              </a:extLst>
            </p:cNvPr>
            <p:cNvSpPr/>
            <p:nvPr/>
          </p:nvSpPr>
          <p:spPr>
            <a:xfrm>
              <a:off x="2958391" y="7171055"/>
              <a:ext cx="42147" cy="24101"/>
            </a:xfrm>
            <a:custGeom>
              <a:avLst/>
              <a:gdLst>
                <a:gd name="connsiteX0" fmla="*/ 42029 w 42147"/>
                <a:gd name="connsiteY0" fmla="*/ 0 h 24101"/>
                <a:gd name="connsiteX1" fmla="*/ 0 w 42147"/>
                <a:gd name="connsiteY1" fmla="*/ 238 h 24101"/>
                <a:gd name="connsiteX2" fmla="*/ 0 w 42147"/>
                <a:gd name="connsiteY2" fmla="*/ 238 h 24101"/>
                <a:gd name="connsiteX3" fmla="*/ 119 w 42147"/>
                <a:gd name="connsiteY3" fmla="*/ 24101 h 24101"/>
                <a:gd name="connsiteX4" fmla="*/ 42147 w 42147"/>
                <a:gd name="connsiteY4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="" xmlns:a16="http://schemas.microsoft.com/office/drawing/2014/main" id="{098985AC-FAEF-4BCC-9943-9C8CADBD9B34}"/>
                </a:ext>
              </a:extLst>
            </p:cNvPr>
            <p:cNvSpPr/>
            <p:nvPr/>
          </p:nvSpPr>
          <p:spPr>
            <a:xfrm>
              <a:off x="3011105" y="671087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238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385 w 42384"/>
                <a:gd name="connsiteY5" fmla="*/ 23864 h 23982"/>
                <a:gd name="connsiteX6" fmla="*/ 42147 w 42384"/>
                <a:gd name="connsiteY6" fmla="*/ 0 h 23982"/>
                <a:gd name="connsiteX7" fmla="*/ 42147 w 42384"/>
                <a:gd name="connsiteY7" fmla="*/ 0 h 23982"/>
                <a:gd name="connsiteX8" fmla="*/ 41910 w 42384"/>
                <a:gd name="connsiteY8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0" y="119"/>
                  </a:lnTo>
                  <a:lnTo>
                    <a:pt x="238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112">
              <a:extLst>
                <a:ext uri="{FF2B5EF4-FFF2-40B4-BE49-F238E27FC236}">
                  <a16:creationId xmlns="" xmlns:a16="http://schemas.microsoft.com/office/drawing/2014/main" id="{66933893-716E-4E1C-852A-5656AF4EC5DA}"/>
                </a:ext>
              </a:extLst>
            </p:cNvPr>
            <p:cNvSpPr/>
            <p:nvPr/>
          </p:nvSpPr>
          <p:spPr>
            <a:xfrm>
              <a:off x="3179339" y="6677277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42147 w 42147"/>
                <a:gd name="connsiteY1" fmla="*/ 23864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119" y="24101"/>
                  </a:moveTo>
                  <a:lnTo>
                    <a:pt x="42147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="" xmlns:a16="http://schemas.microsoft.com/office/drawing/2014/main" id="{0E386B38-0FC4-49DD-BA9B-EEE2876D767C}"/>
                </a:ext>
              </a:extLst>
            </p:cNvPr>
            <p:cNvSpPr/>
            <p:nvPr/>
          </p:nvSpPr>
          <p:spPr>
            <a:xfrm>
              <a:off x="3179102" y="6644509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028 w 42266"/>
                <a:gd name="connsiteY1" fmla="*/ 0 h 23982"/>
                <a:gd name="connsiteX2" fmla="*/ 0 w 42266"/>
                <a:gd name="connsiteY2" fmla="*/ 119 h 23982"/>
                <a:gd name="connsiteX3" fmla="*/ 118 w 42266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266" y="23745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11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="" xmlns:a16="http://schemas.microsoft.com/office/drawing/2014/main" id="{DF040308-6E04-4CB9-AF74-65F4C11F54BF}"/>
                </a:ext>
              </a:extLst>
            </p:cNvPr>
            <p:cNvSpPr/>
            <p:nvPr/>
          </p:nvSpPr>
          <p:spPr>
            <a:xfrm>
              <a:off x="3066906" y="6644865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029 w 42147"/>
                <a:gd name="connsiteY1" fmla="*/ 0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  <a:gd name="connsiteX4" fmla="*/ 0 w 42147"/>
                <a:gd name="connsiteY4" fmla="*/ 237 h 24101"/>
                <a:gd name="connsiteX5" fmla="*/ 119 w 42147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2029" y="0"/>
                  </a:lnTo>
                  <a:lnTo>
                    <a:pt x="42029" y="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: фигура 115">
              <a:extLst>
                <a:ext uri="{FF2B5EF4-FFF2-40B4-BE49-F238E27FC236}">
                  <a16:creationId xmlns="" xmlns:a16="http://schemas.microsoft.com/office/drawing/2014/main" id="{826F97C5-82A3-4A9D-9868-873BDCFD2611}"/>
                </a:ext>
              </a:extLst>
            </p:cNvPr>
            <p:cNvSpPr/>
            <p:nvPr/>
          </p:nvSpPr>
          <p:spPr>
            <a:xfrm>
              <a:off x="2954592" y="6645459"/>
              <a:ext cx="42266" cy="23982"/>
            </a:xfrm>
            <a:custGeom>
              <a:avLst/>
              <a:gdLst>
                <a:gd name="connsiteX0" fmla="*/ 119 w 42266"/>
                <a:gd name="connsiteY0" fmla="*/ 23982 h 23982"/>
                <a:gd name="connsiteX1" fmla="*/ 119 w 42266"/>
                <a:gd name="connsiteY1" fmla="*/ 23982 h 23982"/>
                <a:gd name="connsiteX2" fmla="*/ 42266 w 42266"/>
                <a:gd name="connsiteY2" fmla="*/ 23745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  <a:gd name="connsiteX5" fmla="*/ 0 w 42266"/>
                <a:gd name="connsiteY5" fmla="*/ 119 h 23982"/>
                <a:gd name="connsiteX6" fmla="*/ 0 w 42266"/>
                <a:gd name="connsiteY6" fmla="*/ 119 h 23982"/>
                <a:gd name="connsiteX7" fmla="*/ 119 w 42266"/>
                <a:gd name="connsiteY7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3982">
                  <a:moveTo>
                    <a:pt x="119" y="23982"/>
                  </a:moveTo>
                  <a:lnTo>
                    <a:pt x="119" y="23982"/>
                  </a:lnTo>
                  <a:lnTo>
                    <a:pt x="42266" y="23745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="" xmlns:a16="http://schemas.microsoft.com/office/drawing/2014/main" id="{9F91B35A-67EC-4069-92B8-522C462648D1}"/>
                </a:ext>
              </a:extLst>
            </p:cNvPr>
            <p:cNvSpPr/>
            <p:nvPr/>
          </p:nvSpPr>
          <p:spPr>
            <a:xfrm>
              <a:off x="3121520" y="6447544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0 w 42384"/>
                <a:gd name="connsiteY4" fmla="*/ 119 h 24101"/>
                <a:gd name="connsiteX5" fmla="*/ 237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="" xmlns:a16="http://schemas.microsoft.com/office/drawing/2014/main" id="{F15478FE-7525-4198-B945-BC489139196A}"/>
                </a:ext>
              </a:extLst>
            </p:cNvPr>
            <p:cNvSpPr/>
            <p:nvPr/>
          </p:nvSpPr>
          <p:spPr>
            <a:xfrm>
              <a:off x="3065363" y="6447781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148 w 42384"/>
                <a:gd name="connsiteY1" fmla="*/ 0 h 24101"/>
                <a:gd name="connsiteX2" fmla="*/ 0 w 42384"/>
                <a:gd name="connsiteY2" fmla="*/ 119 h 24101"/>
                <a:gd name="connsiteX3" fmla="*/ 238 w 42384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="" xmlns:a16="http://schemas.microsoft.com/office/drawing/2014/main" id="{071E2625-1901-490E-829F-103472AF8F8D}"/>
                </a:ext>
              </a:extLst>
            </p:cNvPr>
            <p:cNvSpPr/>
            <p:nvPr/>
          </p:nvSpPr>
          <p:spPr>
            <a:xfrm>
              <a:off x="12701" y="5437668"/>
              <a:ext cx="8386272" cy="2121144"/>
            </a:xfrm>
            <a:custGeom>
              <a:avLst/>
              <a:gdLst>
                <a:gd name="connsiteX0" fmla="*/ 8372620 w 8386272"/>
                <a:gd name="connsiteY0" fmla="*/ 170846 h 2121144"/>
                <a:gd name="connsiteX1" fmla="*/ 8219821 w 8386272"/>
                <a:gd name="connsiteY1" fmla="*/ 171439 h 2121144"/>
                <a:gd name="connsiteX2" fmla="*/ 8372620 w 8386272"/>
                <a:gd name="connsiteY2" fmla="*/ 170846 h 2121144"/>
                <a:gd name="connsiteX3" fmla="*/ 8360153 w 8386272"/>
                <a:gd name="connsiteY3" fmla="*/ 119556 h 2121144"/>
                <a:gd name="connsiteX4" fmla="*/ 8219464 w 8386272"/>
                <a:gd name="connsiteY4" fmla="*/ 120150 h 2121144"/>
                <a:gd name="connsiteX5" fmla="*/ 8219346 w 8386272"/>
                <a:gd name="connsiteY5" fmla="*/ 99136 h 2121144"/>
                <a:gd name="connsiteX6" fmla="*/ 8206880 w 8386272"/>
                <a:gd name="connsiteY6" fmla="*/ 47846 h 2121144"/>
                <a:gd name="connsiteX7" fmla="*/ 8021550 w 8386272"/>
                <a:gd name="connsiteY7" fmla="*/ 48677 h 2121144"/>
                <a:gd name="connsiteX8" fmla="*/ 8022024 w 8386272"/>
                <a:gd name="connsiteY8" fmla="*/ 120981 h 2121144"/>
                <a:gd name="connsiteX9" fmla="*/ 8022024 w 8386272"/>
                <a:gd name="connsiteY9" fmla="*/ 120981 h 2121144"/>
                <a:gd name="connsiteX10" fmla="*/ 7714763 w 8386272"/>
                <a:gd name="connsiteY10" fmla="*/ 122168 h 2121144"/>
                <a:gd name="connsiteX11" fmla="*/ 7716307 w 8386272"/>
                <a:gd name="connsiteY11" fmla="*/ 337298 h 2121144"/>
                <a:gd name="connsiteX12" fmla="*/ 7672735 w 8386272"/>
                <a:gd name="connsiteY12" fmla="*/ 337417 h 2121144"/>
                <a:gd name="connsiteX13" fmla="*/ 7672854 w 8386272"/>
                <a:gd name="connsiteY13" fmla="*/ 358194 h 2121144"/>
                <a:gd name="connsiteX14" fmla="*/ 7672973 w 8386272"/>
                <a:gd name="connsiteY14" fmla="*/ 368760 h 2121144"/>
                <a:gd name="connsiteX15" fmla="*/ 7673803 w 8386272"/>
                <a:gd name="connsiteY15" fmla="*/ 474663 h 2121144"/>
                <a:gd name="connsiteX16" fmla="*/ 7673803 w 8386272"/>
                <a:gd name="connsiteY16" fmla="*/ 485230 h 2121144"/>
                <a:gd name="connsiteX17" fmla="*/ 7674160 w 8386272"/>
                <a:gd name="connsiteY17" fmla="*/ 514911 h 2121144"/>
                <a:gd name="connsiteX18" fmla="*/ 7674160 w 8386272"/>
                <a:gd name="connsiteY18" fmla="*/ 525596 h 2121144"/>
                <a:gd name="connsiteX19" fmla="*/ 7674991 w 8386272"/>
                <a:gd name="connsiteY19" fmla="*/ 631381 h 2121144"/>
                <a:gd name="connsiteX20" fmla="*/ 7675110 w 8386272"/>
                <a:gd name="connsiteY20" fmla="*/ 641947 h 2121144"/>
                <a:gd name="connsiteX21" fmla="*/ 7675347 w 8386272"/>
                <a:gd name="connsiteY21" fmla="*/ 671628 h 2121144"/>
                <a:gd name="connsiteX22" fmla="*/ 7675465 w 8386272"/>
                <a:gd name="connsiteY22" fmla="*/ 682314 h 2121144"/>
                <a:gd name="connsiteX23" fmla="*/ 7676297 w 8386272"/>
                <a:gd name="connsiteY23" fmla="*/ 788217 h 2121144"/>
                <a:gd name="connsiteX24" fmla="*/ 7625245 w 8386272"/>
                <a:gd name="connsiteY24" fmla="*/ 788454 h 2121144"/>
                <a:gd name="connsiteX25" fmla="*/ 7624770 w 8386272"/>
                <a:gd name="connsiteY25" fmla="*/ 733840 h 2121144"/>
                <a:gd name="connsiteX26" fmla="*/ 7624770 w 8386272"/>
                <a:gd name="connsiteY26" fmla="*/ 723274 h 2121144"/>
                <a:gd name="connsiteX27" fmla="*/ 7624414 w 8386272"/>
                <a:gd name="connsiteY27" fmla="*/ 693474 h 2121144"/>
                <a:gd name="connsiteX28" fmla="*/ 7624295 w 8386272"/>
                <a:gd name="connsiteY28" fmla="*/ 682907 h 2121144"/>
                <a:gd name="connsiteX29" fmla="*/ 7623583 w 8386272"/>
                <a:gd name="connsiteY29" fmla="*/ 577004 h 2121144"/>
                <a:gd name="connsiteX30" fmla="*/ 7623464 w 8386272"/>
                <a:gd name="connsiteY30" fmla="*/ 566319 h 2121144"/>
                <a:gd name="connsiteX31" fmla="*/ 7623345 w 8386272"/>
                <a:gd name="connsiteY31" fmla="*/ 536638 h 2121144"/>
                <a:gd name="connsiteX32" fmla="*/ 7623227 w 8386272"/>
                <a:gd name="connsiteY32" fmla="*/ 526071 h 2121144"/>
                <a:gd name="connsiteX33" fmla="*/ 7622396 w 8386272"/>
                <a:gd name="connsiteY33" fmla="*/ 420168 h 2121144"/>
                <a:gd name="connsiteX34" fmla="*/ 7622396 w 8386272"/>
                <a:gd name="connsiteY34" fmla="*/ 409602 h 2121144"/>
                <a:gd name="connsiteX35" fmla="*/ 7622158 w 8386272"/>
                <a:gd name="connsiteY35" fmla="*/ 388825 h 2121144"/>
                <a:gd name="connsiteX36" fmla="*/ 7622039 w 8386272"/>
                <a:gd name="connsiteY36" fmla="*/ 369235 h 2121144"/>
                <a:gd name="connsiteX37" fmla="*/ 7609573 w 8386272"/>
                <a:gd name="connsiteY37" fmla="*/ 317946 h 2121144"/>
                <a:gd name="connsiteX38" fmla="*/ 7609573 w 8386272"/>
                <a:gd name="connsiteY38" fmla="*/ 337536 h 2121144"/>
                <a:gd name="connsiteX39" fmla="*/ 7609573 w 8386272"/>
                <a:gd name="connsiteY39" fmla="*/ 337654 h 2121144"/>
                <a:gd name="connsiteX40" fmla="*/ 7609573 w 8386272"/>
                <a:gd name="connsiteY40" fmla="*/ 337536 h 2121144"/>
                <a:gd name="connsiteX41" fmla="*/ 7534064 w 8386272"/>
                <a:gd name="connsiteY41" fmla="*/ 337892 h 2121144"/>
                <a:gd name="connsiteX42" fmla="*/ 7394087 w 8386272"/>
                <a:gd name="connsiteY42" fmla="*/ 401172 h 2121144"/>
                <a:gd name="connsiteX43" fmla="*/ 7395037 w 8386272"/>
                <a:gd name="connsiteY43" fmla="*/ 526665 h 2121144"/>
                <a:gd name="connsiteX44" fmla="*/ 6930227 w 8386272"/>
                <a:gd name="connsiteY44" fmla="*/ 528446 h 2121144"/>
                <a:gd name="connsiteX45" fmla="*/ 6929278 w 8386272"/>
                <a:gd name="connsiteY45" fmla="*/ 398798 h 2121144"/>
                <a:gd name="connsiteX46" fmla="*/ 6890573 w 8386272"/>
                <a:gd name="connsiteY46" fmla="*/ 398917 h 2121144"/>
                <a:gd name="connsiteX47" fmla="*/ 6890573 w 8386272"/>
                <a:gd name="connsiteY47" fmla="*/ 398917 h 2121144"/>
                <a:gd name="connsiteX48" fmla="*/ 6929278 w 8386272"/>
                <a:gd name="connsiteY48" fmla="*/ 398798 h 2121144"/>
                <a:gd name="connsiteX49" fmla="*/ 6916812 w 8386272"/>
                <a:gd name="connsiteY49" fmla="*/ 347509 h 2121144"/>
                <a:gd name="connsiteX50" fmla="*/ 6622255 w 8386272"/>
                <a:gd name="connsiteY50" fmla="*/ 348577 h 2121144"/>
                <a:gd name="connsiteX51" fmla="*/ 6624392 w 8386272"/>
                <a:gd name="connsiteY51" fmla="*/ 644440 h 2121144"/>
                <a:gd name="connsiteX52" fmla="*/ 6355953 w 8386272"/>
                <a:gd name="connsiteY52" fmla="*/ 645509 h 2121144"/>
                <a:gd name="connsiteX53" fmla="*/ 6354648 w 8386272"/>
                <a:gd name="connsiteY53" fmla="*/ 454836 h 2121144"/>
                <a:gd name="connsiteX54" fmla="*/ 6342182 w 8386272"/>
                <a:gd name="connsiteY54" fmla="*/ 403547 h 2121144"/>
                <a:gd name="connsiteX55" fmla="*/ 5989449 w 8386272"/>
                <a:gd name="connsiteY55" fmla="*/ 404972 h 2121144"/>
                <a:gd name="connsiteX56" fmla="*/ 5988737 w 8386272"/>
                <a:gd name="connsiteY56" fmla="*/ 303818 h 2121144"/>
                <a:gd name="connsiteX57" fmla="*/ 5976270 w 8386272"/>
                <a:gd name="connsiteY57" fmla="*/ 252529 h 2121144"/>
                <a:gd name="connsiteX58" fmla="*/ 5765771 w 8386272"/>
                <a:gd name="connsiteY58" fmla="*/ 253360 h 2121144"/>
                <a:gd name="connsiteX59" fmla="*/ 5766958 w 8386272"/>
                <a:gd name="connsiteY59" fmla="*/ 423730 h 2121144"/>
                <a:gd name="connsiteX60" fmla="*/ 5542449 w 8386272"/>
                <a:gd name="connsiteY60" fmla="*/ 424561 h 2121144"/>
                <a:gd name="connsiteX61" fmla="*/ 5416837 w 8386272"/>
                <a:gd name="connsiteY61" fmla="*/ 514674 h 2121144"/>
                <a:gd name="connsiteX62" fmla="*/ 5419212 w 8386272"/>
                <a:gd name="connsiteY62" fmla="*/ 837369 h 2121144"/>
                <a:gd name="connsiteX63" fmla="*/ 5262970 w 8386272"/>
                <a:gd name="connsiteY63" fmla="*/ 837962 h 2121144"/>
                <a:gd name="connsiteX64" fmla="*/ 5262495 w 8386272"/>
                <a:gd name="connsiteY64" fmla="*/ 772782 h 2121144"/>
                <a:gd name="connsiteX65" fmla="*/ 5250029 w 8386272"/>
                <a:gd name="connsiteY65" fmla="*/ 721493 h 2121144"/>
                <a:gd name="connsiteX66" fmla="*/ 5107796 w 8386272"/>
                <a:gd name="connsiteY66" fmla="*/ 721968 h 2121144"/>
                <a:gd name="connsiteX67" fmla="*/ 5107321 w 8386272"/>
                <a:gd name="connsiteY67" fmla="*/ 658450 h 2121144"/>
                <a:gd name="connsiteX68" fmla="*/ 5107321 w 8386272"/>
                <a:gd name="connsiteY68" fmla="*/ 658450 h 2121144"/>
                <a:gd name="connsiteX69" fmla="*/ 5094855 w 8386272"/>
                <a:gd name="connsiteY69" fmla="*/ 607161 h 2121144"/>
                <a:gd name="connsiteX70" fmla="*/ 5048908 w 8386272"/>
                <a:gd name="connsiteY70" fmla="*/ 607279 h 2121144"/>
                <a:gd name="connsiteX71" fmla="*/ 5049027 w 8386272"/>
                <a:gd name="connsiteY71" fmla="*/ 632568 h 2121144"/>
                <a:gd name="connsiteX72" fmla="*/ 5049145 w 8386272"/>
                <a:gd name="connsiteY72" fmla="*/ 643134 h 2121144"/>
                <a:gd name="connsiteX73" fmla="*/ 5049145 w 8386272"/>
                <a:gd name="connsiteY73" fmla="*/ 659400 h 2121144"/>
                <a:gd name="connsiteX74" fmla="*/ 5049264 w 8386272"/>
                <a:gd name="connsiteY74" fmla="*/ 669966 h 2121144"/>
                <a:gd name="connsiteX75" fmla="*/ 5049502 w 8386272"/>
                <a:gd name="connsiteY75" fmla="*/ 695255 h 2121144"/>
                <a:gd name="connsiteX76" fmla="*/ 5049502 w 8386272"/>
                <a:gd name="connsiteY76" fmla="*/ 705821 h 2121144"/>
                <a:gd name="connsiteX77" fmla="*/ 5049620 w 8386272"/>
                <a:gd name="connsiteY77" fmla="*/ 722087 h 2121144"/>
                <a:gd name="connsiteX78" fmla="*/ 5049739 w 8386272"/>
                <a:gd name="connsiteY78" fmla="*/ 732653 h 2121144"/>
                <a:gd name="connsiteX79" fmla="*/ 5049858 w 8386272"/>
                <a:gd name="connsiteY79" fmla="*/ 757942 h 2121144"/>
                <a:gd name="connsiteX80" fmla="*/ 5049977 w 8386272"/>
                <a:gd name="connsiteY80" fmla="*/ 768508 h 2121144"/>
                <a:gd name="connsiteX81" fmla="*/ 5050095 w 8386272"/>
                <a:gd name="connsiteY81" fmla="*/ 784774 h 2121144"/>
                <a:gd name="connsiteX82" fmla="*/ 4942886 w 8386272"/>
                <a:gd name="connsiteY82" fmla="*/ 785130 h 2121144"/>
                <a:gd name="connsiteX83" fmla="*/ 4942886 w 8386272"/>
                <a:gd name="connsiteY83" fmla="*/ 784299 h 2121144"/>
                <a:gd name="connsiteX84" fmla="*/ 4942768 w 8386272"/>
                <a:gd name="connsiteY84" fmla="*/ 773732 h 2121144"/>
                <a:gd name="connsiteX85" fmla="*/ 4942768 w 8386272"/>
                <a:gd name="connsiteY85" fmla="*/ 757467 h 2121144"/>
                <a:gd name="connsiteX86" fmla="*/ 4942649 w 8386272"/>
                <a:gd name="connsiteY86" fmla="*/ 746900 h 2121144"/>
                <a:gd name="connsiteX87" fmla="*/ 4942530 w 8386272"/>
                <a:gd name="connsiteY87" fmla="*/ 721612 h 2121144"/>
                <a:gd name="connsiteX88" fmla="*/ 4942412 w 8386272"/>
                <a:gd name="connsiteY88" fmla="*/ 711045 h 2121144"/>
                <a:gd name="connsiteX89" fmla="*/ 4942293 w 8386272"/>
                <a:gd name="connsiteY89" fmla="*/ 694780 h 2121144"/>
                <a:gd name="connsiteX90" fmla="*/ 4942293 w 8386272"/>
                <a:gd name="connsiteY90" fmla="*/ 684213 h 2121144"/>
                <a:gd name="connsiteX91" fmla="*/ 4942293 w 8386272"/>
                <a:gd name="connsiteY91" fmla="*/ 684213 h 2121144"/>
                <a:gd name="connsiteX92" fmla="*/ 4942293 w 8386272"/>
                <a:gd name="connsiteY92" fmla="*/ 684213 h 2121144"/>
                <a:gd name="connsiteX93" fmla="*/ 4942055 w 8386272"/>
                <a:gd name="connsiteY93" fmla="*/ 658925 h 2121144"/>
                <a:gd name="connsiteX94" fmla="*/ 4941937 w 8386272"/>
                <a:gd name="connsiteY94" fmla="*/ 648358 h 2121144"/>
                <a:gd name="connsiteX95" fmla="*/ 4941818 w 8386272"/>
                <a:gd name="connsiteY95" fmla="*/ 621526 h 2121144"/>
                <a:gd name="connsiteX96" fmla="*/ 4929352 w 8386272"/>
                <a:gd name="connsiteY96" fmla="*/ 570237 h 2121144"/>
                <a:gd name="connsiteX97" fmla="*/ 4929471 w 8386272"/>
                <a:gd name="connsiteY97" fmla="*/ 597188 h 2121144"/>
                <a:gd name="connsiteX98" fmla="*/ 4929589 w 8386272"/>
                <a:gd name="connsiteY98" fmla="*/ 607754 h 2121144"/>
                <a:gd name="connsiteX99" fmla="*/ 4910475 w 8386272"/>
                <a:gd name="connsiteY99" fmla="*/ 607873 h 2121144"/>
                <a:gd name="connsiteX100" fmla="*/ 4910118 w 8386272"/>
                <a:gd name="connsiteY100" fmla="*/ 569881 h 2121144"/>
                <a:gd name="connsiteX101" fmla="*/ 4854674 w 8386272"/>
                <a:gd name="connsiteY101" fmla="*/ 569881 h 2121144"/>
                <a:gd name="connsiteX102" fmla="*/ 4910118 w 8386272"/>
                <a:gd name="connsiteY102" fmla="*/ 570000 h 2121144"/>
                <a:gd name="connsiteX103" fmla="*/ 4897652 w 8386272"/>
                <a:gd name="connsiteY103" fmla="*/ 518710 h 2121144"/>
                <a:gd name="connsiteX104" fmla="*/ 4813001 w 8386272"/>
                <a:gd name="connsiteY104" fmla="*/ 518592 h 2121144"/>
                <a:gd name="connsiteX105" fmla="*/ 4490662 w 8386272"/>
                <a:gd name="connsiteY105" fmla="*/ 520254 h 2121144"/>
                <a:gd name="connsiteX106" fmla="*/ 4420495 w 8386272"/>
                <a:gd name="connsiteY106" fmla="*/ 520491 h 2121144"/>
                <a:gd name="connsiteX107" fmla="*/ 4421445 w 8386272"/>
                <a:gd name="connsiteY107" fmla="*/ 641472 h 2121144"/>
                <a:gd name="connsiteX108" fmla="*/ 4351279 w 8386272"/>
                <a:gd name="connsiteY108" fmla="*/ 641710 h 2121144"/>
                <a:gd name="connsiteX109" fmla="*/ 4354247 w 8386272"/>
                <a:gd name="connsiteY109" fmla="*/ 1061285 h 2121144"/>
                <a:gd name="connsiteX110" fmla="*/ 4352585 w 8386272"/>
                <a:gd name="connsiteY110" fmla="*/ 1061285 h 2121144"/>
                <a:gd name="connsiteX111" fmla="*/ 4349260 w 8386272"/>
                <a:gd name="connsiteY111" fmla="*/ 1061403 h 2121144"/>
                <a:gd name="connsiteX112" fmla="*/ 4347836 w 8386272"/>
                <a:gd name="connsiteY112" fmla="*/ 1061522 h 2121144"/>
                <a:gd name="connsiteX113" fmla="*/ 4343324 w 8386272"/>
                <a:gd name="connsiteY113" fmla="*/ 1061759 h 2121144"/>
                <a:gd name="connsiteX114" fmla="*/ 4341781 w 8386272"/>
                <a:gd name="connsiteY114" fmla="*/ 1061878 h 2121144"/>
                <a:gd name="connsiteX115" fmla="*/ 4334538 w 8386272"/>
                <a:gd name="connsiteY115" fmla="*/ 1062472 h 2121144"/>
                <a:gd name="connsiteX116" fmla="*/ 4332520 w 8386272"/>
                <a:gd name="connsiteY116" fmla="*/ 1062709 h 2121144"/>
                <a:gd name="connsiteX117" fmla="*/ 4325515 w 8386272"/>
                <a:gd name="connsiteY117" fmla="*/ 1063422 h 2121144"/>
                <a:gd name="connsiteX118" fmla="*/ 4323853 w 8386272"/>
                <a:gd name="connsiteY118" fmla="*/ 1063659 h 2121144"/>
                <a:gd name="connsiteX119" fmla="*/ 4323141 w 8386272"/>
                <a:gd name="connsiteY119" fmla="*/ 1063778 h 2121144"/>
                <a:gd name="connsiteX120" fmla="*/ 4308419 w 8386272"/>
                <a:gd name="connsiteY120" fmla="*/ 1065677 h 2121144"/>
                <a:gd name="connsiteX121" fmla="*/ 4306519 w 8386272"/>
                <a:gd name="connsiteY121" fmla="*/ 1065915 h 2121144"/>
                <a:gd name="connsiteX122" fmla="*/ 4289542 w 8386272"/>
                <a:gd name="connsiteY122" fmla="*/ 1069002 h 2121144"/>
                <a:gd name="connsiteX123" fmla="*/ 4287880 w 8386272"/>
                <a:gd name="connsiteY123" fmla="*/ 1069358 h 2121144"/>
                <a:gd name="connsiteX124" fmla="*/ 4271970 w 8386272"/>
                <a:gd name="connsiteY124" fmla="*/ 1073038 h 2121144"/>
                <a:gd name="connsiteX125" fmla="*/ 4269240 w 8386272"/>
                <a:gd name="connsiteY125" fmla="*/ 1073751 h 2121144"/>
                <a:gd name="connsiteX126" fmla="*/ 4253093 w 8386272"/>
                <a:gd name="connsiteY126" fmla="*/ 1078500 h 2121144"/>
                <a:gd name="connsiteX127" fmla="*/ 4251550 w 8386272"/>
                <a:gd name="connsiteY127" fmla="*/ 1078975 h 2121144"/>
                <a:gd name="connsiteX128" fmla="*/ 4249057 w 8386272"/>
                <a:gd name="connsiteY128" fmla="*/ 1079806 h 2121144"/>
                <a:gd name="connsiteX129" fmla="*/ 4243120 w 8386272"/>
                <a:gd name="connsiteY129" fmla="*/ 1081824 h 2121144"/>
                <a:gd name="connsiteX130" fmla="*/ 4238253 w 8386272"/>
                <a:gd name="connsiteY130" fmla="*/ 1083605 h 2121144"/>
                <a:gd name="connsiteX131" fmla="*/ 4232316 w 8386272"/>
                <a:gd name="connsiteY131" fmla="*/ 1085979 h 2121144"/>
                <a:gd name="connsiteX132" fmla="*/ 4227567 w 8386272"/>
                <a:gd name="connsiteY132" fmla="*/ 1087998 h 2121144"/>
                <a:gd name="connsiteX133" fmla="*/ 4221512 w 8386272"/>
                <a:gd name="connsiteY133" fmla="*/ 1090728 h 2121144"/>
                <a:gd name="connsiteX134" fmla="*/ 4217001 w 8386272"/>
                <a:gd name="connsiteY134" fmla="*/ 1092866 h 2121144"/>
                <a:gd name="connsiteX135" fmla="*/ 4210708 w 8386272"/>
                <a:gd name="connsiteY135" fmla="*/ 1096190 h 2121144"/>
                <a:gd name="connsiteX136" fmla="*/ 4206672 w 8386272"/>
                <a:gd name="connsiteY136" fmla="*/ 1098327 h 2121144"/>
                <a:gd name="connsiteX137" fmla="*/ 4199311 w 8386272"/>
                <a:gd name="connsiteY137" fmla="*/ 1102838 h 2121144"/>
                <a:gd name="connsiteX138" fmla="*/ 4196699 w 8386272"/>
                <a:gd name="connsiteY138" fmla="*/ 1104501 h 2121144"/>
                <a:gd name="connsiteX139" fmla="*/ 4187319 w 8386272"/>
                <a:gd name="connsiteY139" fmla="*/ 1111268 h 2121144"/>
                <a:gd name="connsiteX140" fmla="*/ 4184826 w 8386272"/>
                <a:gd name="connsiteY140" fmla="*/ 1113286 h 2121144"/>
                <a:gd name="connsiteX141" fmla="*/ 4178415 w 8386272"/>
                <a:gd name="connsiteY141" fmla="*/ 1118748 h 2121144"/>
                <a:gd name="connsiteX142" fmla="*/ 4175209 w 8386272"/>
                <a:gd name="connsiteY142" fmla="*/ 1121834 h 2121144"/>
                <a:gd name="connsiteX143" fmla="*/ 4170104 w 8386272"/>
                <a:gd name="connsiteY143" fmla="*/ 1126940 h 2121144"/>
                <a:gd name="connsiteX144" fmla="*/ 4166898 w 8386272"/>
                <a:gd name="connsiteY144" fmla="*/ 1130501 h 2121144"/>
                <a:gd name="connsiteX145" fmla="*/ 4162506 w 8386272"/>
                <a:gd name="connsiteY145" fmla="*/ 1135844 h 2121144"/>
                <a:gd name="connsiteX146" fmla="*/ 4159538 w 8386272"/>
                <a:gd name="connsiteY146" fmla="*/ 1139881 h 2121144"/>
                <a:gd name="connsiteX147" fmla="*/ 4155738 w 8386272"/>
                <a:gd name="connsiteY147" fmla="*/ 1145461 h 2121144"/>
                <a:gd name="connsiteX148" fmla="*/ 4153126 w 8386272"/>
                <a:gd name="connsiteY148" fmla="*/ 1149854 h 2121144"/>
                <a:gd name="connsiteX149" fmla="*/ 4149921 w 8386272"/>
                <a:gd name="connsiteY149" fmla="*/ 1155909 h 2121144"/>
                <a:gd name="connsiteX150" fmla="*/ 4147665 w 8386272"/>
                <a:gd name="connsiteY150" fmla="*/ 1160658 h 2121144"/>
                <a:gd name="connsiteX151" fmla="*/ 4145053 w 8386272"/>
                <a:gd name="connsiteY151" fmla="*/ 1167306 h 2121144"/>
                <a:gd name="connsiteX152" fmla="*/ 4143272 w 8386272"/>
                <a:gd name="connsiteY152" fmla="*/ 1172411 h 2121144"/>
                <a:gd name="connsiteX153" fmla="*/ 4141254 w 8386272"/>
                <a:gd name="connsiteY153" fmla="*/ 1179654 h 2121144"/>
                <a:gd name="connsiteX154" fmla="*/ 4139948 w 8386272"/>
                <a:gd name="connsiteY154" fmla="*/ 1184996 h 2121144"/>
                <a:gd name="connsiteX155" fmla="*/ 4138642 w 8386272"/>
                <a:gd name="connsiteY155" fmla="*/ 1193070 h 2121144"/>
                <a:gd name="connsiteX156" fmla="*/ 4137929 w 8386272"/>
                <a:gd name="connsiteY156" fmla="*/ 1198531 h 2121144"/>
                <a:gd name="connsiteX157" fmla="*/ 4137454 w 8386272"/>
                <a:gd name="connsiteY157" fmla="*/ 1208029 h 2121144"/>
                <a:gd name="connsiteX158" fmla="*/ 4137217 w 8386272"/>
                <a:gd name="connsiteY158" fmla="*/ 1212897 h 2121144"/>
                <a:gd name="connsiteX159" fmla="*/ 4137929 w 8386272"/>
                <a:gd name="connsiteY159" fmla="*/ 1228212 h 2121144"/>
                <a:gd name="connsiteX160" fmla="*/ 3925649 w 8386272"/>
                <a:gd name="connsiteY160" fmla="*/ 1229043 h 2121144"/>
                <a:gd name="connsiteX161" fmla="*/ 3921375 w 8386272"/>
                <a:gd name="connsiteY161" fmla="*/ 645746 h 2121144"/>
                <a:gd name="connsiteX162" fmla="*/ 3921375 w 8386272"/>
                <a:gd name="connsiteY162" fmla="*/ 645746 h 2121144"/>
                <a:gd name="connsiteX163" fmla="*/ 3908790 w 8386272"/>
                <a:gd name="connsiteY163" fmla="*/ 594457 h 2121144"/>
                <a:gd name="connsiteX164" fmla="*/ 3881839 w 8386272"/>
                <a:gd name="connsiteY164" fmla="*/ 595407 h 2121144"/>
                <a:gd name="connsiteX165" fmla="*/ 3881483 w 8386272"/>
                <a:gd name="connsiteY165" fmla="*/ 545898 h 2121144"/>
                <a:gd name="connsiteX166" fmla="*/ 3868898 w 8386272"/>
                <a:gd name="connsiteY166" fmla="*/ 494609 h 2121144"/>
                <a:gd name="connsiteX167" fmla="*/ 3542048 w 8386272"/>
                <a:gd name="connsiteY167" fmla="*/ 495915 h 2121144"/>
                <a:gd name="connsiteX168" fmla="*/ 3542641 w 8386272"/>
                <a:gd name="connsiteY168" fmla="*/ 595763 h 2121144"/>
                <a:gd name="connsiteX169" fmla="*/ 3501918 w 8386272"/>
                <a:gd name="connsiteY169" fmla="*/ 596001 h 2121144"/>
                <a:gd name="connsiteX170" fmla="*/ 3502156 w 8386272"/>
                <a:gd name="connsiteY170" fmla="*/ 648121 h 2121144"/>
                <a:gd name="connsiteX171" fmla="*/ 3396965 w 8386272"/>
                <a:gd name="connsiteY171" fmla="*/ 648596 h 2121144"/>
                <a:gd name="connsiteX172" fmla="*/ 3398628 w 8386272"/>
                <a:gd name="connsiteY172" fmla="*/ 872630 h 2121144"/>
                <a:gd name="connsiteX173" fmla="*/ 3288807 w 8386272"/>
                <a:gd name="connsiteY173" fmla="*/ 872986 h 2121144"/>
                <a:gd name="connsiteX174" fmla="*/ 3278953 w 8386272"/>
                <a:gd name="connsiteY174" fmla="*/ 832739 h 2121144"/>
                <a:gd name="connsiteX175" fmla="*/ 3242623 w 8386272"/>
                <a:gd name="connsiteY175" fmla="*/ 832857 h 2121144"/>
                <a:gd name="connsiteX176" fmla="*/ 3242148 w 8386272"/>
                <a:gd name="connsiteY176" fmla="*/ 830127 h 2121144"/>
                <a:gd name="connsiteX177" fmla="*/ 3242385 w 8386272"/>
                <a:gd name="connsiteY177" fmla="*/ 830958 h 2121144"/>
                <a:gd name="connsiteX178" fmla="*/ 3229919 w 8386272"/>
                <a:gd name="connsiteY178" fmla="*/ 779668 h 2121144"/>
                <a:gd name="connsiteX179" fmla="*/ 3229801 w 8386272"/>
                <a:gd name="connsiteY179" fmla="*/ 779312 h 2121144"/>
                <a:gd name="connsiteX180" fmla="*/ 3228851 w 8386272"/>
                <a:gd name="connsiteY180" fmla="*/ 776463 h 2121144"/>
                <a:gd name="connsiteX181" fmla="*/ 3226239 w 8386272"/>
                <a:gd name="connsiteY181" fmla="*/ 769695 h 2121144"/>
                <a:gd name="connsiteX182" fmla="*/ 3225764 w 8386272"/>
                <a:gd name="connsiteY182" fmla="*/ 768746 h 2121144"/>
                <a:gd name="connsiteX183" fmla="*/ 3224814 w 8386272"/>
                <a:gd name="connsiteY183" fmla="*/ 766727 h 2121144"/>
                <a:gd name="connsiteX184" fmla="*/ 3220540 w 8386272"/>
                <a:gd name="connsiteY184" fmla="*/ 760079 h 2121144"/>
                <a:gd name="connsiteX185" fmla="*/ 3219590 w 8386272"/>
                <a:gd name="connsiteY185" fmla="*/ 758773 h 2121144"/>
                <a:gd name="connsiteX186" fmla="*/ 3219115 w 8386272"/>
                <a:gd name="connsiteY186" fmla="*/ 758060 h 2121144"/>
                <a:gd name="connsiteX187" fmla="*/ 3213298 w 8386272"/>
                <a:gd name="connsiteY187" fmla="*/ 752124 h 2121144"/>
                <a:gd name="connsiteX188" fmla="*/ 3212110 w 8386272"/>
                <a:gd name="connsiteY188" fmla="*/ 750937 h 2121144"/>
                <a:gd name="connsiteX189" fmla="*/ 3202969 w 8386272"/>
                <a:gd name="connsiteY189" fmla="*/ 744526 h 2121144"/>
                <a:gd name="connsiteX190" fmla="*/ 3199763 w 8386272"/>
                <a:gd name="connsiteY190" fmla="*/ 742864 h 2121144"/>
                <a:gd name="connsiteX191" fmla="*/ 3191689 w 8386272"/>
                <a:gd name="connsiteY191" fmla="*/ 738946 h 2121144"/>
                <a:gd name="connsiteX192" fmla="*/ 3186703 w 8386272"/>
                <a:gd name="connsiteY192" fmla="*/ 737165 h 2121144"/>
                <a:gd name="connsiteX193" fmla="*/ 3177918 w 8386272"/>
                <a:gd name="connsiteY193" fmla="*/ 734315 h 2121144"/>
                <a:gd name="connsiteX194" fmla="*/ 3175899 w 8386272"/>
                <a:gd name="connsiteY194" fmla="*/ 733840 h 2121144"/>
                <a:gd name="connsiteX195" fmla="*/ 3165570 w 8386272"/>
                <a:gd name="connsiteY195" fmla="*/ 731347 h 2121144"/>
                <a:gd name="connsiteX196" fmla="*/ 3027137 w 8386272"/>
                <a:gd name="connsiteY196" fmla="*/ 731941 h 2121144"/>
                <a:gd name="connsiteX197" fmla="*/ 3014670 w 8386272"/>
                <a:gd name="connsiteY197" fmla="*/ 735265 h 2121144"/>
                <a:gd name="connsiteX198" fmla="*/ 3014552 w 8386272"/>
                <a:gd name="connsiteY198" fmla="*/ 735265 h 2121144"/>
                <a:gd name="connsiteX199" fmla="*/ 3008853 w 8386272"/>
                <a:gd name="connsiteY199" fmla="*/ 737283 h 2121144"/>
                <a:gd name="connsiteX200" fmla="*/ 3007309 w 8386272"/>
                <a:gd name="connsiteY200" fmla="*/ 737996 h 2121144"/>
                <a:gd name="connsiteX201" fmla="*/ 3003273 w 8386272"/>
                <a:gd name="connsiteY201" fmla="*/ 739777 h 2121144"/>
                <a:gd name="connsiteX202" fmla="*/ 3001254 w 8386272"/>
                <a:gd name="connsiteY202" fmla="*/ 740845 h 2121144"/>
                <a:gd name="connsiteX203" fmla="*/ 2997811 w 8386272"/>
                <a:gd name="connsiteY203" fmla="*/ 742626 h 2121144"/>
                <a:gd name="connsiteX204" fmla="*/ 2995674 w 8386272"/>
                <a:gd name="connsiteY204" fmla="*/ 743813 h 2121144"/>
                <a:gd name="connsiteX205" fmla="*/ 2992587 w 8386272"/>
                <a:gd name="connsiteY205" fmla="*/ 745832 h 2121144"/>
                <a:gd name="connsiteX206" fmla="*/ 2990569 w 8386272"/>
                <a:gd name="connsiteY206" fmla="*/ 747256 h 2121144"/>
                <a:gd name="connsiteX207" fmla="*/ 2987720 w 8386272"/>
                <a:gd name="connsiteY207" fmla="*/ 749512 h 2121144"/>
                <a:gd name="connsiteX208" fmla="*/ 2985820 w 8386272"/>
                <a:gd name="connsiteY208" fmla="*/ 751056 h 2121144"/>
                <a:gd name="connsiteX209" fmla="*/ 2982971 w 8386272"/>
                <a:gd name="connsiteY209" fmla="*/ 753786 h 2121144"/>
                <a:gd name="connsiteX210" fmla="*/ 2981427 w 8386272"/>
                <a:gd name="connsiteY210" fmla="*/ 755330 h 2121144"/>
                <a:gd name="connsiteX211" fmla="*/ 2977984 w 8386272"/>
                <a:gd name="connsiteY211" fmla="*/ 759485 h 2121144"/>
                <a:gd name="connsiteX212" fmla="*/ 2977509 w 8386272"/>
                <a:gd name="connsiteY212" fmla="*/ 760079 h 2121144"/>
                <a:gd name="connsiteX213" fmla="*/ 2974304 w 8386272"/>
                <a:gd name="connsiteY213" fmla="*/ 765421 h 2121144"/>
                <a:gd name="connsiteX214" fmla="*/ 2973473 w 8386272"/>
                <a:gd name="connsiteY214" fmla="*/ 767202 h 2121144"/>
                <a:gd name="connsiteX215" fmla="*/ 2971692 w 8386272"/>
                <a:gd name="connsiteY215" fmla="*/ 771239 h 2121144"/>
                <a:gd name="connsiteX216" fmla="*/ 2970861 w 8386272"/>
                <a:gd name="connsiteY216" fmla="*/ 773613 h 2121144"/>
                <a:gd name="connsiteX217" fmla="*/ 2969674 w 8386272"/>
                <a:gd name="connsiteY217" fmla="*/ 777650 h 2121144"/>
                <a:gd name="connsiteX218" fmla="*/ 2969080 w 8386272"/>
                <a:gd name="connsiteY218" fmla="*/ 780381 h 2121144"/>
                <a:gd name="connsiteX219" fmla="*/ 2968486 w 8386272"/>
                <a:gd name="connsiteY219" fmla="*/ 784774 h 2121144"/>
                <a:gd name="connsiteX220" fmla="*/ 2968249 w 8386272"/>
                <a:gd name="connsiteY220" fmla="*/ 787860 h 2121144"/>
                <a:gd name="connsiteX221" fmla="*/ 2968130 w 8386272"/>
                <a:gd name="connsiteY221" fmla="*/ 792728 h 2121144"/>
                <a:gd name="connsiteX222" fmla="*/ 2968130 w 8386272"/>
                <a:gd name="connsiteY222" fmla="*/ 795815 h 2121144"/>
                <a:gd name="connsiteX223" fmla="*/ 2968605 w 8386272"/>
                <a:gd name="connsiteY223" fmla="*/ 801633 h 2121144"/>
                <a:gd name="connsiteX224" fmla="*/ 2968961 w 8386272"/>
                <a:gd name="connsiteY224" fmla="*/ 804482 h 2121144"/>
                <a:gd name="connsiteX225" fmla="*/ 2970742 w 8386272"/>
                <a:gd name="connsiteY225" fmla="*/ 813861 h 2121144"/>
                <a:gd name="connsiteX226" fmla="*/ 2975610 w 8386272"/>
                <a:gd name="connsiteY226" fmla="*/ 833807 h 2121144"/>
                <a:gd name="connsiteX227" fmla="*/ 2900219 w 8386272"/>
                <a:gd name="connsiteY227" fmla="*/ 834045 h 2121144"/>
                <a:gd name="connsiteX228" fmla="*/ 2900813 w 8386272"/>
                <a:gd name="connsiteY228" fmla="*/ 919289 h 2121144"/>
                <a:gd name="connsiteX229" fmla="*/ 2744571 w 8386272"/>
                <a:gd name="connsiteY229" fmla="*/ 919883 h 2121144"/>
                <a:gd name="connsiteX230" fmla="*/ 2737684 w 8386272"/>
                <a:gd name="connsiteY230" fmla="*/ 134397 h 2121144"/>
                <a:gd name="connsiteX231" fmla="*/ 2725575 w 8386272"/>
                <a:gd name="connsiteY231" fmla="*/ 83108 h 2121144"/>
                <a:gd name="connsiteX232" fmla="*/ 2700998 w 8386272"/>
                <a:gd name="connsiteY232" fmla="*/ 83226 h 2121144"/>
                <a:gd name="connsiteX233" fmla="*/ 2700761 w 8386272"/>
                <a:gd name="connsiteY233" fmla="*/ 51171 h 2121144"/>
                <a:gd name="connsiteX234" fmla="*/ 2688295 w 8386272"/>
                <a:gd name="connsiteY234" fmla="*/ 0 h 2121144"/>
                <a:gd name="connsiteX235" fmla="*/ 2214463 w 8386272"/>
                <a:gd name="connsiteY235" fmla="*/ 1900 h 2121144"/>
                <a:gd name="connsiteX236" fmla="*/ 2215056 w 8386272"/>
                <a:gd name="connsiteY236" fmla="*/ 85245 h 2121144"/>
                <a:gd name="connsiteX237" fmla="*/ 2185375 w 8386272"/>
                <a:gd name="connsiteY237" fmla="*/ 85245 h 2121144"/>
                <a:gd name="connsiteX238" fmla="*/ 2191905 w 8386272"/>
                <a:gd name="connsiteY238" fmla="*/ 818966 h 2121144"/>
                <a:gd name="connsiteX239" fmla="*/ 2035662 w 8386272"/>
                <a:gd name="connsiteY239" fmla="*/ 819560 h 2121144"/>
                <a:gd name="connsiteX240" fmla="*/ 2034119 w 8386272"/>
                <a:gd name="connsiteY240" fmla="*/ 610841 h 2121144"/>
                <a:gd name="connsiteX241" fmla="*/ 2021653 w 8386272"/>
                <a:gd name="connsiteY241" fmla="*/ 559552 h 2121144"/>
                <a:gd name="connsiteX242" fmla="*/ 1781234 w 8386272"/>
                <a:gd name="connsiteY242" fmla="*/ 560502 h 2121144"/>
                <a:gd name="connsiteX243" fmla="*/ 1780878 w 8386272"/>
                <a:gd name="connsiteY243" fmla="*/ 499952 h 2121144"/>
                <a:gd name="connsiteX244" fmla="*/ 1768412 w 8386272"/>
                <a:gd name="connsiteY244" fmla="*/ 448663 h 2121144"/>
                <a:gd name="connsiteX245" fmla="*/ 1361422 w 8386272"/>
                <a:gd name="connsiteY245" fmla="*/ 450206 h 2121144"/>
                <a:gd name="connsiteX246" fmla="*/ 1361778 w 8386272"/>
                <a:gd name="connsiteY246" fmla="*/ 491285 h 2121144"/>
                <a:gd name="connsiteX247" fmla="*/ 1211472 w 8386272"/>
                <a:gd name="connsiteY247" fmla="*/ 491879 h 2121144"/>
                <a:gd name="connsiteX248" fmla="*/ 1211353 w 8386272"/>
                <a:gd name="connsiteY248" fmla="*/ 468371 h 2121144"/>
                <a:gd name="connsiteX249" fmla="*/ 1198887 w 8386272"/>
                <a:gd name="connsiteY249" fmla="*/ 417082 h 2121144"/>
                <a:gd name="connsiteX250" fmla="*/ 1092866 w 8386272"/>
                <a:gd name="connsiteY250" fmla="*/ 418269 h 2121144"/>
                <a:gd name="connsiteX251" fmla="*/ 1092866 w 8386272"/>
                <a:gd name="connsiteY251" fmla="*/ 418269 h 2121144"/>
                <a:gd name="connsiteX252" fmla="*/ 919764 w 8386272"/>
                <a:gd name="connsiteY252" fmla="*/ 418981 h 2121144"/>
                <a:gd name="connsiteX253" fmla="*/ 919527 w 8386272"/>
                <a:gd name="connsiteY253" fmla="*/ 418150 h 2121144"/>
                <a:gd name="connsiteX254" fmla="*/ 813505 w 8386272"/>
                <a:gd name="connsiteY254" fmla="*/ 419337 h 2121144"/>
                <a:gd name="connsiteX255" fmla="*/ 772070 w 8386272"/>
                <a:gd name="connsiteY255" fmla="*/ 419575 h 2121144"/>
                <a:gd name="connsiteX256" fmla="*/ 772426 w 8386272"/>
                <a:gd name="connsiteY256" fmla="*/ 480006 h 2121144"/>
                <a:gd name="connsiteX257" fmla="*/ 653226 w 8386272"/>
                <a:gd name="connsiteY257" fmla="*/ 480481 h 2121144"/>
                <a:gd name="connsiteX258" fmla="*/ 655126 w 8386272"/>
                <a:gd name="connsiteY258" fmla="*/ 740370 h 2121144"/>
                <a:gd name="connsiteX259" fmla="*/ 643966 w 8386272"/>
                <a:gd name="connsiteY259" fmla="*/ 740370 h 2121144"/>
                <a:gd name="connsiteX260" fmla="*/ 645509 w 8386272"/>
                <a:gd name="connsiteY260" fmla="*/ 962743 h 2121144"/>
                <a:gd name="connsiteX261" fmla="*/ 635536 w 8386272"/>
                <a:gd name="connsiteY261" fmla="*/ 962743 h 2121144"/>
                <a:gd name="connsiteX262" fmla="*/ 636723 w 8386272"/>
                <a:gd name="connsiteY262" fmla="*/ 1137031 h 2121144"/>
                <a:gd name="connsiteX263" fmla="*/ 349646 w 8386272"/>
                <a:gd name="connsiteY263" fmla="*/ 1138219 h 2121144"/>
                <a:gd name="connsiteX264" fmla="*/ 348221 w 8386272"/>
                <a:gd name="connsiteY264" fmla="*/ 939116 h 2121144"/>
                <a:gd name="connsiteX265" fmla="*/ 335755 w 8386272"/>
                <a:gd name="connsiteY265" fmla="*/ 887827 h 2121144"/>
                <a:gd name="connsiteX266" fmla="*/ 43097 w 8386272"/>
                <a:gd name="connsiteY266" fmla="*/ 889014 h 2121144"/>
                <a:gd name="connsiteX267" fmla="*/ 0 w 8386272"/>
                <a:gd name="connsiteY267" fmla="*/ 889489 h 2121144"/>
                <a:gd name="connsiteX268" fmla="*/ 237 w 8386272"/>
                <a:gd name="connsiteY268" fmla="*/ 912759 h 2121144"/>
                <a:gd name="connsiteX269" fmla="*/ 831 w 8386272"/>
                <a:gd name="connsiteY269" fmla="*/ 993374 h 2121144"/>
                <a:gd name="connsiteX270" fmla="*/ 1187 w 8386272"/>
                <a:gd name="connsiteY270" fmla="*/ 1047156 h 2121144"/>
                <a:gd name="connsiteX271" fmla="*/ 1781 w 8386272"/>
                <a:gd name="connsiteY271" fmla="*/ 1127889 h 2121144"/>
                <a:gd name="connsiteX272" fmla="*/ 2137 w 8386272"/>
                <a:gd name="connsiteY272" fmla="*/ 1181672 h 2121144"/>
                <a:gd name="connsiteX273" fmla="*/ 2731 w 8386272"/>
                <a:gd name="connsiteY273" fmla="*/ 1262286 h 2121144"/>
                <a:gd name="connsiteX274" fmla="*/ 3206 w 8386272"/>
                <a:gd name="connsiteY274" fmla="*/ 1316069 h 2121144"/>
                <a:gd name="connsiteX275" fmla="*/ 3799 w 8386272"/>
                <a:gd name="connsiteY275" fmla="*/ 1396683 h 2121144"/>
                <a:gd name="connsiteX276" fmla="*/ 4274 w 8386272"/>
                <a:gd name="connsiteY276" fmla="*/ 1450347 h 2121144"/>
                <a:gd name="connsiteX277" fmla="*/ 4868 w 8386272"/>
                <a:gd name="connsiteY277" fmla="*/ 1530961 h 2121144"/>
                <a:gd name="connsiteX278" fmla="*/ 5105 w 8386272"/>
                <a:gd name="connsiteY278" fmla="*/ 1584744 h 2121144"/>
                <a:gd name="connsiteX279" fmla="*/ 5818 w 8386272"/>
                <a:gd name="connsiteY279" fmla="*/ 1665358 h 2121144"/>
                <a:gd name="connsiteX280" fmla="*/ 6055 w 8386272"/>
                <a:gd name="connsiteY280" fmla="*/ 1719141 h 2121144"/>
                <a:gd name="connsiteX281" fmla="*/ 6767 w 8386272"/>
                <a:gd name="connsiteY281" fmla="*/ 1799755 h 2121144"/>
                <a:gd name="connsiteX282" fmla="*/ 7005 w 8386272"/>
                <a:gd name="connsiteY282" fmla="*/ 1853538 h 2121144"/>
                <a:gd name="connsiteX283" fmla="*/ 7717 w 8386272"/>
                <a:gd name="connsiteY283" fmla="*/ 1934152 h 2121144"/>
                <a:gd name="connsiteX284" fmla="*/ 7955 w 8386272"/>
                <a:gd name="connsiteY284" fmla="*/ 1987935 h 2121144"/>
                <a:gd name="connsiteX285" fmla="*/ 8548 w 8386272"/>
                <a:gd name="connsiteY285" fmla="*/ 2063563 h 2121144"/>
                <a:gd name="connsiteX286" fmla="*/ 8429 w 8386272"/>
                <a:gd name="connsiteY286" fmla="*/ 2068668 h 2121144"/>
                <a:gd name="connsiteX287" fmla="*/ 8667 w 8386272"/>
                <a:gd name="connsiteY287" fmla="*/ 2069855 h 2121144"/>
                <a:gd name="connsiteX288" fmla="*/ 8429 w 8386272"/>
                <a:gd name="connsiteY288" fmla="*/ 2069855 h 2121144"/>
                <a:gd name="connsiteX289" fmla="*/ 20896 w 8386272"/>
                <a:gd name="connsiteY289" fmla="*/ 2121145 h 2121144"/>
                <a:gd name="connsiteX290" fmla="*/ 104953 w 8386272"/>
                <a:gd name="connsiteY290" fmla="*/ 2120788 h 2121144"/>
                <a:gd name="connsiteX291" fmla="*/ 104953 w 8386272"/>
                <a:gd name="connsiteY291" fmla="*/ 2120788 h 2121144"/>
                <a:gd name="connsiteX292" fmla="*/ 96880 w 8386272"/>
                <a:gd name="connsiteY292" fmla="*/ 981620 h 2121144"/>
                <a:gd name="connsiteX293" fmla="*/ 110889 w 8386272"/>
                <a:gd name="connsiteY293" fmla="*/ 981501 h 2121144"/>
                <a:gd name="connsiteX294" fmla="*/ 119081 w 8386272"/>
                <a:gd name="connsiteY294" fmla="*/ 2120788 h 2121144"/>
                <a:gd name="connsiteX295" fmla="*/ 170489 w 8386272"/>
                <a:gd name="connsiteY295" fmla="*/ 2120670 h 2121144"/>
                <a:gd name="connsiteX296" fmla="*/ 162297 w 8386272"/>
                <a:gd name="connsiteY296" fmla="*/ 981383 h 2121144"/>
                <a:gd name="connsiteX297" fmla="*/ 176307 w 8386272"/>
                <a:gd name="connsiteY297" fmla="*/ 981264 h 2121144"/>
                <a:gd name="connsiteX298" fmla="*/ 184499 w 8386272"/>
                <a:gd name="connsiteY298" fmla="*/ 2120551 h 2121144"/>
                <a:gd name="connsiteX299" fmla="*/ 235907 w 8386272"/>
                <a:gd name="connsiteY299" fmla="*/ 2120313 h 2121144"/>
                <a:gd name="connsiteX300" fmla="*/ 227715 w 8386272"/>
                <a:gd name="connsiteY300" fmla="*/ 981026 h 2121144"/>
                <a:gd name="connsiteX301" fmla="*/ 241725 w 8386272"/>
                <a:gd name="connsiteY301" fmla="*/ 980908 h 2121144"/>
                <a:gd name="connsiteX302" fmla="*/ 249798 w 8386272"/>
                <a:gd name="connsiteY302" fmla="*/ 2120195 h 2121144"/>
                <a:gd name="connsiteX303" fmla="*/ 249798 w 8386272"/>
                <a:gd name="connsiteY303" fmla="*/ 2120195 h 2121144"/>
                <a:gd name="connsiteX304" fmla="*/ 301087 w 8386272"/>
                <a:gd name="connsiteY304" fmla="*/ 2119957 h 2121144"/>
                <a:gd name="connsiteX305" fmla="*/ 293251 w 8386272"/>
                <a:gd name="connsiteY305" fmla="*/ 980908 h 2121144"/>
                <a:gd name="connsiteX306" fmla="*/ 307261 w 8386272"/>
                <a:gd name="connsiteY306" fmla="*/ 980789 h 2121144"/>
                <a:gd name="connsiteX307" fmla="*/ 315453 w 8386272"/>
                <a:gd name="connsiteY307" fmla="*/ 2120076 h 2121144"/>
                <a:gd name="connsiteX308" fmla="*/ 738708 w 8386272"/>
                <a:gd name="connsiteY308" fmla="*/ 2118414 h 2121144"/>
                <a:gd name="connsiteX309" fmla="*/ 727548 w 8386272"/>
                <a:gd name="connsiteY309" fmla="*/ 569169 h 2121144"/>
                <a:gd name="connsiteX310" fmla="*/ 811724 w 8386272"/>
                <a:gd name="connsiteY310" fmla="*/ 568812 h 2121144"/>
                <a:gd name="connsiteX311" fmla="*/ 822647 w 8386272"/>
                <a:gd name="connsiteY311" fmla="*/ 2118176 h 2121144"/>
                <a:gd name="connsiteX312" fmla="*/ 869187 w 8386272"/>
                <a:gd name="connsiteY312" fmla="*/ 2116870 h 2121144"/>
                <a:gd name="connsiteX313" fmla="*/ 869425 w 8386272"/>
                <a:gd name="connsiteY313" fmla="*/ 2116870 h 2121144"/>
                <a:gd name="connsiteX314" fmla="*/ 869425 w 8386272"/>
                <a:gd name="connsiteY314" fmla="*/ 2116870 h 2121144"/>
                <a:gd name="connsiteX315" fmla="*/ 930212 w 8386272"/>
                <a:gd name="connsiteY315" fmla="*/ 2116633 h 2121144"/>
                <a:gd name="connsiteX316" fmla="*/ 930212 w 8386272"/>
                <a:gd name="connsiteY316" fmla="*/ 2117701 h 2121144"/>
                <a:gd name="connsiteX317" fmla="*/ 974022 w 8386272"/>
                <a:gd name="connsiteY317" fmla="*/ 2117583 h 2121144"/>
                <a:gd name="connsiteX318" fmla="*/ 962861 w 8386272"/>
                <a:gd name="connsiteY318" fmla="*/ 568219 h 2121144"/>
                <a:gd name="connsiteX319" fmla="*/ 1081230 w 8386272"/>
                <a:gd name="connsiteY319" fmla="*/ 567744 h 2121144"/>
                <a:gd name="connsiteX320" fmla="*/ 1081230 w 8386272"/>
                <a:gd name="connsiteY320" fmla="*/ 567744 h 2121144"/>
                <a:gd name="connsiteX321" fmla="*/ 1092391 w 8386272"/>
                <a:gd name="connsiteY321" fmla="*/ 2117108 h 2121144"/>
                <a:gd name="connsiteX322" fmla="*/ 1140474 w 8386272"/>
                <a:gd name="connsiteY322" fmla="*/ 2115802 h 2121144"/>
                <a:gd name="connsiteX323" fmla="*/ 1140712 w 8386272"/>
                <a:gd name="connsiteY323" fmla="*/ 2115802 h 2121144"/>
                <a:gd name="connsiteX324" fmla="*/ 1201499 w 8386272"/>
                <a:gd name="connsiteY324" fmla="*/ 2115446 h 2121144"/>
                <a:gd name="connsiteX325" fmla="*/ 1201499 w 8386272"/>
                <a:gd name="connsiteY325" fmla="*/ 2116633 h 2121144"/>
                <a:gd name="connsiteX326" fmla="*/ 1243528 w 8386272"/>
                <a:gd name="connsiteY326" fmla="*/ 2116514 h 2121144"/>
                <a:gd name="connsiteX327" fmla="*/ 1243528 w 8386272"/>
                <a:gd name="connsiteY327" fmla="*/ 2116514 h 2121144"/>
                <a:gd name="connsiteX328" fmla="*/ 1243528 w 8386272"/>
                <a:gd name="connsiteY328" fmla="*/ 2116514 h 2121144"/>
                <a:gd name="connsiteX329" fmla="*/ 1232368 w 8386272"/>
                <a:gd name="connsiteY329" fmla="*/ 567150 h 2121144"/>
                <a:gd name="connsiteX330" fmla="*/ 1316544 w 8386272"/>
                <a:gd name="connsiteY330" fmla="*/ 566794 h 2121144"/>
                <a:gd name="connsiteX331" fmla="*/ 1327704 w 8386272"/>
                <a:gd name="connsiteY331" fmla="*/ 2116158 h 2121144"/>
                <a:gd name="connsiteX332" fmla="*/ 1404757 w 8386272"/>
                <a:gd name="connsiteY332" fmla="*/ 2115802 h 2121144"/>
                <a:gd name="connsiteX333" fmla="*/ 1404757 w 8386272"/>
                <a:gd name="connsiteY333" fmla="*/ 2115802 h 2121144"/>
                <a:gd name="connsiteX334" fmla="*/ 1404638 w 8386272"/>
                <a:gd name="connsiteY334" fmla="*/ 2105710 h 2121144"/>
                <a:gd name="connsiteX335" fmla="*/ 1727333 w 8386272"/>
                <a:gd name="connsiteY335" fmla="*/ 2104404 h 2121144"/>
                <a:gd name="connsiteX336" fmla="*/ 1727452 w 8386272"/>
                <a:gd name="connsiteY336" fmla="*/ 2114496 h 2121144"/>
                <a:gd name="connsiteX337" fmla="*/ 1804504 w 8386272"/>
                <a:gd name="connsiteY337" fmla="*/ 2114140 h 2121144"/>
                <a:gd name="connsiteX338" fmla="*/ 1804504 w 8386272"/>
                <a:gd name="connsiteY338" fmla="*/ 2114140 h 2121144"/>
                <a:gd name="connsiteX339" fmla="*/ 1804504 w 8386272"/>
                <a:gd name="connsiteY339" fmla="*/ 2114140 h 2121144"/>
                <a:gd name="connsiteX340" fmla="*/ 1793938 w 8386272"/>
                <a:gd name="connsiteY340" fmla="*/ 629718 h 2121144"/>
                <a:gd name="connsiteX341" fmla="*/ 1821957 w 8386272"/>
                <a:gd name="connsiteY341" fmla="*/ 629600 h 2121144"/>
                <a:gd name="connsiteX342" fmla="*/ 1832524 w 8386272"/>
                <a:gd name="connsiteY342" fmla="*/ 2114021 h 2121144"/>
                <a:gd name="connsiteX343" fmla="*/ 1895685 w 8386272"/>
                <a:gd name="connsiteY343" fmla="*/ 2113783 h 2121144"/>
                <a:gd name="connsiteX344" fmla="*/ 1885119 w 8386272"/>
                <a:gd name="connsiteY344" fmla="*/ 629481 h 2121144"/>
                <a:gd name="connsiteX345" fmla="*/ 1913138 w 8386272"/>
                <a:gd name="connsiteY345" fmla="*/ 629481 h 2121144"/>
                <a:gd name="connsiteX346" fmla="*/ 1923704 w 8386272"/>
                <a:gd name="connsiteY346" fmla="*/ 2113783 h 2121144"/>
                <a:gd name="connsiteX347" fmla="*/ 1986747 w 8386272"/>
                <a:gd name="connsiteY347" fmla="*/ 2113546 h 2121144"/>
                <a:gd name="connsiteX348" fmla="*/ 1986747 w 8386272"/>
                <a:gd name="connsiteY348" fmla="*/ 2113546 h 2121144"/>
                <a:gd name="connsiteX349" fmla="*/ 1986747 w 8386272"/>
                <a:gd name="connsiteY349" fmla="*/ 2113546 h 2121144"/>
                <a:gd name="connsiteX350" fmla="*/ 1976181 w 8386272"/>
                <a:gd name="connsiteY350" fmla="*/ 629125 h 2121144"/>
                <a:gd name="connsiteX351" fmla="*/ 2004200 w 8386272"/>
                <a:gd name="connsiteY351" fmla="*/ 629125 h 2121144"/>
                <a:gd name="connsiteX352" fmla="*/ 2014767 w 8386272"/>
                <a:gd name="connsiteY352" fmla="*/ 2113546 h 2121144"/>
                <a:gd name="connsiteX353" fmla="*/ 2253286 w 8386272"/>
                <a:gd name="connsiteY353" fmla="*/ 2112596 h 2121144"/>
                <a:gd name="connsiteX354" fmla="*/ 2253286 w 8386272"/>
                <a:gd name="connsiteY354" fmla="*/ 2112596 h 2121144"/>
                <a:gd name="connsiteX355" fmla="*/ 2253286 w 8386272"/>
                <a:gd name="connsiteY355" fmla="*/ 2112596 h 2121144"/>
                <a:gd name="connsiteX356" fmla="*/ 2237970 w 8386272"/>
                <a:gd name="connsiteY356" fmla="*/ 154461 h 2121144"/>
                <a:gd name="connsiteX357" fmla="*/ 2251980 w 8386272"/>
                <a:gd name="connsiteY357" fmla="*/ 154343 h 2121144"/>
                <a:gd name="connsiteX358" fmla="*/ 2267295 w 8386272"/>
                <a:gd name="connsiteY358" fmla="*/ 2112596 h 2121144"/>
                <a:gd name="connsiteX359" fmla="*/ 2484681 w 8386272"/>
                <a:gd name="connsiteY359" fmla="*/ 2111765 h 2121144"/>
                <a:gd name="connsiteX360" fmla="*/ 2469366 w 8386272"/>
                <a:gd name="connsiteY360" fmla="*/ 153512 h 2121144"/>
                <a:gd name="connsiteX361" fmla="*/ 2497385 w 8386272"/>
                <a:gd name="connsiteY361" fmla="*/ 153512 h 2121144"/>
                <a:gd name="connsiteX362" fmla="*/ 2512700 w 8386272"/>
                <a:gd name="connsiteY362" fmla="*/ 2111646 h 2121144"/>
                <a:gd name="connsiteX363" fmla="*/ 2702067 w 8386272"/>
                <a:gd name="connsiteY363" fmla="*/ 2110934 h 2121144"/>
                <a:gd name="connsiteX364" fmla="*/ 2686751 w 8386272"/>
                <a:gd name="connsiteY364" fmla="*/ 152799 h 2121144"/>
                <a:gd name="connsiteX365" fmla="*/ 2700761 w 8386272"/>
                <a:gd name="connsiteY365" fmla="*/ 152681 h 2121144"/>
                <a:gd name="connsiteX366" fmla="*/ 2703254 w 8386272"/>
                <a:gd name="connsiteY366" fmla="*/ 479056 h 2121144"/>
                <a:gd name="connsiteX367" fmla="*/ 2715958 w 8386272"/>
                <a:gd name="connsiteY367" fmla="*/ 2110815 h 2121144"/>
                <a:gd name="connsiteX368" fmla="*/ 2800134 w 8386272"/>
                <a:gd name="connsiteY368" fmla="*/ 2110459 h 2121144"/>
                <a:gd name="connsiteX369" fmla="*/ 2792179 w 8386272"/>
                <a:gd name="connsiteY369" fmla="*/ 984588 h 2121144"/>
                <a:gd name="connsiteX370" fmla="*/ 2855222 w 8386272"/>
                <a:gd name="connsiteY370" fmla="*/ 984232 h 2121144"/>
                <a:gd name="connsiteX371" fmla="*/ 2863177 w 8386272"/>
                <a:gd name="connsiteY371" fmla="*/ 2110103 h 2121144"/>
                <a:gd name="connsiteX372" fmla="*/ 2933344 w 8386272"/>
                <a:gd name="connsiteY372" fmla="*/ 2109866 h 2121144"/>
                <a:gd name="connsiteX373" fmla="*/ 2933344 w 8386272"/>
                <a:gd name="connsiteY373" fmla="*/ 2095144 h 2121144"/>
                <a:gd name="connsiteX374" fmla="*/ 2905325 w 8386272"/>
                <a:gd name="connsiteY374" fmla="*/ 2095262 h 2121144"/>
                <a:gd name="connsiteX375" fmla="*/ 2905206 w 8386272"/>
                <a:gd name="connsiteY375" fmla="*/ 2086358 h 2121144"/>
                <a:gd name="connsiteX376" fmla="*/ 2933225 w 8386272"/>
                <a:gd name="connsiteY376" fmla="*/ 2086239 h 2121144"/>
                <a:gd name="connsiteX377" fmla="*/ 2932987 w 8386272"/>
                <a:gd name="connsiteY377" fmla="*/ 2062376 h 2121144"/>
                <a:gd name="connsiteX378" fmla="*/ 2905087 w 8386272"/>
                <a:gd name="connsiteY378" fmla="*/ 2062494 h 2121144"/>
                <a:gd name="connsiteX379" fmla="*/ 2904968 w 8386272"/>
                <a:gd name="connsiteY379" fmla="*/ 2053471 h 2121144"/>
                <a:gd name="connsiteX380" fmla="*/ 2932987 w 8386272"/>
                <a:gd name="connsiteY380" fmla="*/ 2053352 h 2121144"/>
                <a:gd name="connsiteX381" fmla="*/ 2932750 w 8386272"/>
                <a:gd name="connsiteY381" fmla="*/ 2029489 h 2121144"/>
                <a:gd name="connsiteX382" fmla="*/ 2904731 w 8386272"/>
                <a:gd name="connsiteY382" fmla="*/ 2029489 h 2121144"/>
                <a:gd name="connsiteX383" fmla="*/ 2904612 w 8386272"/>
                <a:gd name="connsiteY383" fmla="*/ 2029489 h 2121144"/>
                <a:gd name="connsiteX384" fmla="*/ 2904493 w 8386272"/>
                <a:gd name="connsiteY384" fmla="*/ 2020584 h 2121144"/>
                <a:gd name="connsiteX385" fmla="*/ 2932513 w 8386272"/>
                <a:gd name="connsiteY385" fmla="*/ 2020465 h 2121144"/>
                <a:gd name="connsiteX386" fmla="*/ 2932513 w 8386272"/>
                <a:gd name="connsiteY386" fmla="*/ 2009186 h 2121144"/>
                <a:gd name="connsiteX387" fmla="*/ 2946403 w 8386272"/>
                <a:gd name="connsiteY387" fmla="*/ 2009068 h 2121144"/>
                <a:gd name="connsiteX388" fmla="*/ 2946522 w 8386272"/>
                <a:gd name="connsiteY388" fmla="*/ 2020347 h 2121144"/>
                <a:gd name="connsiteX389" fmla="*/ 2946522 w 8386272"/>
                <a:gd name="connsiteY389" fmla="*/ 2020347 h 2121144"/>
                <a:gd name="connsiteX390" fmla="*/ 2946522 w 8386272"/>
                <a:gd name="connsiteY390" fmla="*/ 2020347 h 2121144"/>
                <a:gd name="connsiteX391" fmla="*/ 2988551 w 8386272"/>
                <a:gd name="connsiteY391" fmla="*/ 2020228 h 2121144"/>
                <a:gd name="connsiteX392" fmla="*/ 2988551 w 8386272"/>
                <a:gd name="connsiteY392" fmla="*/ 2008949 h 2121144"/>
                <a:gd name="connsiteX393" fmla="*/ 3002560 w 8386272"/>
                <a:gd name="connsiteY393" fmla="*/ 2008830 h 2121144"/>
                <a:gd name="connsiteX394" fmla="*/ 3002560 w 8386272"/>
                <a:gd name="connsiteY394" fmla="*/ 2020109 h 2121144"/>
                <a:gd name="connsiteX395" fmla="*/ 3044589 w 8386272"/>
                <a:gd name="connsiteY395" fmla="*/ 2019991 h 2121144"/>
                <a:gd name="connsiteX396" fmla="*/ 3044470 w 8386272"/>
                <a:gd name="connsiteY396" fmla="*/ 2008712 h 2121144"/>
                <a:gd name="connsiteX397" fmla="*/ 3058599 w 8386272"/>
                <a:gd name="connsiteY397" fmla="*/ 2008593 h 2121144"/>
                <a:gd name="connsiteX398" fmla="*/ 3058599 w 8386272"/>
                <a:gd name="connsiteY398" fmla="*/ 2019872 h 2121144"/>
                <a:gd name="connsiteX399" fmla="*/ 3100746 w 8386272"/>
                <a:gd name="connsiteY399" fmla="*/ 2019753 h 2121144"/>
                <a:gd name="connsiteX400" fmla="*/ 3100746 w 8386272"/>
                <a:gd name="connsiteY400" fmla="*/ 2019753 h 2121144"/>
                <a:gd name="connsiteX401" fmla="*/ 3100627 w 8386272"/>
                <a:gd name="connsiteY401" fmla="*/ 2008356 h 2121144"/>
                <a:gd name="connsiteX402" fmla="*/ 3100627 w 8386272"/>
                <a:gd name="connsiteY402" fmla="*/ 2008356 h 2121144"/>
                <a:gd name="connsiteX403" fmla="*/ 3114637 w 8386272"/>
                <a:gd name="connsiteY403" fmla="*/ 2008356 h 2121144"/>
                <a:gd name="connsiteX404" fmla="*/ 3114756 w 8386272"/>
                <a:gd name="connsiteY404" fmla="*/ 2019634 h 2121144"/>
                <a:gd name="connsiteX405" fmla="*/ 3114756 w 8386272"/>
                <a:gd name="connsiteY405" fmla="*/ 2019634 h 2121144"/>
                <a:gd name="connsiteX406" fmla="*/ 3114756 w 8386272"/>
                <a:gd name="connsiteY406" fmla="*/ 2019634 h 2121144"/>
                <a:gd name="connsiteX407" fmla="*/ 3114993 w 8386272"/>
                <a:gd name="connsiteY407" fmla="*/ 2019634 h 2121144"/>
                <a:gd name="connsiteX408" fmla="*/ 3156903 w 8386272"/>
                <a:gd name="connsiteY408" fmla="*/ 2019516 h 2121144"/>
                <a:gd name="connsiteX409" fmla="*/ 3156785 w 8386272"/>
                <a:gd name="connsiteY409" fmla="*/ 2008118 h 2121144"/>
                <a:gd name="connsiteX410" fmla="*/ 3170794 w 8386272"/>
                <a:gd name="connsiteY410" fmla="*/ 2007999 h 2121144"/>
                <a:gd name="connsiteX411" fmla="*/ 3170913 w 8386272"/>
                <a:gd name="connsiteY411" fmla="*/ 2019397 h 2121144"/>
                <a:gd name="connsiteX412" fmla="*/ 3213060 w 8386272"/>
                <a:gd name="connsiteY412" fmla="*/ 2019160 h 2121144"/>
                <a:gd name="connsiteX413" fmla="*/ 3212941 w 8386272"/>
                <a:gd name="connsiteY413" fmla="*/ 2007881 h 2121144"/>
                <a:gd name="connsiteX414" fmla="*/ 3226951 w 8386272"/>
                <a:gd name="connsiteY414" fmla="*/ 2007762 h 2121144"/>
                <a:gd name="connsiteX415" fmla="*/ 3227070 w 8386272"/>
                <a:gd name="connsiteY415" fmla="*/ 2019160 h 2121144"/>
                <a:gd name="connsiteX416" fmla="*/ 3269217 w 8386272"/>
                <a:gd name="connsiteY416" fmla="*/ 2018922 h 2121144"/>
                <a:gd name="connsiteX417" fmla="*/ 3269099 w 8386272"/>
                <a:gd name="connsiteY417" fmla="*/ 2007643 h 2121144"/>
                <a:gd name="connsiteX418" fmla="*/ 3283108 w 8386272"/>
                <a:gd name="connsiteY418" fmla="*/ 2007524 h 2121144"/>
                <a:gd name="connsiteX419" fmla="*/ 3283227 w 8386272"/>
                <a:gd name="connsiteY419" fmla="*/ 2018803 h 2121144"/>
                <a:gd name="connsiteX420" fmla="*/ 3306616 w 8386272"/>
                <a:gd name="connsiteY420" fmla="*/ 2018803 h 2121144"/>
                <a:gd name="connsiteX421" fmla="*/ 3306734 w 8386272"/>
                <a:gd name="connsiteY421" fmla="*/ 2027708 h 2121144"/>
                <a:gd name="connsiteX422" fmla="*/ 3306734 w 8386272"/>
                <a:gd name="connsiteY422" fmla="*/ 2027708 h 2121144"/>
                <a:gd name="connsiteX423" fmla="*/ 3283345 w 8386272"/>
                <a:gd name="connsiteY423" fmla="*/ 2027826 h 2121144"/>
                <a:gd name="connsiteX424" fmla="*/ 3283464 w 8386272"/>
                <a:gd name="connsiteY424" fmla="*/ 2051690 h 2121144"/>
                <a:gd name="connsiteX425" fmla="*/ 3306853 w 8386272"/>
                <a:gd name="connsiteY425" fmla="*/ 2051690 h 2121144"/>
                <a:gd name="connsiteX426" fmla="*/ 3306972 w 8386272"/>
                <a:gd name="connsiteY426" fmla="*/ 2060713 h 2121144"/>
                <a:gd name="connsiteX427" fmla="*/ 3283583 w 8386272"/>
                <a:gd name="connsiteY427" fmla="*/ 2060713 h 2121144"/>
                <a:gd name="connsiteX428" fmla="*/ 3283583 w 8386272"/>
                <a:gd name="connsiteY428" fmla="*/ 2060713 h 2121144"/>
                <a:gd name="connsiteX429" fmla="*/ 3283702 w 8386272"/>
                <a:gd name="connsiteY429" fmla="*/ 2084577 h 2121144"/>
                <a:gd name="connsiteX430" fmla="*/ 3283702 w 8386272"/>
                <a:gd name="connsiteY430" fmla="*/ 2084577 h 2121144"/>
                <a:gd name="connsiteX431" fmla="*/ 3283702 w 8386272"/>
                <a:gd name="connsiteY431" fmla="*/ 2084577 h 2121144"/>
                <a:gd name="connsiteX432" fmla="*/ 3307090 w 8386272"/>
                <a:gd name="connsiteY432" fmla="*/ 2084577 h 2121144"/>
                <a:gd name="connsiteX433" fmla="*/ 3307209 w 8386272"/>
                <a:gd name="connsiteY433" fmla="*/ 2093481 h 2121144"/>
                <a:gd name="connsiteX434" fmla="*/ 3283820 w 8386272"/>
                <a:gd name="connsiteY434" fmla="*/ 2093481 h 2121144"/>
                <a:gd name="connsiteX435" fmla="*/ 3283820 w 8386272"/>
                <a:gd name="connsiteY435" fmla="*/ 2093481 h 2121144"/>
                <a:gd name="connsiteX436" fmla="*/ 3283939 w 8386272"/>
                <a:gd name="connsiteY436" fmla="*/ 2108322 h 2121144"/>
                <a:gd name="connsiteX437" fmla="*/ 3283939 w 8386272"/>
                <a:gd name="connsiteY437" fmla="*/ 2108322 h 2121144"/>
                <a:gd name="connsiteX438" fmla="*/ 3332973 w 8386272"/>
                <a:gd name="connsiteY438" fmla="*/ 2108085 h 2121144"/>
                <a:gd name="connsiteX439" fmla="*/ 3324662 w 8386272"/>
                <a:gd name="connsiteY439" fmla="*/ 932943 h 2121144"/>
                <a:gd name="connsiteX440" fmla="*/ 3387824 w 8386272"/>
                <a:gd name="connsiteY440" fmla="*/ 932705 h 2121144"/>
                <a:gd name="connsiteX441" fmla="*/ 3396134 w 8386272"/>
                <a:gd name="connsiteY441" fmla="*/ 2107847 h 2121144"/>
                <a:gd name="connsiteX442" fmla="*/ 3550359 w 8386272"/>
                <a:gd name="connsiteY442" fmla="*/ 2107254 h 2121144"/>
                <a:gd name="connsiteX443" fmla="*/ 3544778 w 8386272"/>
                <a:gd name="connsiteY443" fmla="*/ 1304790 h 2121144"/>
                <a:gd name="connsiteX444" fmla="*/ 3565793 w 8386272"/>
                <a:gd name="connsiteY444" fmla="*/ 1304671 h 2121144"/>
                <a:gd name="connsiteX445" fmla="*/ 3571610 w 8386272"/>
                <a:gd name="connsiteY445" fmla="*/ 2107254 h 2121144"/>
                <a:gd name="connsiteX446" fmla="*/ 3688317 w 8386272"/>
                <a:gd name="connsiteY446" fmla="*/ 2106779 h 2121144"/>
                <a:gd name="connsiteX447" fmla="*/ 3688436 w 8386272"/>
                <a:gd name="connsiteY447" fmla="*/ 2107135 h 2121144"/>
                <a:gd name="connsiteX448" fmla="*/ 3743287 w 8386272"/>
                <a:gd name="connsiteY448" fmla="*/ 2106541 h 2121144"/>
                <a:gd name="connsiteX449" fmla="*/ 3880296 w 8386272"/>
                <a:gd name="connsiteY449" fmla="*/ 2105948 h 2121144"/>
                <a:gd name="connsiteX450" fmla="*/ 3880296 w 8386272"/>
                <a:gd name="connsiteY450" fmla="*/ 2105948 h 2121144"/>
                <a:gd name="connsiteX451" fmla="*/ 3880296 w 8386272"/>
                <a:gd name="connsiteY451" fmla="*/ 2105948 h 2121144"/>
                <a:gd name="connsiteX452" fmla="*/ 3874478 w 8386272"/>
                <a:gd name="connsiteY452" fmla="*/ 1303484 h 2121144"/>
                <a:gd name="connsiteX453" fmla="*/ 3895255 w 8386272"/>
                <a:gd name="connsiteY453" fmla="*/ 1303365 h 2121144"/>
                <a:gd name="connsiteX454" fmla="*/ 3895374 w 8386272"/>
                <a:gd name="connsiteY454" fmla="*/ 1303365 h 2121144"/>
                <a:gd name="connsiteX455" fmla="*/ 3895374 w 8386272"/>
                <a:gd name="connsiteY455" fmla="*/ 1303365 h 2121144"/>
                <a:gd name="connsiteX456" fmla="*/ 3901191 w 8386272"/>
                <a:gd name="connsiteY456" fmla="*/ 2105948 h 2121144"/>
                <a:gd name="connsiteX457" fmla="*/ 4239083 w 8386272"/>
                <a:gd name="connsiteY457" fmla="*/ 2104642 h 2121144"/>
                <a:gd name="connsiteX458" fmla="*/ 4239083 w 8386272"/>
                <a:gd name="connsiteY458" fmla="*/ 2104642 h 2121144"/>
                <a:gd name="connsiteX459" fmla="*/ 4239083 w 8386272"/>
                <a:gd name="connsiteY459" fmla="*/ 2104642 h 2121144"/>
                <a:gd name="connsiteX460" fmla="*/ 4238846 w 8386272"/>
                <a:gd name="connsiteY460" fmla="*/ 2081846 h 2121144"/>
                <a:gd name="connsiteX461" fmla="*/ 4238846 w 8386272"/>
                <a:gd name="connsiteY461" fmla="*/ 2077691 h 2121144"/>
                <a:gd name="connsiteX462" fmla="*/ 4239202 w 8386272"/>
                <a:gd name="connsiteY462" fmla="*/ 2076860 h 2121144"/>
                <a:gd name="connsiteX463" fmla="*/ 4262472 w 8386272"/>
                <a:gd name="connsiteY463" fmla="*/ 2056439 h 2121144"/>
                <a:gd name="connsiteX464" fmla="*/ 4285268 w 8386272"/>
                <a:gd name="connsiteY464" fmla="*/ 2077572 h 2121144"/>
                <a:gd name="connsiteX465" fmla="*/ 4285743 w 8386272"/>
                <a:gd name="connsiteY465" fmla="*/ 2104523 h 2121144"/>
                <a:gd name="connsiteX466" fmla="*/ 4318154 w 8386272"/>
                <a:gd name="connsiteY466" fmla="*/ 2104404 h 2121144"/>
                <a:gd name="connsiteX467" fmla="*/ 4318154 w 8386272"/>
                <a:gd name="connsiteY467" fmla="*/ 2104404 h 2121144"/>
                <a:gd name="connsiteX468" fmla="*/ 4318154 w 8386272"/>
                <a:gd name="connsiteY468" fmla="*/ 2104404 h 2121144"/>
                <a:gd name="connsiteX469" fmla="*/ 4318036 w 8386272"/>
                <a:gd name="connsiteY469" fmla="*/ 2077453 h 2121144"/>
                <a:gd name="connsiteX470" fmla="*/ 4318392 w 8386272"/>
                <a:gd name="connsiteY470" fmla="*/ 2076623 h 2121144"/>
                <a:gd name="connsiteX471" fmla="*/ 4342849 w 8386272"/>
                <a:gd name="connsiteY471" fmla="*/ 2056320 h 2121144"/>
                <a:gd name="connsiteX472" fmla="*/ 4342968 w 8386272"/>
                <a:gd name="connsiteY472" fmla="*/ 2056320 h 2121144"/>
                <a:gd name="connsiteX473" fmla="*/ 4346055 w 8386272"/>
                <a:gd name="connsiteY473" fmla="*/ 2057270 h 2121144"/>
                <a:gd name="connsiteX474" fmla="*/ 4364457 w 8386272"/>
                <a:gd name="connsiteY474" fmla="*/ 2077216 h 2121144"/>
                <a:gd name="connsiteX475" fmla="*/ 4364814 w 8386272"/>
                <a:gd name="connsiteY475" fmla="*/ 2104167 h 2121144"/>
                <a:gd name="connsiteX476" fmla="*/ 4364814 w 8386272"/>
                <a:gd name="connsiteY476" fmla="*/ 2104167 h 2121144"/>
                <a:gd name="connsiteX477" fmla="*/ 4427263 w 8386272"/>
                <a:gd name="connsiteY477" fmla="*/ 2103929 h 2121144"/>
                <a:gd name="connsiteX478" fmla="*/ 4427263 w 8386272"/>
                <a:gd name="connsiteY478" fmla="*/ 2103929 h 2121144"/>
                <a:gd name="connsiteX479" fmla="*/ 4427263 w 8386272"/>
                <a:gd name="connsiteY479" fmla="*/ 2103929 h 2121144"/>
                <a:gd name="connsiteX480" fmla="*/ 4417290 w 8386272"/>
                <a:gd name="connsiteY480" fmla="*/ 719831 h 2121144"/>
                <a:gd name="connsiteX481" fmla="*/ 4438423 w 8386272"/>
                <a:gd name="connsiteY481" fmla="*/ 719712 h 2121144"/>
                <a:gd name="connsiteX482" fmla="*/ 4448277 w 8386272"/>
                <a:gd name="connsiteY482" fmla="*/ 2103929 h 2121144"/>
                <a:gd name="connsiteX483" fmla="*/ 4572345 w 8386272"/>
                <a:gd name="connsiteY483" fmla="*/ 2103336 h 2121144"/>
                <a:gd name="connsiteX484" fmla="*/ 4561660 w 8386272"/>
                <a:gd name="connsiteY484" fmla="*/ 604193 h 2121144"/>
                <a:gd name="connsiteX485" fmla="*/ 4608438 w 8386272"/>
                <a:gd name="connsiteY485" fmla="*/ 604074 h 2121144"/>
                <a:gd name="connsiteX486" fmla="*/ 4619123 w 8386272"/>
                <a:gd name="connsiteY486" fmla="*/ 2103217 h 2121144"/>
                <a:gd name="connsiteX487" fmla="*/ 4740579 w 8386272"/>
                <a:gd name="connsiteY487" fmla="*/ 2102742 h 2121144"/>
                <a:gd name="connsiteX488" fmla="*/ 4740579 w 8386272"/>
                <a:gd name="connsiteY488" fmla="*/ 2102742 h 2121144"/>
                <a:gd name="connsiteX489" fmla="*/ 4740579 w 8386272"/>
                <a:gd name="connsiteY489" fmla="*/ 2102742 h 2121144"/>
                <a:gd name="connsiteX490" fmla="*/ 4730012 w 8386272"/>
                <a:gd name="connsiteY490" fmla="*/ 603480 h 2121144"/>
                <a:gd name="connsiteX491" fmla="*/ 4776553 w 8386272"/>
                <a:gd name="connsiteY491" fmla="*/ 603361 h 2121144"/>
                <a:gd name="connsiteX492" fmla="*/ 4776790 w 8386272"/>
                <a:gd name="connsiteY492" fmla="*/ 603361 h 2121144"/>
                <a:gd name="connsiteX493" fmla="*/ 4787357 w 8386272"/>
                <a:gd name="connsiteY493" fmla="*/ 2102505 h 2121144"/>
                <a:gd name="connsiteX494" fmla="*/ 5149825 w 8386272"/>
                <a:gd name="connsiteY494" fmla="*/ 2101199 h 2121144"/>
                <a:gd name="connsiteX495" fmla="*/ 5140564 w 8386272"/>
                <a:gd name="connsiteY495" fmla="*/ 787029 h 2121144"/>
                <a:gd name="connsiteX496" fmla="*/ 5140564 w 8386272"/>
                <a:gd name="connsiteY496" fmla="*/ 787029 h 2121144"/>
                <a:gd name="connsiteX497" fmla="*/ 5161578 w 8386272"/>
                <a:gd name="connsiteY497" fmla="*/ 787029 h 2121144"/>
                <a:gd name="connsiteX498" fmla="*/ 5170958 w 8386272"/>
                <a:gd name="connsiteY498" fmla="*/ 2101080 h 2121144"/>
                <a:gd name="connsiteX499" fmla="*/ 5227114 w 8386272"/>
                <a:gd name="connsiteY499" fmla="*/ 2100842 h 2121144"/>
                <a:gd name="connsiteX500" fmla="*/ 5227114 w 8386272"/>
                <a:gd name="connsiteY500" fmla="*/ 2100842 h 2121144"/>
                <a:gd name="connsiteX501" fmla="*/ 5227114 w 8386272"/>
                <a:gd name="connsiteY501" fmla="*/ 2100842 h 2121144"/>
                <a:gd name="connsiteX502" fmla="*/ 5217735 w 8386272"/>
                <a:gd name="connsiteY502" fmla="*/ 786673 h 2121144"/>
                <a:gd name="connsiteX503" fmla="*/ 5217735 w 8386272"/>
                <a:gd name="connsiteY503" fmla="*/ 786673 h 2121144"/>
                <a:gd name="connsiteX504" fmla="*/ 5238631 w 8386272"/>
                <a:gd name="connsiteY504" fmla="*/ 786673 h 2121144"/>
                <a:gd name="connsiteX505" fmla="*/ 5238631 w 8386272"/>
                <a:gd name="connsiteY505" fmla="*/ 786673 h 2121144"/>
                <a:gd name="connsiteX506" fmla="*/ 5248010 w 8386272"/>
                <a:gd name="connsiteY506" fmla="*/ 2100724 h 2121144"/>
                <a:gd name="connsiteX507" fmla="*/ 5485936 w 8386272"/>
                <a:gd name="connsiteY507" fmla="*/ 2099893 h 2121144"/>
                <a:gd name="connsiteX508" fmla="*/ 5485936 w 8386272"/>
                <a:gd name="connsiteY508" fmla="*/ 2099893 h 2121144"/>
                <a:gd name="connsiteX509" fmla="*/ 5476912 w 8386272"/>
                <a:gd name="connsiteY509" fmla="*/ 812080 h 2121144"/>
                <a:gd name="connsiteX510" fmla="*/ 5475250 w 8386272"/>
                <a:gd name="connsiteY510" fmla="*/ 597425 h 2121144"/>
                <a:gd name="connsiteX511" fmla="*/ 5476912 w 8386272"/>
                <a:gd name="connsiteY511" fmla="*/ 596357 h 2121144"/>
                <a:gd name="connsiteX512" fmla="*/ 5533188 w 8386272"/>
                <a:gd name="connsiteY512" fmla="*/ 561214 h 2121144"/>
                <a:gd name="connsiteX513" fmla="*/ 5533188 w 8386272"/>
                <a:gd name="connsiteY513" fmla="*/ 561214 h 2121144"/>
                <a:gd name="connsiteX514" fmla="*/ 5544230 w 8386272"/>
                <a:gd name="connsiteY514" fmla="*/ 2099418 h 2121144"/>
                <a:gd name="connsiteX515" fmla="*/ 5831426 w 8386272"/>
                <a:gd name="connsiteY515" fmla="*/ 2098349 h 2121144"/>
                <a:gd name="connsiteX516" fmla="*/ 5831426 w 8386272"/>
                <a:gd name="connsiteY516" fmla="*/ 2098349 h 2121144"/>
                <a:gd name="connsiteX517" fmla="*/ 5818841 w 8386272"/>
                <a:gd name="connsiteY517" fmla="*/ 327207 h 2121144"/>
                <a:gd name="connsiteX518" fmla="*/ 5818841 w 8386272"/>
                <a:gd name="connsiteY518" fmla="*/ 327207 h 2121144"/>
                <a:gd name="connsiteX519" fmla="*/ 5853865 w 8386272"/>
                <a:gd name="connsiteY519" fmla="*/ 327088 h 2121144"/>
                <a:gd name="connsiteX520" fmla="*/ 5866569 w 8386272"/>
                <a:gd name="connsiteY520" fmla="*/ 2098230 h 2121144"/>
                <a:gd name="connsiteX521" fmla="*/ 5929612 w 8386272"/>
                <a:gd name="connsiteY521" fmla="*/ 2097993 h 2121144"/>
                <a:gd name="connsiteX522" fmla="*/ 5929612 w 8386272"/>
                <a:gd name="connsiteY522" fmla="*/ 2097993 h 2121144"/>
                <a:gd name="connsiteX523" fmla="*/ 5929612 w 8386272"/>
                <a:gd name="connsiteY523" fmla="*/ 2097993 h 2121144"/>
                <a:gd name="connsiteX524" fmla="*/ 5916908 w 8386272"/>
                <a:gd name="connsiteY524" fmla="*/ 326850 h 2121144"/>
                <a:gd name="connsiteX525" fmla="*/ 5917264 w 8386272"/>
                <a:gd name="connsiteY525" fmla="*/ 326850 h 2121144"/>
                <a:gd name="connsiteX526" fmla="*/ 5952169 w 8386272"/>
                <a:gd name="connsiteY526" fmla="*/ 326613 h 2121144"/>
                <a:gd name="connsiteX527" fmla="*/ 5964754 w 8386272"/>
                <a:gd name="connsiteY527" fmla="*/ 2097874 h 2121144"/>
                <a:gd name="connsiteX528" fmla="*/ 6210397 w 8386272"/>
                <a:gd name="connsiteY528" fmla="*/ 2096806 h 2121144"/>
                <a:gd name="connsiteX529" fmla="*/ 6210397 w 8386272"/>
                <a:gd name="connsiteY529" fmla="*/ 2096806 h 2121144"/>
                <a:gd name="connsiteX530" fmla="*/ 6210397 w 8386272"/>
                <a:gd name="connsiteY530" fmla="*/ 2096806 h 2121144"/>
                <a:gd name="connsiteX531" fmla="*/ 6198880 w 8386272"/>
                <a:gd name="connsiteY531" fmla="*/ 482499 h 2121144"/>
                <a:gd name="connsiteX532" fmla="*/ 6310957 w 8386272"/>
                <a:gd name="connsiteY532" fmla="*/ 482024 h 2121144"/>
                <a:gd name="connsiteX533" fmla="*/ 6322474 w 8386272"/>
                <a:gd name="connsiteY533" fmla="*/ 2096450 h 2121144"/>
                <a:gd name="connsiteX534" fmla="*/ 6374593 w 8386272"/>
                <a:gd name="connsiteY534" fmla="*/ 2096212 h 2121144"/>
                <a:gd name="connsiteX535" fmla="*/ 6374593 w 8386272"/>
                <a:gd name="connsiteY535" fmla="*/ 2096212 h 2121144"/>
                <a:gd name="connsiteX536" fmla="*/ 6374593 w 8386272"/>
                <a:gd name="connsiteY536" fmla="*/ 2095144 h 2121144"/>
                <a:gd name="connsiteX537" fmla="*/ 6374000 w 8386272"/>
                <a:gd name="connsiteY537" fmla="*/ 717931 h 2121144"/>
                <a:gd name="connsiteX538" fmla="*/ 6383973 w 8386272"/>
                <a:gd name="connsiteY538" fmla="*/ 2096212 h 2121144"/>
                <a:gd name="connsiteX539" fmla="*/ 6383973 w 8386272"/>
                <a:gd name="connsiteY539" fmla="*/ 2096212 h 2121144"/>
                <a:gd name="connsiteX540" fmla="*/ 6500798 w 8386272"/>
                <a:gd name="connsiteY540" fmla="*/ 2095737 h 2121144"/>
                <a:gd name="connsiteX541" fmla="*/ 6500324 w 8386272"/>
                <a:gd name="connsiteY541" fmla="*/ 717456 h 2121144"/>
                <a:gd name="connsiteX542" fmla="*/ 6510178 w 8386272"/>
                <a:gd name="connsiteY542" fmla="*/ 2095737 h 2121144"/>
                <a:gd name="connsiteX543" fmla="*/ 6627003 w 8386272"/>
                <a:gd name="connsiteY543" fmla="*/ 2095262 h 2121144"/>
                <a:gd name="connsiteX544" fmla="*/ 6627003 w 8386272"/>
                <a:gd name="connsiteY544" fmla="*/ 2095262 h 2121144"/>
                <a:gd name="connsiteX545" fmla="*/ 6617268 w 8386272"/>
                <a:gd name="connsiteY545" fmla="*/ 716981 h 2121144"/>
                <a:gd name="connsiteX546" fmla="*/ 6626647 w 8386272"/>
                <a:gd name="connsiteY546" fmla="*/ 716981 h 2121144"/>
                <a:gd name="connsiteX547" fmla="*/ 6636501 w 8386272"/>
                <a:gd name="connsiteY547" fmla="*/ 2095262 h 2121144"/>
                <a:gd name="connsiteX548" fmla="*/ 6977243 w 8386272"/>
                <a:gd name="connsiteY548" fmla="*/ 2093956 h 2121144"/>
                <a:gd name="connsiteX549" fmla="*/ 6966558 w 8386272"/>
                <a:gd name="connsiteY549" fmla="*/ 612622 h 2121144"/>
                <a:gd name="connsiteX550" fmla="*/ 6966558 w 8386272"/>
                <a:gd name="connsiteY550" fmla="*/ 612622 h 2121144"/>
                <a:gd name="connsiteX551" fmla="*/ 6994577 w 8386272"/>
                <a:gd name="connsiteY551" fmla="*/ 612503 h 2121144"/>
                <a:gd name="connsiteX552" fmla="*/ 7005143 w 8386272"/>
                <a:gd name="connsiteY552" fmla="*/ 2093838 h 2121144"/>
                <a:gd name="connsiteX553" fmla="*/ 7369986 w 8386272"/>
                <a:gd name="connsiteY553" fmla="*/ 2092413 h 2121144"/>
                <a:gd name="connsiteX554" fmla="*/ 7369986 w 8386272"/>
                <a:gd name="connsiteY554" fmla="*/ 2092413 h 2121144"/>
                <a:gd name="connsiteX555" fmla="*/ 7359419 w 8386272"/>
                <a:gd name="connsiteY555" fmla="*/ 611197 h 2121144"/>
                <a:gd name="connsiteX556" fmla="*/ 7359419 w 8386272"/>
                <a:gd name="connsiteY556" fmla="*/ 611197 h 2121144"/>
                <a:gd name="connsiteX557" fmla="*/ 7387082 w 8386272"/>
                <a:gd name="connsiteY557" fmla="*/ 611079 h 2121144"/>
                <a:gd name="connsiteX558" fmla="*/ 7387557 w 8386272"/>
                <a:gd name="connsiteY558" fmla="*/ 611079 h 2121144"/>
                <a:gd name="connsiteX559" fmla="*/ 7387557 w 8386272"/>
                <a:gd name="connsiteY559" fmla="*/ 611079 h 2121144"/>
                <a:gd name="connsiteX560" fmla="*/ 7398124 w 8386272"/>
                <a:gd name="connsiteY560" fmla="*/ 2092413 h 2121144"/>
                <a:gd name="connsiteX561" fmla="*/ 7468528 w 8386272"/>
                <a:gd name="connsiteY561" fmla="*/ 2092175 h 2121144"/>
                <a:gd name="connsiteX562" fmla="*/ 7569800 w 8386272"/>
                <a:gd name="connsiteY562" fmla="*/ 2049316 h 2121144"/>
                <a:gd name="connsiteX563" fmla="*/ 7579773 w 8386272"/>
                <a:gd name="connsiteY563" fmla="*/ 2058814 h 2121144"/>
                <a:gd name="connsiteX564" fmla="*/ 7501296 w 8386272"/>
                <a:gd name="connsiteY564" fmla="*/ 2092057 h 2121144"/>
                <a:gd name="connsiteX565" fmla="*/ 7634268 w 8386272"/>
                <a:gd name="connsiteY565" fmla="*/ 2091582 h 2121144"/>
                <a:gd name="connsiteX566" fmla="*/ 7633437 w 8386272"/>
                <a:gd name="connsiteY566" fmla="*/ 1978437 h 2121144"/>
                <a:gd name="connsiteX567" fmla="*/ 7696480 w 8386272"/>
                <a:gd name="connsiteY567" fmla="*/ 1978199 h 2121144"/>
                <a:gd name="connsiteX568" fmla="*/ 7697430 w 8386272"/>
                <a:gd name="connsiteY568" fmla="*/ 2091344 h 2121144"/>
                <a:gd name="connsiteX569" fmla="*/ 7790985 w 8386272"/>
                <a:gd name="connsiteY569" fmla="*/ 2090988 h 2121144"/>
                <a:gd name="connsiteX570" fmla="*/ 7777688 w 8386272"/>
                <a:gd name="connsiteY570" fmla="*/ 227359 h 2121144"/>
                <a:gd name="connsiteX571" fmla="*/ 7777688 w 8386272"/>
                <a:gd name="connsiteY571" fmla="*/ 227359 h 2121144"/>
                <a:gd name="connsiteX572" fmla="*/ 7815086 w 8386272"/>
                <a:gd name="connsiteY572" fmla="*/ 227240 h 2121144"/>
                <a:gd name="connsiteX573" fmla="*/ 7828384 w 8386272"/>
                <a:gd name="connsiteY573" fmla="*/ 2090869 h 2121144"/>
                <a:gd name="connsiteX574" fmla="*/ 7856403 w 8386272"/>
                <a:gd name="connsiteY574" fmla="*/ 2090751 h 2121144"/>
                <a:gd name="connsiteX575" fmla="*/ 7856403 w 8386272"/>
                <a:gd name="connsiteY575" fmla="*/ 2090632 h 2121144"/>
                <a:gd name="connsiteX576" fmla="*/ 7856403 w 8386272"/>
                <a:gd name="connsiteY576" fmla="*/ 2090632 h 2121144"/>
                <a:gd name="connsiteX577" fmla="*/ 7843105 w 8386272"/>
                <a:gd name="connsiteY577" fmla="*/ 227003 h 2121144"/>
                <a:gd name="connsiteX578" fmla="*/ 7880504 w 8386272"/>
                <a:gd name="connsiteY578" fmla="*/ 226884 h 2121144"/>
                <a:gd name="connsiteX579" fmla="*/ 7893801 w 8386272"/>
                <a:gd name="connsiteY579" fmla="*/ 2090513 h 2121144"/>
                <a:gd name="connsiteX580" fmla="*/ 7921820 w 8386272"/>
                <a:gd name="connsiteY580" fmla="*/ 2090395 h 2121144"/>
                <a:gd name="connsiteX581" fmla="*/ 7921820 w 8386272"/>
                <a:gd name="connsiteY581" fmla="*/ 2090395 h 2121144"/>
                <a:gd name="connsiteX582" fmla="*/ 7908523 w 8386272"/>
                <a:gd name="connsiteY582" fmla="*/ 226765 h 2121144"/>
                <a:gd name="connsiteX583" fmla="*/ 7945922 w 8386272"/>
                <a:gd name="connsiteY583" fmla="*/ 226646 h 2121144"/>
                <a:gd name="connsiteX584" fmla="*/ 7945922 w 8386272"/>
                <a:gd name="connsiteY584" fmla="*/ 226646 h 2121144"/>
                <a:gd name="connsiteX585" fmla="*/ 7959219 w 8386272"/>
                <a:gd name="connsiteY585" fmla="*/ 2090276 h 2121144"/>
                <a:gd name="connsiteX586" fmla="*/ 7987238 w 8386272"/>
                <a:gd name="connsiteY586" fmla="*/ 2090157 h 2121144"/>
                <a:gd name="connsiteX587" fmla="*/ 7973941 w 8386272"/>
                <a:gd name="connsiteY587" fmla="*/ 226528 h 2121144"/>
                <a:gd name="connsiteX588" fmla="*/ 8011340 w 8386272"/>
                <a:gd name="connsiteY588" fmla="*/ 226409 h 2121144"/>
                <a:gd name="connsiteX589" fmla="*/ 8024637 w 8386272"/>
                <a:gd name="connsiteY589" fmla="*/ 2090038 h 2121144"/>
                <a:gd name="connsiteX590" fmla="*/ 8052656 w 8386272"/>
                <a:gd name="connsiteY590" fmla="*/ 2089920 h 2121144"/>
                <a:gd name="connsiteX591" fmla="*/ 8039477 w 8386272"/>
                <a:gd name="connsiteY591" fmla="*/ 226290 h 2121144"/>
                <a:gd name="connsiteX592" fmla="*/ 8039477 w 8386272"/>
                <a:gd name="connsiteY592" fmla="*/ 226290 h 2121144"/>
                <a:gd name="connsiteX593" fmla="*/ 8076875 w 8386272"/>
                <a:gd name="connsiteY593" fmla="*/ 226171 h 2121144"/>
                <a:gd name="connsiteX594" fmla="*/ 8090173 w 8386272"/>
                <a:gd name="connsiteY594" fmla="*/ 2089801 h 2121144"/>
                <a:gd name="connsiteX595" fmla="*/ 8118192 w 8386272"/>
                <a:gd name="connsiteY595" fmla="*/ 2089682 h 2121144"/>
                <a:gd name="connsiteX596" fmla="*/ 8118192 w 8386272"/>
                <a:gd name="connsiteY596" fmla="*/ 2089682 h 2121144"/>
                <a:gd name="connsiteX597" fmla="*/ 8104894 w 8386272"/>
                <a:gd name="connsiteY597" fmla="*/ 226053 h 2121144"/>
                <a:gd name="connsiteX598" fmla="*/ 8142293 w 8386272"/>
                <a:gd name="connsiteY598" fmla="*/ 225934 h 2121144"/>
                <a:gd name="connsiteX599" fmla="*/ 8155590 w 8386272"/>
                <a:gd name="connsiteY599" fmla="*/ 2089564 h 2121144"/>
                <a:gd name="connsiteX600" fmla="*/ 8183609 w 8386272"/>
                <a:gd name="connsiteY600" fmla="*/ 2089445 h 2121144"/>
                <a:gd name="connsiteX601" fmla="*/ 8170312 w 8386272"/>
                <a:gd name="connsiteY601" fmla="*/ 225815 h 2121144"/>
                <a:gd name="connsiteX602" fmla="*/ 8207711 w 8386272"/>
                <a:gd name="connsiteY602" fmla="*/ 225697 h 2121144"/>
                <a:gd name="connsiteX603" fmla="*/ 8221008 w 8386272"/>
                <a:gd name="connsiteY603" fmla="*/ 2089326 h 2121144"/>
                <a:gd name="connsiteX604" fmla="*/ 8249027 w 8386272"/>
                <a:gd name="connsiteY604" fmla="*/ 2089207 h 2121144"/>
                <a:gd name="connsiteX605" fmla="*/ 8235967 w 8386272"/>
                <a:gd name="connsiteY605" fmla="*/ 225222 h 2121144"/>
                <a:gd name="connsiteX606" fmla="*/ 8235967 w 8386272"/>
                <a:gd name="connsiteY606" fmla="*/ 225222 h 2121144"/>
                <a:gd name="connsiteX607" fmla="*/ 8273010 w 8386272"/>
                <a:gd name="connsiteY607" fmla="*/ 225103 h 2121144"/>
                <a:gd name="connsiteX608" fmla="*/ 8273365 w 8386272"/>
                <a:gd name="connsiteY608" fmla="*/ 225103 h 2121144"/>
                <a:gd name="connsiteX609" fmla="*/ 8273365 w 8386272"/>
                <a:gd name="connsiteY609" fmla="*/ 225103 h 2121144"/>
                <a:gd name="connsiteX610" fmla="*/ 8286544 w 8386272"/>
                <a:gd name="connsiteY610" fmla="*/ 2088732 h 2121144"/>
                <a:gd name="connsiteX611" fmla="*/ 8286544 w 8386272"/>
                <a:gd name="connsiteY611" fmla="*/ 2088732 h 2121144"/>
                <a:gd name="connsiteX612" fmla="*/ 8314682 w 8386272"/>
                <a:gd name="connsiteY612" fmla="*/ 2088614 h 2121144"/>
                <a:gd name="connsiteX613" fmla="*/ 8301385 w 8386272"/>
                <a:gd name="connsiteY613" fmla="*/ 224984 h 2121144"/>
                <a:gd name="connsiteX614" fmla="*/ 8338783 w 8386272"/>
                <a:gd name="connsiteY614" fmla="*/ 224866 h 2121144"/>
                <a:gd name="connsiteX615" fmla="*/ 8352080 w 8386272"/>
                <a:gd name="connsiteY615" fmla="*/ 2088495 h 2121144"/>
                <a:gd name="connsiteX616" fmla="*/ 8386273 w 8386272"/>
                <a:gd name="connsiteY616" fmla="*/ 2088258 h 2121144"/>
                <a:gd name="connsiteX617" fmla="*/ 8372620 w 8386272"/>
                <a:gd name="connsiteY617" fmla="*/ 170846 h 2121144"/>
                <a:gd name="connsiteX618" fmla="*/ 37042 w 8386272"/>
                <a:gd name="connsiteY618" fmla="*/ 2120076 h 2121144"/>
                <a:gd name="connsiteX619" fmla="*/ 20896 w 8386272"/>
                <a:gd name="connsiteY619" fmla="*/ 2120076 h 2121144"/>
                <a:gd name="connsiteX620" fmla="*/ 21014 w 8386272"/>
                <a:gd name="connsiteY620" fmla="*/ 2114971 h 2121144"/>
                <a:gd name="connsiteX621" fmla="*/ 37161 w 8386272"/>
                <a:gd name="connsiteY621" fmla="*/ 2114852 h 2121144"/>
                <a:gd name="connsiteX622" fmla="*/ 64112 w 8386272"/>
                <a:gd name="connsiteY622" fmla="*/ 2114852 h 2121144"/>
                <a:gd name="connsiteX623" fmla="*/ 37042 w 8386272"/>
                <a:gd name="connsiteY623" fmla="*/ 2120076 h 2121144"/>
                <a:gd name="connsiteX624" fmla="*/ 367811 w 8386272"/>
                <a:gd name="connsiteY624" fmla="*/ 1258368 h 2121144"/>
                <a:gd name="connsiteX625" fmla="*/ 367573 w 8386272"/>
                <a:gd name="connsiteY625" fmla="*/ 1236167 h 2121144"/>
                <a:gd name="connsiteX626" fmla="*/ 367573 w 8386272"/>
                <a:gd name="connsiteY626" fmla="*/ 1236048 h 2121144"/>
                <a:gd name="connsiteX627" fmla="*/ 367573 w 8386272"/>
                <a:gd name="connsiteY627" fmla="*/ 1236048 h 2121144"/>
                <a:gd name="connsiteX628" fmla="*/ 618558 w 8386272"/>
                <a:gd name="connsiteY628" fmla="*/ 1234980 h 2121144"/>
                <a:gd name="connsiteX629" fmla="*/ 620220 w 8386272"/>
                <a:gd name="connsiteY629" fmla="*/ 1234980 h 2121144"/>
                <a:gd name="connsiteX630" fmla="*/ 620220 w 8386272"/>
                <a:gd name="connsiteY630" fmla="*/ 1234980 h 2121144"/>
                <a:gd name="connsiteX631" fmla="*/ 620339 w 8386272"/>
                <a:gd name="connsiteY631" fmla="*/ 1257419 h 2121144"/>
                <a:gd name="connsiteX632" fmla="*/ 367811 w 8386272"/>
                <a:gd name="connsiteY632" fmla="*/ 1258368 h 2121144"/>
                <a:gd name="connsiteX633" fmla="*/ 367811 w 8386272"/>
                <a:gd name="connsiteY633" fmla="*/ 1258368 h 2121144"/>
                <a:gd name="connsiteX634" fmla="*/ 368048 w 8386272"/>
                <a:gd name="connsiteY634" fmla="*/ 1296479 h 2121144"/>
                <a:gd name="connsiteX635" fmla="*/ 368048 w 8386272"/>
                <a:gd name="connsiteY635" fmla="*/ 1296479 h 2121144"/>
                <a:gd name="connsiteX636" fmla="*/ 620577 w 8386272"/>
                <a:gd name="connsiteY636" fmla="*/ 1295411 h 2121144"/>
                <a:gd name="connsiteX637" fmla="*/ 620695 w 8386272"/>
                <a:gd name="connsiteY637" fmla="*/ 1317850 h 2121144"/>
                <a:gd name="connsiteX638" fmla="*/ 620695 w 8386272"/>
                <a:gd name="connsiteY638" fmla="*/ 1317850 h 2121144"/>
                <a:gd name="connsiteX639" fmla="*/ 368048 w 8386272"/>
                <a:gd name="connsiteY639" fmla="*/ 1318918 h 2121144"/>
                <a:gd name="connsiteX640" fmla="*/ 368048 w 8386272"/>
                <a:gd name="connsiteY640" fmla="*/ 1296479 h 2121144"/>
                <a:gd name="connsiteX641" fmla="*/ 368404 w 8386272"/>
                <a:gd name="connsiteY641" fmla="*/ 1357029 h 2121144"/>
                <a:gd name="connsiteX642" fmla="*/ 620933 w 8386272"/>
                <a:gd name="connsiteY642" fmla="*/ 1356079 h 2121144"/>
                <a:gd name="connsiteX643" fmla="*/ 621170 w 8386272"/>
                <a:gd name="connsiteY643" fmla="*/ 1378400 h 2121144"/>
                <a:gd name="connsiteX644" fmla="*/ 368642 w 8386272"/>
                <a:gd name="connsiteY644" fmla="*/ 1379349 h 2121144"/>
                <a:gd name="connsiteX645" fmla="*/ 368404 w 8386272"/>
                <a:gd name="connsiteY645" fmla="*/ 1357029 h 2121144"/>
                <a:gd name="connsiteX646" fmla="*/ 368879 w 8386272"/>
                <a:gd name="connsiteY646" fmla="*/ 1417460 h 2121144"/>
                <a:gd name="connsiteX647" fmla="*/ 621408 w 8386272"/>
                <a:gd name="connsiteY647" fmla="*/ 1416510 h 2121144"/>
                <a:gd name="connsiteX648" fmla="*/ 621526 w 8386272"/>
                <a:gd name="connsiteY648" fmla="*/ 1438831 h 2121144"/>
                <a:gd name="connsiteX649" fmla="*/ 369117 w 8386272"/>
                <a:gd name="connsiteY649" fmla="*/ 1439780 h 2121144"/>
                <a:gd name="connsiteX650" fmla="*/ 368879 w 8386272"/>
                <a:gd name="connsiteY650" fmla="*/ 1417460 h 2121144"/>
                <a:gd name="connsiteX651" fmla="*/ 369354 w 8386272"/>
                <a:gd name="connsiteY651" fmla="*/ 1477891 h 2121144"/>
                <a:gd name="connsiteX652" fmla="*/ 621764 w 8386272"/>
                <a:gd name="connsiteY652" fmla="*/ 1476942 h 2121144"/>
                <a:gd name="connsiteX653" fmla="*/ 622001 w 8386272"/>
                <a:gd name="connsiteY653" fmla="*/ 1499262 h 2121144"/>
                <a:gd name="connsiteX654" fmla="*/ 369473 w 8386272"/>
                <a:gd name="connsiteY654" fmla="*/ 1500330 h 2121144"/>
                <a:gd name="connsiteX655" fmla="*/ 369354 w 8386272"/>
                <a:gd name="connsiteY655" fmla="*/ 1477891 h 2121144"/>
                <a:gd name="connsiteX656" fmla="*/ 369710 w 8386272"/>
                <a:gd name="connsiteY656" fmla="*/ 1538441 h 2121144"/>
                <a:gd name="connsiteX657" fmla="*/ 622239 w 8386272"/>
                <a:gd name="connsiteY657" fmla="*/ 1537491 h 2121144"/>
                <a:gd name="connsiteX658" fmla="*/ 622357 w 8386272"/>
                <a:gd name="connsiteY658" fmla="*/ 1559812 h 2121144"/>
                <a:gd name="connsiteX659" fmla="*/ 369948 w 8386272"/>
                <a:gd name="connsiteY659" fmla="*/ 1560880 h 2121144"/>
                <a:gd name="connsiteX660" fmla="*/ 369710 w 8386272"/>
                <a:gd name="connsiteY660" fmla="*/ 1538441 h 2121144"/>
                <a:gd name="connsiteX661" fmla="*/ 370185 w 8386272"/>
                <a:gd name="connsiteY661" fmla="*/ 1598872 h 2121144"/>
                <a:gd name="connsiteX662" fmla="*/ 622714 w 8386272"/>
                <a:gd name="connsiteY662" fmla="*/ 1597922 h 2121144"/>
                <a:gd name="connsiteX663" fmla="*/ 622832 w 8386272"/>
                <a:gd name="connsiteY663" fmla="*/ 1620243 h 2121144"/>
                <a:gd name="connsiteX664" fmla="*/ 370304 w 8386272"/>
                <a:gd name="connsiteY664" fmla="*/ 1621311 h 2121144"/>
                <a:gd name="connsiteX665" fmla="*/ 370185 w 8386272"/>
                <a:gd name="connsiteY665" fmla="*/ 1598872 h 2121144"/>
                <a:gd name="connsiteX666" fmla="*/ 370541 w 8386272"/>
                <a:gd name="connsiteY666" fmla="*/ 1659541 h 2121144"/>
                <a:gd name="connsiteX667" fmla="*/ 623189 w 8386272"/>
                <a:gd name="connsiteY667" fmla="*/ 1658472 h 2121144"/>
                <a:gd name="connsiteX668" fmla="*/ 623426 w 8386272"/>
                <a:gd name="connsiteY668" fmla="*/ 1680911 h 2121144"/>
                <a:gd name="connsiteX669" fmla="*/ 370898 w 8386272"/>
                <a:gd name="connsiteY669" fmla="*/ 1681861 h 2121144"/>
                <a:gd name="connsiteX670" fmla="*/ 370541 w 8386272"/>
                <a:gd name="connsiteY670" fmla="*/ 1659541 h 2121144"/>
                <a:gd name="connsiteX671" fmla="*/ 371016 w 8386272"/>
                <a:gd name="connsiteY671" fmla="*/ 1719972 h 2121144"/>
                <a:gd name="connsiteX672" fmla="*/ 623545 w 8386272"/>
                <a:gd name="connsiteY672" fmla="*/ 1718903 h 2121144"/>
                <a:gd name="connsiteX673" fmla="*/ 623663 w 8386272"/>
                <a:gd name="connsiteY673" fmla="*/ 1741342 h 2121144"/>
                <a:gd name="connsiteX674" fmla="*/ 371254 w 8386272"/>
                <a:gd name="connsiteY674" fmla="*/ 1742292 h 2121144"/>
                <a:gd name="connsiteX675" fmla="*/ 371016 w 8386272"/>
                <a:gd name="connsiteY675" fmla="*/ 1719972 h 2121144"/>
                <a:gd name="connsiteX676" fmla="*/ 371491 w 8386272"/>
                <a:gd name="connsiteY676" fmla="*/ 1780403 h 2121144"/>
                <a:gd name="connsiteX677" fmla="*/ 624020 w 8386272"/>
                <a:gd name="connsiteY677" fmla="*/ 1779335 h 2121144"/>
                <a:gd name="connsiteX678" fmla="*/ 624138 w 8386272"/>
                <a:gd name="connsiteY678" fmla="*/ 1801774 h 2121144"/>
                <a:gd name="connsiteX679" fmla="*/ 371610 w 8386272"/>
                <a:gd name="connsiteY679" fmla="*/ 1802723 h 2121144"/>
                <a:gd name="connsiteX680" fmla="*/ 371491 w 8386272"/>
                <a:gd name="connsiteY680" fmla="*/ 1780403 h 2121144"/>
                <a:gd name="connsiteX681" fmla="*/ 371847 w 8386272"/>
                <a:gd name="connsiteY681" fmla="*/ 1840953 h 2121144"/>
                <a:gd name="connsiteX682" fmla="*/ 624376 w 8386272"/>
                <a:gd name="connsiteY682" fmla="*/ 1840003 h 2121144"/>
                <a:gd name="connsiteX683" fmla="*/ 624613 w 8386272"/>
                <a:gd name="connsiteY683" fmla="*/ 1862323 h 2121144"/>
                <a:gd name="connsiteX684" fmla="*/ 372085 w 8386272"/>
                <a:gd name="connsiteY684" fmla="*/ 1863273 h 2121144"/>
                <a:gd name="connsiteX685" fmla="*/ 371847 w 8386272"/>
                <a:gd name="connsiteY685" fmla="*/ 1840953 h 2121144"/>
                <a:gd name="connsiteX686" fmla="*/ 372441 w 8386272"/>
                <a:gd name="connsiteY686" fmla="*/ 1923823 h 2121144"/>
                <a:gd name="connsiteX687" fmla="*/ 372322 w 8386272"/>
                <a:gd name="connsiteY687" fmla="*/ 1901384 h 2121144"/>
                <a:gd name="connsiteX688" fmla="*/ 624851 w 8386272"/>
                <a:gd name="connsiteY688" fmla="*/ 1900434 h 2121144"/>
                <a:gd name="connsiteX689" fmla="*/ 624851 w 8386272"/>
                <a:gd name="connsiteY689" fmla="*/ 1900434 h 2121144"/>
                <a:gd name="connsiteX690" fmla="*/ 624969 w 8386272"/>
                <a:gd name="connsiteY690" fmla="*/ 1922755 h 2121144"/>
                <a:gd name="connsiteX691" fmla="*/ 372441 w 8386272"/>
                <a:gd name="connsiteY691" fmla="*/ 1923823 h 2121144"/>
                <a:gd name="connsiteX692" fmla="*/ 372441 w 8386272"/>
                <a:gd name="connsiteY692" fmla="*/ 1923823 h 2121144"/>
                <a:gd name="connsiteX693" fmla="*/ 372797 w 8386272"/>
                <a:gd name="connsiteY693" fmla="*/ 1961934 h 2121144"/>
                <a:gd name="connsiteX694" fmla="*/ 625207 w 8386272"/>
                <a:gd name="connsiteY694" fmla="*/ 1960984 h 2121144"/>
                <a:gd name="connsiteX695" fmla="*/ 625444 w 8386272"/>
                <a:gd name="connsiteY695" fmla="*/ 1983304 h 2121144"/>
                <a:gd name="connsiteX696" fmla="*/ 372916 w 8386272"/>
                <a:gd name="connsiteY696" fmla="*/ 1984373 h 2121144"/>
                <a:gd name="connsiteX697" fmla="*/ 372797 w 8386272"/>
                <a:gd name="connsiteY697" fmla="*/ 1961934 h 2121144"/>
                <a:gd name="connsiteX698" fmla="*/ 373153 w 8386272"/>
                <a:gd name="connsiteY698" fmla="*/ 2022365 h 2121144"/>
                <a:gd name="connsiteX699" fmla="*/ 625682 w 8386272"/>
                <a:gd name="connsiteY699" fmla="*/ 2021415 h 2121144"/>
                <a:gd name="connsiteX700" fmla="*/ 625801 w 8386272"/>
                <a:gd name="connsiteY700" fmla="*/ 2043854 h 2121144"/>
                <a:gd name="connsiteX701" fmla="*/ 373391 w 8386272"/>
                <a:gd name="connsiteY701" fmla="*/ 2044804 h 2121144"/>
                <a:gd name="connsiteX702" fmla="*/ 373153 w 8386272"/>
                <a:gd name="connsiteY702" fmla="*/ 2022365 h 2121144"/>
                <a:gd name="connsiteX703" fmla="*/ 373747 w 8386272"/>
                <a:gd name="connsiteY703" fmla="*/ 2105354 h 2121144"/>
                <a:gd name="connsiteX704" fmla="*/ 373628 w 8386272"/>
                <a:gd name="connsiteY704" fmla="*/ 2083034 h 2121144"/>
                <a:gd name="connsiteX705" fmla="*/ 626157 w 8386272"/>
                <a:gd name="connsiteY705" fmla="*/ 2081965 h 2121144"/>
                <a:gd name="connsiteX706" fmla="*/ 626275 w 8386272"/>
                <a:gd name="connsiteY706" fmla="*/ 2104404 h 2121144"/>
                <a:gd name="connsiteX707" fmla="*/ 373747 w 8386272"/>
                <a:gd name="connsiteY707" fmla="*/ 2105354 h 2121144"/>
                <a:gd name="connsiteX708" fmla="*/ 861708 w 8386272"/>
                <a:gd name="connsiteY708" fmla="*/ 1009995 h 2121144"/>
                <a:gd name="connsiteX709" fmla="*/ 922495 w 8386272"/>
                <a:gd name="connsiteY709" fmla="*/ 1009758 h 2121144"/>
                <a:gd name="connsiteX710" fmla="*/ 922851 w 8386272"/>
                <a:gd name="connsiteY710" fmla="*/ 1054517 h 2121144"/>
                <a:gd name="connsiteX711" fmla="*/ 862064 w 8386272"/>
                <a:gd name="connsiteY711" fmla="*/ 1054755 h 2121144"/>
                <a:gd name="connsiteX712" fmla="*/ 861708 w 8386272"/>
                <a:gd name="connsiteY712" fmla="*/ 1009995 h 2121144"/>
                <a:gd name="connsiteX713" fmla="*/ 862301 w 8386272"/>
                <a:gd name="connsiteY713" fmla="*/ 1095121 h 2121144"/>
                <a:gd name="connsiteX714" fmla="*/ 923088 w 8386272"/>
                <a:gd name="connsiteY714" fmla="*/ 1094765 h 2121144"/>
                <a:gd name="connsiteX715" fmla="*/ 923445 w 8386272"/>
                <a:gd name="connsiteY715" fmla="*/ 1139525 h 2121144"/>
                <a:gd name="connsiteX716" fmla="*/ 862657 w 8386272"/>
                <a:gd name="connsiteY716" fmla="*/ 1139881 h 2121144"/>
                <a:gd name="connsiteX717" fmla="*/ 862301 w 8386272"/>
                <a:gd name="connsiteY717" fmla="*/ 1095121 h 2121144"/>
                <a:gd name="connsiteX718" fmla="*/ 862895 w 8386272"/>
                <a:gd name="connsiteY718" fmla="*/ 1180247 h 2121144"/>
                <a:gd name="connsiteX719" fmla="*/ 923682 w 8386272"/>
                <a:gd name="connsiteY719" fmla="*/ 1180010 h 2121144"/>
                <a:gd name="connsiteX720" fmla="*/ 924038 w 8386272"/>
                <a:gd name="connsiteY720" fmla="*/ 1224888 h 2121144"/>
                <a:gd name="connsiteX721" fmla="*/ 863251 w 8386272"/>
                <a:gd name="connsiteY721" fmla="*/ 1225125 h 2121144"/>
                <a:gd name="connsiteX722" fmla="*/ 862895 w 8386272"/>
                <a:gd name="connsiteY722" fmla="*/ 1180247 h 2121144"/>
                <a:gd name="connsiteX723" fmla="*/ 863488 w 8386272"/>
                <a:gd name="connsiteY723" fmla="*/ 1265373 h 2121144"/>
                <a:gd name="connsiteX724" fmla="*/ 924276 w 8386272"/>
                <a:gd name="connsiteY724" fmla="*/ 1265136 h 2121144"/>
                <a:gd name="connsiteX725" fmla="*/ 924632 w 8386272"/>
                <a:gd name="connsiteY725" fmla="*/ 1309895 h 2121144"/>
                <a:gd name="connsiteX726" fmla="*/ 863845 w 8386272"/>
                <a:gd name="connsiteY726" fmla="*/ 1310133 h 2121144"/>
                <a:gd name="connsiteX727" fmla="*/ 863488 w 8386272"/>
                <a:gd name="connsiteY727" fmla="*/ 1265373 h 2121144"/>
                <a:gd name="connsiteX728" fmla="*/ 864082 w 8386272"/>
                <a:gd name="connsiteY728" fmla="*/ 1350618 h 2121144"/>
                <a:gd name="connsiteX729" fmla="*/ 924869 w 8386272"/>
                <a:gd name="connsiteY729" fmla="*/ 1350262 h 2121144"/>
                <a:gd name="connsiteX730" fmla="*/ 925226 w 8386272"/>
                <a:gd name="connsiteY730" fmla="*/ 1395021 h 2121144"/>
                <a:gd name="connsiteX731" fmla="*/ 864438 w 8386272"/>
                <a:gd name="connsiteY731" fmla="*/ 1395259 h 2121144"/>
                <a:gd name="connsiteX732" fmla="*/ 864082 w 8386272"/>
                <a:gd name="connsiteY732" fmla="*/ 1350618 h 2121144"/>
                <a:gd name="connsiteX733" fmla="*/ 864676 w 8386272"/>
                <a:gd name="connsiteY733" fmla="*/ 1435625 h 2121144"/>
                <a:gd name="connsiteX734" fmla="*/ 925463 w 8386272"/>
                <a:gd name="connsiteY734" fmla="*/ 1435388 h 2121144"/>
                <a:gd name="connsiteX735" fmla="*/ 925819 w 8386272"/>
                <a:gd name="connsiteY735" fmla="*/ 1480147 h 2121144"/>
                <a:gd name="connsiteX736" fmla="*/ 865032 w 8386272"/>
                <a:gd name="connsiteY736" fmla="*/ 1480385 h 2121144"/>
                <a:gd name="connsiteX737" fmla="*/ 864676 w 8386272"/>
                <a:gd name="connsiteY737" fmla="*/ 1435625 h 2121144"/>
                <a:gd name="connsiteX738" fmla="*/ 865269 w 8386272"/>
                <a:gd name="connsiteY738" fmla="*/ 1520751 h 2121144"/>
                <a:gd name="connsiteX739" fmla="*/ 926057 w 8386272"/>
                <a:gd name="connsiteY739" fmla="*/ 1520514 h 2121144"/>
                <a:gd name="connsiteX740" fmla="*/ 926413 w 8386272"/>
                <a:gd name="connsiteY740" fmla="*/ 1565273 h 2121144"/>
                <a:gd name="connsiteX741" fmla="*/ 865625 w 8386272"/>
                <a:gd name="connsiteY741" fmla="*/ 1565510 h 2121144"/>
                <a:gd name="connsiteX742" fmla="*/ 865269 w 8386272"/>
                <a:gd name="connsiteY742" fmla="*/ 1520751 h 2121144"/>
                <a:gd name="connsiteX743" fmla="*/ 865863 w 8386272"/>
                <a:gd name="connsiteY743" fmla="*/ 1605996 h 2121144"/>
                <a:gd name="connsiteX744" fmla="*/ 926650 w 8386272"/>
                <a:gd name="connsiteY744" fmla="*/ 1605640 h 2121144"/>
                <a:gd name="connsiteX745" fmla="*/ 927006 w 8386272"/>
                <a:gd name="connsiteY745" fmla="*/ 1650399 h 2121144"/>
                <a:gd name="connsiteX746" fmla="*/ 927006 w 8386272"/>
                <a:gd name="connsiteY746" fmla="*/ 1650399 h 2121144"/>
                <a:gd name="connsiteX747" fmla="*/ 866219 w 8386272"/>
                <a:gd name="connsiteY747" fmla="*/ 1650755 h 2121144"/>
                <a:gd name="connsiteX748" fmla="*/ 865863 w 8386272"/>
                <a:gd name="connsiteY748" fmla="*/ 1605996 h 2121144"/>
                <a:gd name="connsiteX749" fmla="*/ 866575 w 8386272"/>
                <a:gd name="connsiteY749" fmla="*/ 1691122 h 2121144"/>
                <a:gd name="connsiteX750" fmla="*/ 927363 w 8386272"/>
                <a:gd name="connsiteY750" fmla="*/ 1690884 h 2121144"/>
                <a:gd name="connsiteX751" fmla="*/ 927719 w 8386272"/>
                <a:gd name="connsiteY751" fmla="*/ 1735644 h 2121144"/>
                <a:gd name="connsiteX752" fmla="*/ 866931 w 8386272"/>
                <a:gd name="connsiteY752" fmla="*/ 1735881 h 2121144"/>
                <a:gd name="connsiteX753" fmla="*/ 866931 w 8386272"/>
                <a:gd name="connsiteY753" fmla="*/ 1735881 h 2121144"/>
                <a:gd name="connsiteX754" fmla="*/ 866575 w 8386272"/>
                <a:gd name="connsiteY754" fmla="*/ 1691122 h 2121144"/>
                <a:gd name="connsiteX755" fmla="*/ 867169 w 8386272"/>
                <a:gd name="connsiteY755" fmla="*/ 1776248 h 2121144"/>
                <a:gd name="connsiteX756" fmla="*/ 927956 w 8386272"/>
                <a:gd name="connsiteY756" fmla="*/ 1776010 h 2121144"/>
                <a:gd name="connsiteX757" fmla="*/ 928312 w 8386272"/>
                <a:gd name="connsiteY757" fmla="*/ 1820770 h 2121144"/>
                <a:gd name="connsiteX758" fmla="*/ 867525 w 8386272"/>
                <a:gd name="connsiteY758" fmla="*/ 1821007 h 2121144"/>
                <a:gd name="connsiteX759" fmla="*/ 867169 w 8386272"/>
                <a:gd name="connsiteY759" fmla="*/ 1776248 h 2121144"/>
                <a:gd name="connsiteX760" fmla="*/ 867762 w 8386272"/>
                <a:gd name="connsiteY760" fmla="*/ 1861374 h 2121144"/>
                <a:gd name="connsiteX761" fmla="*/ 928550 w 8386272"/>
                <a:gd name="connsiteY761" fmla="*/ 1861136 h 2121144"/>
                <a:gd name="connsiteX762" fmla="*/ 928906 w 8386272"/>
                <a:gd name="connsiteY762" fmla="*/ 1905896 h 2121144"/>
                <a:gd name="connsiteX763" fmla="*/ 868119 w 8386272"/>
                <a:gd name="connsiteY763" fmla="*/ 1906252 h 2121144"/>
                <a:gd name="connsiteX764" fmla="*/ 867762 w 8386272"/>
                <a:gd name="connsiteY764" fmla="*/ 1861374 h 2121144"/>
                <a:gd name="connsiteX765" fmla="*/ 868356 w 8386272"/>
                <a:gd name="connsiteY765" fmla="*/ 1946500 h 2121144"/>
                <a:gd name="connsiteX766" fmla="*/ 929143 w 8386272"/>
                <a:gd name="connsiteY766" fmla="*/ 1946262 h 2121144"/>
                <a:gd name="connsiteX767" fmla="*/ 929500 w 8386272"/>
                <a:gd name="connsiteY767" fmla="*/ 1991140 h 2121144"/>
                <a:gd name="connsiteX768" fmla="*/ 868712 w 8386272"/>
                <a:gd name="connsiteY768" fmla="*/ 1991378 h 2121144"/>
                <a:gd name="connsiteX769" fmla="*/ 868356 w 8386272"/>
                <a:gd name="connsiteY769" fmla="*/ 1946500 h 2121144"/>
                <a:gd name="connsiteX770" fmla="*/ 869187 w 8386272"/>
                <a:gd name="connsiteY770" fmla="*/ 2076504 h 2121144"/>
                <a:gd name="connsiteX771" fmla="*/ 868831 w 8386272"/>
                <a:gd name="connsiteY771" fmla="*/ 2031626 h 2121144"/>
                <a:gd name="connsiteX772" fmla="*/ 929618 w 8386272"/>
                <a:gd name="connsiteY772" fmla="*/ 2031388 h 2121144"/>
                <a:gd name="connsiteX773" fmla="*/ 929975 w 8386272"/>
                <a:gd name="connsiteY773" fmla="*/ 2076147 h 2121144"/>
                <a:gd name="connsiteX774" fmla="*/ 869187 w 8386272"/>
                <a:gd name="connsiteY774" fmla="*/ 2076504 h 2121144"/>
                <a:gd name="connsiteX775" fmla="*/ 1132876 w 8386272"/>
                <a:gd name="connsiteY775" fmla="*/ 1008927 h 2121144"/>
                <a:gd name="connsiteX776" fmla="*/ 1193663 w 8386272"/>
                <a:gd name="connsiteY776" fmla="*/ 1008689 h 2121144"/>
                <a:gd name="connsiteX777" fmla="*/ 1194019 w 8386272"/>
                <a:gd name="connsiteY777" fmla="*/ 1053449 h 2121144"/>
                <a:gd name="connsiteX778" fmla="*/ 1133232 w 8386272"/>
                <a:gd name="connsiteY778" fmla="*/ 1053686 h 2121144"/>
                <a:gd name="connsiteX779" fmla="*/ 1132876 w 8386272"/>
                <a:gd name="connsiteY779" fmla="*/ 1008927 h 2121144"/>
                <a:gd name="connsiteX780" fmla="*/ 1133470 w 8386272"/>
                <a:gd name="connsiteY780" fmla="*/ 1093934 h 2121144"/>
                <a:gd name="connsiteX781" fmla="*/ 1194257 w 8386272"/>
                <a:gd name="connsiteY781" fmla="*/ 1093697 h 2121144"/>
                <a:gd name="connsiteX782" fmla="*/ 1194613 w 8386272"/>
                <a:gd name="connsiteY782" fmla="*/ 1138456 h 2121144"/>
                <a:gd name="connsiteX783" fmla="*/ 1133826 w 8386272"/>
                <a:gd name="connsiteY783" fmla="*/ 1138812 h 2121144"/>
                <a:gd name="connsiteX784" fmla="*/ 1133470 w 8386272"/>
                <a:gd name="connsiteY784" fmla="*/ 1093934 h 2121144"/>
                <a:gd name="connsiteX785" fmla="*/ 1134063 w 8386272"/>
                <a:gd name="connsiteY785" fmla="*/ 1179179 h 2121144"/>
                <a:gd name="connsiteX786" fmla="*/ 1194850 w 8386272"/>
                <a:gd name="connsiteY786" fmla="*/ 1178941 h 2121144"/>
                <a:gd name="connsiteX787" fmla="*/ 1195207 w 8386272"/>
                <a:gd name="connsiteY787" fmla="*/ 1223819 h 2121144"/>
                <a:gd name="connsiteX788" fmla="*/ 1134419 w 8386272"/>
                <a:gd name="connsiteY788" fmla="*/ 1224057 h 2121144"/>
                <a:gd name="connsiteX789" fmla="*/ 1134063 w 8386272"/>
                <a:gd name="connsiteY789" fmla="*/ 1179179 h 2121144"/>
                <a:gd name="connsiteX790" fmla="*/ 1134657 w 8386272"/>
                <a:gd name="connsiteY790" fmla="*/ 1264305 h 2121144"/>
                <a:gd name="connsiteX791" fmla="*/ 1195444 w 8386272"/>
                <a:gd name="connsiteY791" fmla="*/ 1264067 h 2121144"/>
                <a:gd name="connsiteX792" fmla="*/ 1195800 w 8386272"/>
                <a:gd name="connsiteY792" fmla="*/ 1308827 h 2121144"/>
                <a:gd name="connsiteX793" fmla="*/ 1135013 w 8386272"/>
                <a:gd name="connsiteY793" fmla="*/ 1309064 h 2121144"/>
                <a:gd name="connsiteX794" fmla="*/ 1134657 w 8386272"/>
                <a:gd name="connsiteY794" fmla="*/ 1264305 h 2121144"/>
                <a:gd name="connsiteX795" fmla="*/ 1135250 w 8386272"/>
                <a:gd name="connsiteY795" fmla="*/ 1349549 h 2121144"/>
                <a:gd name="connsiteX796" fmla="*/ 1196038 w 8386272"/>
                <a:gd name="connsiteY796" fmla="*/ 1349193 h 2121144"/>
                <a:gd name="connsiteX797" fmla="*/ 1196038 w 8386272"/>
                <a:gd name="connsiteY797" fmla="*/ 1349193 h 2121144"/>
                <a:gd name="connsiteX798" fmla="*/ 1196394 w 8386272"/>
                <a:gd name="connsiteY798" fmla="*/ 1393953 h 2121144"/>
                <a:gd name="connsiteX799" fmla="*/ 1135607 w 8386272"/>
                <a:gd name="connsiteY799" fmla="*/ 1394190 h 2121144"/>
                <a:gd name="connsiteX800" fmla="*/ 1135250 w 8386272"/>
                <a:gd name="connsiteY800" fmla="*/ 1349549 h 2121144"/>
                <a:gd name="connsiteX801" fmla="*/ 1135844 w 8386272"/>
                <a:gd name="connsiteY801" fmla="*/ 1434557 h 2121144"/>
                <a:gd name="connsiteX802" fmla="*/ 1196750 w 8386272"/>
                <a:gd name="connsiteY802" fmla="*/ 1434319 h 2121144"/>
                <a:gd name="connsiteX803" fmla="*/ 1197106 w 8386272"/>
                <a:gd name="connsiteY803" fmla="*/ 1478960 h 2121144"/>
                <a:gd name="connsiteX804" fmla="*/ 1197106 w 8386272"/>
                <a:gd name="connsiteY804" fmla="*/ 1479197 h 2121144"/>
                <a:gd name="connsiteX805" fmla="*/ 1197106 w 8386272"/>
                <a:gd name="connsiteY805" fmla="*/ 1479197 h 2121144"/>
                <a:gd name="connsiteX806" fmla="*/ 1136200 w 8386272"/>
                <a:gd name="connsiteY806" fmla="*/ 1479435 h 2121144"/>
                <a:gd name="connsiteX807" fmla="*/ 1135844 w 8386272"/>
                <a:gd name="connsiteY807" fmla="*/ 1434557 h 2121144"/>
                <a:gd name="connsiteX808" fmla="*/ 1136556 w 8386272"/>
                <a:gd name="connsiteY808" fmla="*/ 1519683 h 2121144"/>
                <a:gd name="connsiteX809" fmla="*/ 1197344 w 8386272"/>
                <a:gd name="connsiteY809" fmla="*/ 1519445 h 2121144"/>
                <a:gd name="connsiteX810" fmla="*/ 1197700 w 8386272"/>
                <a:gd name="connsiteY810" fmla="*/ 1564323 h 2121144"/>
                <a:gd name="connsiteX811" fmla="*/ 1136913 w 8386272"/>
                <a:gd name="connsiteY811" fmla="*/ 1564561 h 2121144"/>
                <a:gd name="connsiteX812" fmla="*/ 1136556 w 8386272"/>
                <a:gd name="connsiteY812" fmla="*/ 1519683 h 2121144"/>
                <a:gd name="connsiteX813" fmla="*/ 1137150 w 8386272"/>
                <a:gd name="connsiteY813" fmla="*/ 1604809 h 2121144"/>
                <a:gd name="connsiteX814" fmla="*/ 1197937 w 8386272"/>
                <a:gd name="connsiteY814" fmla="*/ 1604571 h 2121144"/>
                <a:gd name="connsiteX815" fmla="*/ 1198293 w 8386272"/>
                <a:gd name="connsiteY815" fmla="*/ 1649330 h 2121144"/>
                <a:gd name="connsiteX816" fmla="*/ 1137506 w 8386272"/>
                <a:gd name="connsiteY816" fmla="*/ 1649568 h 2121144"/>
                <a:gd name="connsiteX817" fmla="*/ 1137150 w 8386272"/>
                <a:gd name="connsiteY817" fmla="*/ 1604809 h 2121144"/>
                <a:gd name="connsiteX818" fmla="*/ 1137862 w 8386272"/>
                <a:gd name="connsiteY818" fmla="*/ 1690053 h 2121144"/>
                <a:gd name="connsiteX819" fmla="*/ 1198650 w 8386272"/>
                <a:gd name="connsiteY819" fmla="*/ 1689816 h 2121144"/>
                <a:gd name="connsiteX820" fmla="*/ 1199006 w 8386272"/>
                <a:gd name="connsiteY820" fmla="*/ 1734694 h 2121144"/>
                <a:gd name="connsiteX821" fmla="*/ 1138219 w 8386272"/>
                <a:gd name="connsiteY821" fmla="*/ 1734931 h 2121144"/>
                <a:gd name="connsiteX822" fmla="*/ 1137862 w 8386272"/>
                <a:gd name="connsiteY822" fmla="*/ 1690053 h 2121144"/>
                <a:gd name="connsiteX823" fmla="*/ 1138456 w 8386272"/>
                <a:gd name="connsiteY823" fmla="*/ 1775179 h 2121144"/>
                <a:gd name="connsiteX824" fmla="*/ 1199243 w 8386272"/>
                <a:gd name="connsiteY824" fmla="*/ 1774942 h 2121144"/>
                <a:gd name="connsiteX825" fmla="*/ 1199599 w 8386272"/>
                <a:gd name="connsiteY825" fmla="*/ 1819701 h 2121144"/>
                <a:gd name="connsiteX826" fmla="*/ 1138812 w 8386272"/>
                <a:gd name="connsiteY826" fmla="*/ 1819939 h 2121144"/>
                <a:gd name="connsiteX827" fmla="*/ 1138456 w 8386272"/>
                <a:gd name="connsiteY827" fmla="*/ 1775179 h 2121144"/>
                <a:gd name="connsiteX828" fmla="*/ 1139050 w 8386272"/>
                <a:gd name="connsiteY828" fmla="*/ 1860305 h 2121144"/>
                <a:gd name="connsiteX829" fmla="*/ 1199837 w 8386272"/>
                <a:gd name="connsiteY829" fmla="*/ 1859949 h 2121144"/>
                <a:gd name="connsiteX830" fmla="*/ 1200193 w 8386272"/>
                <a:gd name="connsiteY830" fmla="*/ 1904708 h 2121144"/>
                <a:gd name="connsiteX831" fmla="*/ 1139406 w 8386272"/>
                <a:gd name="connsiteY831" fmla="*/ 1904946 h 2121144"/>
                <a:gd name="connsiteX832" fmla="*/ 1139050 w 8386272"/>
                <a:gd name="connsiteY832" fmla="*/ 1860305 h 2121144"/>
                <a:gd name="connsiteX833" fmla="*/ 1139643 w 8386272"/>
                <a:gd name="connsiteY833" fmla="*/ 1945431 h 2121144"/>
                <a:gd name="connsiteX834" fmla="*/ 1200431 w 8386272"/>
                <a:gd name="connsiteY834" fmla="*/ 1945194 h 2121144"/>
                <a:gd name="connsiteX835" fmla="*/ 1200787 w 8386272"/>
                <a:gd name="connsiteY835" fmla="*/ 1989953 h 2121144"/>
                <a:gd name="connsiteX836" fmla="*/ 1139999 w 8386272"/>
                <a:gd name="connsiteY836" fmla="*/ 1990191 h 2121144"/>
                <a:gd name="connsiteX837" fmla="*/ 1139643 w 8386272"/>
                <a:gd name="connsiteY837" fmla="*/ 1945431 h 2121144"/>
                <a:gd name="connsiteX838" fmla="*/ 1140474 w 8386272"/>
                <a:gd name="connsiteY838" fmla="*/ 2075435 h 2121144"/>
                <a:gd name="connsiteX839" fmla="*/ 1140118 w 8386272"/>
                <a:gd name="connsiteY839" fmla="*/ 2030676 h 2121144"/>
                <a:gd name="connsiteX840" fmla="*/ 1200905 w 8386272"/>
                <a:gd name="connsiteY840" fmla="*/ 2030438 h 2121144"/>
                <a:gd name="connsiteX841" fmla="*/ 1201262 w 8386272"/>
                <a:gd name="connsiteY841" fmla="*/ 2075198 h 2121144"/>
                <a:gd name="connsiteX842" fmla="*/ 1140474 w 8386272"/>
                <a:gd name="connsiteY842" fmla="*/ 2075435 h 2121144"/>
                <a:gd name="connsiteX843" fmla="*/ 1393715 w 8386272"/>
                <a:gd name="connsiteY843" fmla="*/ 537350 h 2121144"/>
                <a:gd name="connsiteX844" fmla="*/ 1716410 w 8386272"/>
                <a:gd name="connsiteY844" fmla="*/ 536044 h 2121144"/>
                <a:gd name="connsiteX845" fmla="*/ 1716410 w 8386272"/>
                <a:gd name="connsiteY845" fmla="*/ 553972 h 2121144"/>
                <a:gd name="connsiteX846" fmla="*/ 1393834 w 8386272"/>
                <a:gd name="connsiteY846" fmla="*/ 555278 h 2121144"/>
                <a:gd name="connsiteX847" fmla="*/ 1393834 w 8386272"/>
                <a:gd name="connsiteY847" fmla="*/ 555159 h 2121144"/>
                <a:gd name="connsiteX848" fmla="*/ 1393715 w 8386272"/>
                <a:gd name="connsiteY848" fmla="*/ 537350 h 2121144"/>
                <a:gd name="connsiteX849" fmla="*/ 1686492 w 8386272"/>
                <a:gd name="connsiteY849" fmla="*/ 589114 h 2121144"/>
                <a:gd name="connsiteX850" fmla="*/ 1630335 w 8386272"/>
                <a:gd name="connsiteY850" fmla="*/ 589352 h 2121144"/>
                <a:gd name="connsiteX851" fmla="*/ 1630216 w 8386272"/>
                <a:gd name="connsiteY851" fmla="*/ 565488 h 2121144"/>
                <a:gd name="connsiteX852" fmla="*/ 1686373 w 8386272"/>
                <a:gd name="connsiteY852" fmla="*/ 565251 h 2121144"/>
                <a:gd name="connsiteX853" fmla="*/ 1686492 w 8386272"/>
                <a:gd name="connsiteY853" fmla="*/ 589114 h 2121144"/>
                <a:gd name="connsiteX854" fmla="*/ 1479435 w 8386272"/>
                <a:gd name="connsiteY854" fmla="*/ 589946 h 2121144"/>
                <a:gd name="connsiteX855" fmla="*/ 1423278 w 8386272"/>
                <a:gd name="connsiteY855" fmla="*/ 590183 h 2121144"/>
                <a:gd name="connsiteX856" fmla="*/ 1423159 w 8386272"/>
                <a:gd name="connsiteY856" fmla="*/ 566319 h 2121144"/>
                <a:gd name="connsiteX857" fmla="*/ 1479316 w 8386272"/>
                <a:gd name="connsiteY857" fmla="*/ 566082 h 2121144"/>
                <a:gd name="connsiteX858" fmla="*/ 1479435 w 8386272"/>
                <a:gd name="connsiteY858" fmla="*/ 589946 h 2121144"/>
                <a:gd name="connsiteX859" fmla="*/ 1394309 w 8386272"/>
                <a:gd name="connsiteY859" fmla="*/ 600037 h 2121144"/>
                <a:gd name="connsiteX860" fmla="*/ 1716885 w 8386272"/>
                <a:gd name="connsiteY860" fmla="*/ 598850 h 2121144"/>
                <a:gd name="connsiteX861" fmla="*/ 1717123 w 8386272"/>
                <a:gd name="connsiteY861" fmla="*/ 616777 h 2121144"/>
                <a:gd name="connsiteX862" fmla="*/ 1396327 w 8386272"/>
                <a:gd name="connsiteY862" fmla="*/ 617965 h 2121144"/>
                <a:gd name="connsiteX863" fmla="*/ 1394427 w 8386272"/>
                <a:gd name="connsiteY863" fmla="*/ 617965 h 2121144"/>
                <a:gd name="connsiteX864" fmla="*/ 1394309 w 8386272"/>
                <a:gd name="connsiteY864" fmla="*/ 600037 h 2121144"/>
                <a:gd name="connsiteX865" fmla="*/ 1686966 w 8386272"/>
                <a:gd name="connsiteY865" fmla="*/ 651326 h 2121144"/>
                <a:gd name="connsiteX866" fmla="*/ 1630809 w 8386272"/>
                <a:gd name="connsiteY866" fmla="*/ 651564 h 2121144"/>
                <a:gd name="connsiteX867" fmla="*/ 1630572 w 8386272"/>
                <a:gd name="connsiteY867" fmla="*/ 627700 h 2121144"/>
                <a:gd name="connsiteX868" fmla="*/ 1686729 w 8386272"/>
                <a:gd name="connsiteY868" fmla="*/ 627463 h 2121144"/>
                <a:gd name="connsiteX869" fmla="*/ 1686966 w 8386272"/>
                <a:gd name="connsiteY869" fmla="*/ 651326 h 2121144"/>
                <a:gd name="connsiteX870" fmla="*/ 1423634 w 8386272"/>
                <a:gd name="connsiteY870" fmla="*/ 628531 h 2121144"/>
                <a:gd name="connsiteX871" fmla="*/ 1479791 w 8386272"/>
                <a:gd name="connsiteY871" fmla="*/ 628294 h 2121144"/>
                <a:gd name="connsiteX872" fmla="*/ 1480028 w 8386272"/>
                <a:gd name="connsiteY872" fmla="*/ 652158 h 2121144"/>
                <a:gd name="connsiteX873" fmla="*/ 1423871 w 8386272"/>
                <a:gd name="connsiteY873" fmla="*/ 652395 h 2121144"/>
                <a:gd name="connsiteX874" fmla="*/ 1423871 w 8386272"/>
                <a:gd name="connsiteY874" fmla="*/ 652395 h 2121144"/>
                <a:gd name="connsiteX875" fmla="*/ 1423634 w 8386272"/>
                <a:gd name="connsiteY875" fmla="*/ 628531 h 2121144"/>
                <a:gd name="connsiteX876" fmla="*/ 1394665 w 8386272"/>
                <a:gd name="connsiteY876" fmla="*/ 662843 h 2121144"/>
                <a:gd name="connsiteX877" fmla="*/ 1717360 w 8386272"/>
                <a:gd name="connsiteY877" fmla="*/ 661537 h 2121144"/>
                <a:gd name="connsiteX878" fmla="*/ 1717597 w 8386272"/>
                <a:gd name="connsiteY878" fmla="*/ 679464 h 2121144"/>
                <a:gd name="connsiteX879" fmla="*/ 1394784 w 8386272"/>
                <a:gd name="connsiteY879" fmla="*/ 680652 h 2121144"/>
                <a:gd name="connsiteX880" fmla="*/ 1394665 w 8386272"/>
                <a:gd name="connsiteY880" fmla="*/ 662843 h 2121144"/>
                <a:gd name="connsiteX881" fmla="*/ 1687323 w 8386272"/>
                <a:gd name="connsiteY881" fmla="*/ 713538 h 2121144"/>
                <a:gd name="connsiteX882" fmla="*/ 1631166 w 8386272"/>
                <a:gd name="connsiteY882" fmla="*/ 713776 h 2121144"/>
                <a:gd name="connsiteX883" fmla="*/ 1631047 w 8386272"/>
                <a:gd name="connsiteY883" fmla="*/ 689912 h 2121144"/>
                <a:gd name="connsiteX884" fmla="*/ 1687204 w 8386272"/>
                <a:gd name="connsiteY884" fmla="*/ 689675 h 2121144"/>
                <a:gd name="connsiteX885" fmla="*/ 1687323 w 8386272"/>
                <a:gd name="connsiteY885" fmla="*/ 713538 h 2121144"/>
                <a:gd name="connsiteX886" fmla="*/ 1480385 w 8386272"/>
                <a:gd name="connsiteY886" fmla="*/ 714370 h 2121144"/>
                <a:gd name="connsiteX887" fmla="*/ 1424228 w 8386272"/>
                <a:gd name="connsiteY887" fmla="*/ 714607 h 2121144"/>
                <a:gd name="connsiteX888" fmla="*/ 1424109 w 8386272"/>
                <a:gd name="connsiteY888" fmla="*/ 690743 h 2121144"/>
                <a:gd name="connsiteX889" fmla="*/ 1480266 w 8386272"/>
                <a:gd name="connsiteY889" fmla="*/ 690506 h 2121144"/>
                <a:gd name="connsiteX890" fmla="*/ 1480385 w 8386272"/>
                <a:gd name="connsiteY890" fmla="*/ 714370 h 2121144"/>
                <a:gd name="connsiteX891" fmla="*/ 1395140 w 8386272"/>
                <a:gd name="connsiteY891" fmla="*/ 725530 h 2121144"/>
                <a:gd name="connsiteX892" fmla="*/ 1717835 w 8386272"/>
                <a:gd name="connsiteY892" fmla="*/ 724224 h 2121144"/>
                <a:gd name="connsiteX893" fmla="*/ 1717835 w 8386272"/>
                <a:gd name="connsiteY893" fmla="*/ 742151 h 2121144"/>
                <a:gd name="connsiteX894" fmla="*/ 1395259 w 8386272"/>
                <a:gd name="connsiteY894" fmla="*/ 743457 h 2121144"/>
                <a:gd name="connsiteX895" fmla="*/ 1395140 w 8386272"/>
                <a:gd name="connsiteY895" fmla="*/ 725530 h 2121144"/>
                <a:gd name="connsiteX896" fmla="*/ 1687798 w 8386272"/>
                <a:gd name="connsiteY896" fmla="*/ 775632 h 2121144"/>
                <a:gd name="connsiteX897" fmla="*/ 1687798 w 8386272"/>
                <a:gd name="connsiteY897" fmla="*/ 775632 h 2121144"/>
                <a:gd name="connsiteX898" fmla="*/ 1631640 w 8386272"/>
                <a:gd name="connsiteY898" fmla="*/ 775869 h 2121144"/>
                <a:gd name="connsiteX899" fmla="*/ 1631522 w 8386272"/>
                <a:gd name="connsiteY899" fmla="*/ 752005 h 2121144"/>
                <a:gd name="connsiteX900" fmla="*/ 1687441 w 8386272"/>
                <a:gd name="connsiteY900" fmla="*/ 751768 h 2121144"/>
                <a:gd name="connsiteX901" fmla="*/ 1687441 w 8386272"/>
                <a:gd name="connsiteY901" fmla="*/ 751768 h 2121144"/>
                <a:gd name="connsiteX902" fmla="*/ 1687798 w 8386272"/>
                <a:gd name="connsiteY902" fmla="*/ 775632 h 2121144"/>
                <a:gd name="connsiteX903" fmla="*/ 1480860 w 8386272"/>
                <a:gd name="connsiteY903" fmla="*/ 776463 h 2121144"/>
                <a:gd name="connsiteX904" fmla="*/ 1424702 w 8386272"/>
                <a:gd name="connsiteY904" fmla="*/ 776819 h 2121144"/>
                <a:gd name="connsiteX905" fmla="*/ 1424584 w 8386272"/>
                <a:gd name="connsiteY905" fmla="*/ 752955 h 2121144"/>
                <a:gd name="connsiteX906" fmla="*/ 1480741 w 8386272"/>
                <a:gd name="connsiteY906" fmla="*/ 752718 h 2121144"/>
                <a:gd name="connsiteX907" fmla="*/ 1480860 w 8386272"/>
                <a:gd name="connsiteY907" fmla="*/ 776463 h 2121144"/>
                <a:gd name="connsiteX908" fmla="*/ 1395615 w 8386272"/>
                <a:gd name="connsiteY908" fmla="*/ 788335 h 2121144"/>
                <a:gd name="connsiteX909" fmla="*/ 1718191 w 8386272"/>
                <a:gd name="connsiteY909" fmla="*/ 787029 h 2121144"/>
                <a:gd name="connsiteX910" fmla="*/ 1718429 w 8386272"/>
                <a:gd name="connsiteY910" fmla="*/ 804957 h 2121144"/>
                <a:gd name="connsiteX911" fmla="*/ 1395733 w 8386272"/>
                <a:gd name="connsiteY911" fmla="*/ 806144 h 2121144"/>
                <a:gd name="connsiteX912" fmla="*/ 1395615 w 8386272"/>
                <a:gd name="connsiteY912" fmla="*/ 788335 h 2121144"/>
                <a:gd name="connsiteX913" fmla="*/ 1688272 w 8386272"/>
                <a:gd name="connsiteY913" fmla="*/ 839625 h 2121144"/>
                <a:gd name="connsiteX914" fmla="*/ 1632115 w 8386272"/>
                <a:gd name="connsiteY914" fmla="*/ 839862 h 2121144"/>
                <a:gd name="connsiteX915" fmla="*/ 1631878 w 8386272"/>
                <a:gd name="connsiteY915" fmla="*/ 815998 h 2121144"/>
                <a:gd name="connsiteX916" fmla="*/ 1688035 w 8386272"/>
                <a:gd name="connsiteY916" fmla="*/ 815761 h 2121144"/>
                <a:gd name="connsiteX917" fmla="*/ 1688272 w 8386272"/>
                <a:gd name="connsiteY917" fmla="*/ 839625 h 2121144"/>
                <a:gd name="connsiteX918" fmla="*/ 1481334 w 8386272"/>
                <a:gd name="connsiteY918" fmla="*/ 840456 h 2121144"/>
                <a:gd name="connsiteX919" fmla="*/ 1425177 w 8386272"/>
                <a:gd name="connsiteY919" fmla="*/ 840693 h 2121144"/>
                <a:gd name="connsiteX920" fmla="*/ 1424940 w 8386272"/>
                <a:gd name="connsiteY920" fmla="*/ 816829 h 2121144"/>
                <a:gd name="connsiteX921" fmla="*/ 1481097 w 8386272"/>
                <a:gd name="connsiteY921" fmla="*/ 816592 h 2121144"/>
                <a:gd name="connsiteX922" fmla="*/ 1481334 w 8386272"/>
                <a:gd name="connsiteY922" fmla="*/ 840456 h 2121144"/>
                <a:gd name="connsiteX923" fmla="*/ 1395971 w 8386272"/>
                <a:gd name="connsiteY923" fmla="*/ 851022 h 2121144"/>
                <a:gd name="connsiteX924" fmla="*/ 1718666 w 8386272"/>
                <a:gd name="connsiteY924" fmla="*/ 849716 h 2121144"/>
                <a:gd name="connsiteX925" fmla="*/ 1718666 w 8386272"/>
                <a:gd name="connsiteY925" fmla="*/ 867644 h 2121144"/>
                <a:gd name="connsiteX926" fmla="*/ 1396090 w 8386272"/>
                <a:gd name="connsiteY926" fmla="*/ 868831 h 2121144"/>
                <a:gd name="connsiteX927" fmla="*/ 1395971 w 8386272"/>
                <a:gd name="connsiteY927" fmla="*/ 851022 h 2121144"/>
                <a:gd name="connsiteX928" fmla="*/ 1688629 w 8386272"/>
                <a:gd name="connsiteY928" fmla="*/ 902312 h 2121144"/>
                <a:gd name="connsiteX929" fmla="*/ 1632472 w 8386272"/>
                <a:gd name="connsiteY929" fmla="*/ 902549 h 2121144"/>
                <a:gd name="connsiteX930" fmla="*/ 1632353 w 8386272"/>
                <a:gd name="connsiteY930" fmla="*/ 878685 h 2121144"/>
                <a:gd name="connsiteX931" fmla="*/ 1688510 w 8386272"/>
                <a:gd name="connsiteY931" fmla="*/ 878448 h 2121144"/>
                <a:gd name="connsiteX932" fmla="*/ 1688629 w 8386272"/>
                <a:gd name="connsiteY932" fmla="*/ 902312 h 2121144"/>
                <a:gd name="connsiteX933" fmla="*/ 1481691 w 8386272"/>
                <a:gd name="connsiteY933" fmla="*/ 903143 h 2121144"/>
                <a:gd name="connsiteX934" fmla="*/ 1425534 w 8386272"/>
                <a:gd name="connsiteY934" fmla="*/ 903380 h 2121144"/>
                <a:gd name="connsiteX935" fmla="*/ 1425415 w 8386272"/>
                <a:gd name="connsiteY935" fmla="*/ 879516 h 2121144"/>
                <a:gd name="connsiteX936" fmla="*/ 1425415 w 8386272"/>
                <a:gd name="connsiteY936" fmla="*/ 879516 h 2121144"/>
                <a:gd name="connsiteX937" fmla="*/ 1481572 w 8386272"/>
                <a:gd name="connsiteY937" fmla="*/ 879279 h 2121144"/>
                <a:gd name="connsiteX938" fmla="*/ 1481691 w 8386272"/>
                <a:gd name="connsiteY938" fmla="*/ 903143 h 2121144"/>
                <a:gd name="connsiteX939" fmla="*/ 1396565 w 8386272"/>
                <a:gd name="connsiteY939" fmla="*/ 913828 h 2121144"/>
                <a:gd name="connsiteX940" fmla="*/ 1719141 w 8386272"/>
                <a:gd name="connsiteY940" fmla="*/ 912522 h 2121144"/>
                <a:gd name="connsiteX941" fmla="*/ 1719378 w 8386272"/>
                <a:gd name="connsiteY941" fmla="*/ 930331 h 2121144"/>
                <a:gd name="connsiteX942" fmla="*/ 1396683 w 8386272"/>
                <a:gd name="connsiteY942" fmla="*/ 931637 h 2121144"/>
                <a:gd name="connsiteX943" fmla="*/ 1396565 w 8386272"/>
                <a:gd name="connsiteY943" fmla="*/ 913828 h 2121144"/>
                <a:gd name="connsiteX944" fmla="*/ 1689222 w 8386272"/>
                <a:gd name="connsiteY944" fmla="*/ 964523 h 2121144"/>
                <a:gd name="connsiteX945" fmla="*/ 1633065 w 8386272"/>
                <a:gd name="connsiteY945" fmla="*/ 964761 h 2121144"/>
                <a:gd name="connsiteX946" fmla="*/ 1632828 w 8386272"/>
                <a:gd name="connsiteY946" fmla="*/ 940897 h 2121144"/>
                <a:gd name="connsiteX947" fmla="*/ 1688985 w 8386272"/>
                <a:gd name="connsiteY947" fmla="*/ 940660 h 2121144"/>
                <a:gd name="connsiteX948" fmla="*/ 1689222 w 8386272"/>
                <a:gd name="connsiteY948" fmla="*/ 964523 h 2121144"/>
                <a:gd name="connsiteX949" fmla="*/ 1482284 w 8386272"/>
                <a:gd name="connsiteY949" fmla="*/ 965236 h 2121144"/>
                <a:gd name="connsiteX950" fmla="*/ 1426127 w 8386272"/>
                <a:gd name="connsiteY950" fmla="*/ 965473 h 2121144"/>
                <a:gd name="connsiteX951" fmla="*/ 1425890 w 8386272"/>
                <a:gd name="connsiteY951" fmla="*/ 941610 h 2121144"/>
                <a:gd name="connsiteX952" fmla="*/ 1482047 w 8386272"/>
                <a:gd name="connsiteY952" fmla="*/ 941372 h 2121144"/>
                <a:gd name="connsiteX953" fmla="*/ 1482284 w 8386272"/>
                <a:gd name="connsiteY953" fmla="*/ 965236 h 2121144"/>
                <a:gd name="connsiteX954" fmla="*/ 1396921 w 8386272"/>
                <a:gd name="connsiteY954" fmla="*/ 976515 h 2121144"/>
                <a:gd name="connsiteX955" fmla="*/ 1719616 w 8386272"/>
                <a:gd name="connsiteY955" fmla="*/ 975209 h 2121144"/>
                <a:gd name="connsiteX956" fmla="*/ 1719616 w 8386272"/>
                <a:gd name="connsiteY956" fmla="*/ 975209 h 2121144"/>
                <a:gd name="connsiteX957" fmla="*/ 1719616 w 8386272"/>
                <a:gd name="connsiteY957" fmla="*/ 993136 h 2121144"/>
                <a:gd name="connsiteX958" fmla="*/ 1397039 w 8386272"/>
                <a:gd name="connsiteY958" fmla="*/ 994442 h 2121144"/>
                <a:gd name="connsiteX959" fmla="*/ 1396921 w 8386272"/>
                <a:gd name="connsiteY959" fmla="*/ 976515 h 2121144"/>
                <a:gd name="connsiteX960" fmla="*/ 1689578 w 8386272"/>
                <a:gd name="connsiteY960" fmla="*/ 1027210 h 2121144"/>
                <a:gd name="connsiteX961" fmla="*/ 1633421 w 8386272"/>
                <a:gd name="connsiteY961" fmla="*/ 1027448 h 2121144"/>
                <a:gd name="connsiteX962" fmla="*/ 1633303 w 8386272"/>
                <a:gd name="connsiteY962" fmla="*/ 1003584 h 2121144"/>
                <a:gd name="connsiteX963" fmla="*/ 1689460 w 8386272"/>
                <a:gd name="connsiteY963" fmla="*/ 1003347 h 2121144"/>
                <a:gd name="connsiteX964" fmla="*/ 1689578 w 8386272"/>
                <a:gd name="connsiteY964" fmla="*/ 1027210 h 2121144"/>
                <a:gd name="connsiteX965" fmla="*/ 1482640 w 8386272"/>
                <a:gd name="connsiteY965" fmla="*/ 1028041 h 2121144"/>
                <a:gd name="connsiteX966" fmla="*/ 1426483 w 8386272"/>
                <a:gd name="connsiteY966" fmla="*/ 1028279 h 2121144"/>
                <a:gd name="connsiteX967" fmla="*/ 1426365 w 8386272"/>
                <a:gd name="connsiteY967" fmla="*/ 1004415 h 2121144"/>
                <a:gd name="connsiteX968" fmla="*/ 1482522 w 8386272"/>
                <a:gd name="connsiteY968" fmla="*/ 1004178 h 2121144"/>
                <a:gd name="connsiteX969" fmla="*/ 1482522 w 8386272"/>
                <a:gd name="connsiteY969" fmla="*/ 1004178 h 2121144"/>
                <a:gd name="connsiteX970" fmla="*/ 1482640 w 8386272"/>
                <a:gd name="connsiteY970" fmla="*/ 1028041 h 2121144"/>
                <a:gd name="connsiteX971" fmla="*/ 1397396 w 8386272"/>
                <a:gd name="connsiteY971" fmla="*/ 1039320 h 2121144"/>
                <a:gd name="connsiteX972" fmla="*/ 1719972 w 8386272"/>
                <a:gd name="connsiteY972" fmla="*/ 1038014 h 2121144"/>
                <a:gd name="connsiteX973" fmla="*/ 1720209 w 8386272"/>
                <a:gd name="connsiteY973" fmla="*/ 1055942 h 2121144"/>
                <a:gd name="connsiteX974" fmla="*/ 1397514 w 8386272"/>
                <a:gd name="connsiteY974" fmla="*/ 1057248 h 2121144"/>
                <a:gd name="connsiteX975" fmla="*/ 1397396 w 8386272"/>
                <a:gd name="connsiteY975" fmla="*/ 1039320 h 2121144"/>
                <a:gd name="connsiteX976" fmla="*/ 1690053 w 8386272"/>
                <a:gd name="connsiteY976" fmla="*/ 1091441 h 2121144"/>
                <a:gd name="connsiteX977" fmla="*/ 1633896 w 8386272"/>
                <a:gd name="connsiteY977" fmla="*/ 1091678 h 2121144"/>
                <a:gd name="connsiteX978" fmla="*/ 1633659 w 8386272"/>
                <a:gd name="connsiteY978" fmla="*/ 1067815 h 2121144"/>
                <a:gd name="connsiteX979" fmla="*/ 1689816 w 8386272"/>
                <a:gd name="connsiteY979" fmla="*/ 1067577 h 2121144"/>
                <a:gd name="connsiteX980" fmla="*/ 1690053 w 8386272"/>
                <a:gd name="connsiteY980" fmla="*/ 1091441 h 2121144"/>
                <a:gd name="connsiteX981" fmla="*/ 1483115 w 8386272"/>
                <a:gd name="connsiteY981" fmla="*/ 1092272 h 2121144"/>
                <a:gd name="connsiteX982" fmla="*/ 1426958 w 8386272"/>
                <a:gd name="connsiteY982" fmla="*/ 1092628 h 2121144"/>
                <a:gd name="connsiteX983" fmla="*/ 1426721 w 8386272"/>
                <a:gd name="connsiteY983" fmla="*/ 1068764 h 2121144"/>
                <a:gd name="connsiteX984" fmla="*/ 1482878 w 8386272"/>
                <a:gd name="connsiteY984" fmla="*/ 1068527 h 2121144"/>
                <a:gd name="connsiteX985" fmla="*/ 1483115 w 8386272"/>
                <a:gd name="connsiteY985" fmla="*/ 1092272 h 2121144"/>
                <a:gd name="connsiteX986" fmla="*/ 1397752 w 8386272"/>
                <a:gd name="connsiteY986" fmla="*/ 1101889 h 2121144"/>
                <a:gd name="connsiteX987" fmla="*/ 1720447 w 8386272"/>
                <a:gd name="connsiteY987" fmla="*/ 1100701 h 2121144"/>
                <a:gd name="connsiteX988" fmla="*/ 1720684 w 8386272"/>
                <a:gd name="connsiteY988" fmla="*/ 1118629 h 2121144"/>
                <a:gd name="connsiteX989" fmla="*/ 1397989 w 8386272"/>
                <a:gd name="connsiteY989" fmla="*/ 1119935 h 2121144"/>
                <a:gd name="connsiteX990" fmla="*/ 1397752 w 8386272"/>
                <a:gd name="connsiteY990" fmla="*/ 1101889 h 2121144"/>
                <a:gd name="connsiteX991" fmla="*/ 1690409 w 8386272"/>
                <a:gd name="connsiteY991" fmla="*/ 1154009 h 2121144"/>
                <a:gd name="connsiteX992" fmla="*/ 1634252 w 8386272"/>
                <a:gd name="connsiteY992" fmla="*/ 1154246 h 2121144"/>
                <a:gd name="connsiteX993" fmla="*/ 1634134 w 8386272"/>
                <a:gd name="connsiteY993" fmla="*/ 1130383 h 2121144"/>
                <a:gd name="connsiteX994" fmla="*/ 1690291 w 8386272"/>
                <a:gd name="connsiteY994" fmla="*/ 1130026 h 2121144"/>
                <a:gd name="connsiteX995" fmla="*/ 1690409 w 8386272"/>
                <a:gd name="connsiteY995" fmla="*/ 1154009 h 2121144"/>
                <a:gd name="connsiteX996" fmla="*/ 1483471 w 8386272"/>
                <a:gd name="connsiteY996" fmla="*/ 1154840 h 2121144"/>
                <a:gd name="connsiteX997" fmla="*/ 1427314 w 8386272"/>
                <a:gd name="connsiteY997" fmla="*/ 1155078 h 2121144"/>
                <a:gd name="connsiteX998" fmla="*/ 1427196 w 8386272"/>
                <a:gd name="connsiteY998" fmla="*/ 1131214 h 2121144"/>
                <a:gd name="connsiteX999" fmla="*/ 1483353 w 8386272"/>
                <a:gd name="connsiteY999" fmla="*/ 1130976 h 2121144"/>
                <a:gd name="connsiteX1000" fmla="*/ 1483353 w 8386272"/>
                <a:gd name="connsiteY1000" fmla="*/ 1130976 h 2121144"/>
                <a:gd name="connsiteX1001" fmla="*/ 1483471 w 8386272"/>
                <a:gd name="connsiteY1001" fmla="*/ 1154840 h 2121144"/>
                <a:gd name="connsiteX1002" fmla="*/ 1398227 w 8386272"/>
                <a:gd name="connsiteY1002" fmla="*/ 1164694 h 2121144"/>
                <a:gd name="connsiteX1003" fmla="*/ 1720803 w 8386272"/>
                <a:gd name="connsiteY1003" fmla="*/ 1163507 h 2121144"/>
                <a:gd name="connsiteX1004" fmla="*/ 1721041 w 8386272"/>
                <a:gd name="connsiteY1004" fmla="*/ 1181435 h 2121144"/>
                <a:gd name="connsiteX1005" fmla="*/ 1398464 w 8386272"/>
                <a:gd name="connsiteY1005" fmla="*/ 1182740 h 2121144"/>
                <a:gd name="connsiteX1006" fmla="*/ 1398227 w 8386272"/>
                <a:gd name="connsiteY1006" fmla="*/ 1164694 h 2121144"/>
                <a:gd name="connsiteX1007" fmla="*/ 1691003 w 8386272"/>
                <a:gd name="connsiteY1007" fmla="*/ 1216221 h 2121144"/>
                <a:gd name="connsiteX1008" fmla="*/ 1634846 w 8386272"/>
                <a:gd name="connsiteY1008" fmla="*/ 1216458 h 2121144"/>
                <a:gd name="connsiteX1009" fmla="*/ 1634727 w 8386272"/>
                <a:gd name="connsiteY1009" fmla="*/ 1192595 h 2121144"/>
                <a:gd name="connsiteX1010" fmla="*/ 1634727 w 8386272"/>
                <a:gd name="connsiteY1010" fmla="*/ 1192595 h 2121144"/>
                <a:gd name="connsiteX1011" fmla="*/ 1690766 w 8386272"/>
                <a:gd name="connsiteY1011" fmla="*/ 1192357 h 2121144"/>
                <a:gd name="connsiteX1012" fmla="*/ 1691003 w 8386272"/>
                <a:gd name="connsiteY1012" fmla="*/ 1216221 h 2121144"/>
                <a:gd name="connsiteX1013" fmla="*/ 1484065 w 8386272"/>
                <a:gd name="connsiteY1013" fmla="*/ 1217052 h 2121144"/>
                <a:gd name="connsiteX1014" fmla="*/ 1427908 w 8386272"/>
                <a:gd name="connsiteY1014" fmla="*/ 1217289 h 2121144"/>
                <a:gd name="connsiteX1015" fmla="*/ 1427671 w 8386272"/>
                <a:gd name="connsiteY1015" fmla="*/ 1193426 h 2121144"/>
                <a:gd name="connsiteX1016" fmla="*/ 1483946 w 8386272"/>
                <a:gd name="connsiteY1016" fmla="*/ 1193188 h 2121144"/>
                <a:gd name="connsiteX1017" fmla="*/ 1483946 w 8386272"/>
                <a:gd name="connsiteY1017" fmla="*/ 1193188 h 2121144"/>
                <a:gd name="connsiteX1018" fmla="*/ 1484065 w 8386272"/>
                <a:gd name="connsiteY1018" fmla="*/ 1217052 h 2121144"/>
                <a:gd name="connsiteX1019" fmla="*/ 1398820 w 8386272"/>
                <a:gd name="connsiteY1019" fmla="*/ 1227381 h 2121144"/>
                <a:gd name="connsiteX1020" fmla="*/ 1721397 w 8386272"/>
                <a:gd name="connsiteY1020" fmla="*/ 1226075 h 2121144"/>
                <a:gd name="connsiteX1021" fmla="*/ 1721515 w 8386272"/>
                <a:gd name="connsiteY1021" fmla="*/ 1244003 h 2121144"/>
                <a:gd name="connsiteX1022" fmla="*/ 1398820 w 8386272"/>
                <a:gd name="connsiteY1022" fmla="*/ 1245190 h 2121144"/>
                <a:gd name="connsiteX1023" fmla="*/ 1398820 w 8386272"/>
                <a:gd name="connsiteY1023" fmla="*/ 1227381 h 2121144"/>
                <a:gd name="connsiteX1024" fmla="*/ 1691478 w 8386272"/>
                <a:gd name="connsiteY1024" fmla="*/ 1277602 h 2121144"/>
                <a:gd name="connsiteX1025" fmla="*/ 1635321 w 8386272"/>
                <a:gd name="connsiteY1025" fmla="*/ 1277839 h 2121144"/>
                <a:gd name="connsiteX1026" fmla="*/ 1635084 w 8386272"/>
                <a:gd name="connsiteY1026" fmla="*/ 1253976 h 2121144"/>
                <a:gd name="connsiteX1027" fmla="*/ 1691240 w 8386272"/>
                <a:gd name="connsiteY1027" fmla="*/ 1253738 h 2121144"/>
                <a:gd name="connsiteX1028" fmla="*/ 1691478 w 8386272"/>
                <a:gd name="connsiteY1028" fmla="*/ 1277602 h 2121144"/>
                <a:gd name="connsiteX1029" fmla="*/ 1484540 w 8386272"/>
                <a:gd name="connsiteY1029" fmla="*/ 1278433 h 2121144"/>
                <a:gd name="connsiteX1030" fmla="*/ 1428383 w 8386272"/>
                <a:gd name="connsiteY1030" fmla="*/ 1278670 h 2121144"/>
                <a:gd name="connsiteX1031" fmla="*/ 1428145 w 8386272"/>
                <a:gd name="connsiteY1031" fmla="*/ 1254807 h 2121144"/>
                <a:gd name="connsiteX1032" fmla="*/ 1484302 w 8386272"/>
                <a:gd name="connsiteY1032" fmla="*/ 1254569 h 2121144"/>
                <a:gd name="connsiteX1033" fmla="*/ 1484540 w 8386272"/>
                <a:gd name="connsiteY1033" fmla="*/ 1278433 h 2121144"/>
                <a:gd name="connsiteX1034" fmla="*/ 1399177 w 8386272"/>
                <a:gd name="connsiteY1034" fmla="*/ 1290187 h 2121144"/>
                <a:gd name="connsiteX1035" fmla="*/ 1721872 w 8386272"/>
                <a:gd name="connsiteY1035" fmla="*/ 1288881 h 2121144"/>
                <a:gd name="connsiteX1036" fmla="*/ 1721872 w 8386272"/>
                <a:gd name="connsiteY1036" fmla="*/ 1306808 h 2121144"/>
                <a:gd name="connsiteX1037" fmla="*/ 1401195 w 8386272"/>
                <a:gd name="connsiteY1037" fmla="*/ 1307996 h 2121144"/>
                <a:gd name="connsiteX1038" fmla="*/ 1399295 w 8386272"/>
                <a:gd name="connsiteY1038" fmla="*/ 1307996 h 2121144"/>
                <a:gd name="connsiteX1039" fmla="*/ 1399177 w 8386272"/>
                <a:gd name="connsiteY1039" fmla="*/ 1290187 h 2121144"/>
                <a:gd name="connsiteX1040" fmla="*/ 1691834 w 8386272"/>
                <a:gd name="connsiteY1040" fmla="*/ 1341357 h 2121144"/>
                <a:gd name="connsiteX1041" fmla="*/ 1635677 w 8386272"/>
                <a:gd name="connsiteY1041" fmla="*/ 1341595 h 2121144"/>
                <a:gd name="connsiteX1042" fmla="*/ 1635558 w 8386272"/>
                <a:gd name="connsiteY1042" fmla="*/ 1317731 h 2121144"/>
                <a:gd name="connsiteX1043" fmla="*/ 1691715 w 8386272"/>
                <a:gd name="connsiteY1043" fmla="*/ 1317494 h 2121144"/>
                <a:gd name="connsiteX1044" fmla="*/ 1691715 w 8386272"/>
                <a:gd name="connsiteY1044" fmla="*/ 1317494 h 2121144"/>
                <a:gd name="connsiteX1045" fmla="*/ 1691834 w 8386272"/>
                <a:gd name="connsiteY1045" fmla="*/ 1341357 h 2121144"/>
                <a:gd name="connsiteX1046" fmla="*/ 1484896 w 8386272"/>
                <a:gd name="connsiteY1046" fmla="*/ 1342070 h 2121144"/>
                <a:gd name="connsiteX1047" fmla="*/ 1484896 w 8386272"/>
                <a:gd name="connsiteY1047" fmla="*/ 1342070 h 2121144"/>
                <a:gd name="connsiteX1048" fmla="*/ 1429095 w 8386272"/>
                <a:gd name="connsiteY1048" fmla="*/ 1342307 h 2121144"/>
                <a:gd name="connsiteX1049" fmla="*/ 1428739 w 8386272"/>
                <a:gd name="connsiteY1049" fmla="*/ 1342307 h 2121144"/>
                <a:gd name="connsiteX1050" fmla="*/ 1428620 w 8386272"/>
                <a:gd name="connsiteY1050" fmla="*/ 1318443 h 2121144"/>
                <a:gd name="connsiteX1051" fmla="*/ 1484777 w 8386272"/>
                <a:gd name="connsiteY1051" fmla="*/ 1318206 h 2121144"/>
                <a:gd name="connsiteX1052" fmla="*/ 1484896 w 8386272"/>
                <a:gd name="connsiteY1052" fmla="*/ 1342070 h 2121144"/>
                <a:gd name="connsiteX1053" fmla="*/ 1399651 w 8386272"/>
                <a:gd name="connsiteY1053" fmla="*/ 1352874 h 2121144"/>
                <a:gd name="connsiteX1054" fmla="*/ 1722228 w 8386272"/>
                <a:gd name="connsiteY1054" fmla="*/ 1351568 h 2121144"/>
                <a:gd name="connsiteX1055" fmla="*/ 1722465 w 8386272"/>
                <a:gd name="connsiteY1055" fmla="*/ 1369495 h 2121144"/>
                <a:gd name="connsiteX1056" fmla="*/ 1399770 w 8386272"/>
                <a:gd name="connsiteY1056" fmla="*/ 1370682 h 2121144"/>
                <a:gd name="connsiteX1057" fmla="*/ 1399651 w 8386272"/>
                <a:gd name="connsiteY1057" fmla="*/ 1352874 h 2121144"/>
                <a:gd name="connsiteX1058" fmla="*/ 1692309 w 8386272"/>
                <a:gd name="connsiteY1058" fmla="*/ 1405350 h 2121144"/>
                <a:gd name="connsiteX1059" fmla="*/ 1636152 w 8386272"/>
                <a:gd name="connsiteY1059" fmla="*/ 1405588 h 2121144"/>
                <a:gd name="connsiteX1060" fmla="*/ 1635914 w 8386272"/>
                <a:gd name="connsiteY1060" fmla="*/ 1381724 h 2121144"/>
                <a:gd name="connsiteX1061" fmla="*/ 1692072 w 8386272"/>
                <a:gd name="connsiteY1061" fmla="*/ 1381486 h 2121144"/>
                <a:gd name="connsiteX1062" fmla="*/ 1692309 w 8386272"/>
                <a:gd name="connsiteY1062" fmla="*/ 1405350 h 2121144"/>
                <a:gd name="connsiteX1063" fmla="*/ 1485371 w 8386272"/>
                <a:gd name="connsiteY1063" fmla="*/ 1406181 h 2121144"/>
                <a:gd name="connsiteX1064" fmla="*/ 1429214 w 8386272"/>
                <a:gd name="connsiteY1064" fmla="*/ 1406419 h 2121144"/>
                <a:gd name="connsiteX1065" fmla="*/ 1428977 w 8386272"/>
                <a:gd name="connsiteY1065" fmla="*/ 1382555 h 2121144"/>
                <a:gd name="connsiteX1066" fmla="*/ 1485134 w 8386272"/>
                <a:gd name="connsiteY1066" fmla="*/ 1382318 h 2121144"/>
                <a:gd name="connsiteX1067" fmla="*/ 1485371 w 8386272"/>
                <a:gd name="connsiteY1067" fmla="*/ 1406181 h 2121144"/>
                <a:gd name="connsiteX1068" fmla="*/ 1400008 w 8386272"/>
                <a:gd name="connsiteY1068" fmla="*/ 1415679 h 2121144"/>
                <a:gd name="connsiteX1069" fmla="*/ 1722703 w 8386272"/>
                <a:gd name="connsiteY1069" fmla="*/ 1414492 h 2121144"/>
                <a:gd name="connsiteX1070" fmla="*/ 1722703 w 8386272"/>
                <a:gd name="connsiteY1070" fmla="*/ 1432301 h 2121144"/>
                <a:gd name="connsiteX1071" fmla="*/ 1400126 w 8386272"/>
                <a:gd name="connsiteY1071" fmla="*/ 1433607 h 2121144"/>
                <a:gd name="connsiteX1072" fmla="*/ 1400008 w 8386272"/>
                <a:gd name="connsiteY1072" fmla="*/ 1415679 h 2121144"/>
                <a:gd name="connsiteX1073" fmla="*/ 1692665 w 8386272"/>
                <a:gd name="connsiteY1073" fmla="*/ 1465663 h 2121144"/>
                <a:gd name="connsiteX1074" fmla="*/ 1636508 w 8386272"/>
                <a:gd name="connsiteY1074" fmla="*/ 1465900 h 2121144"/>
                <a:gd name="connsiteX1075" fmla="*/ 1636389 w 8386272"/>
                <a:gd name="connsiteY1075" fmla="*/ 1442036 h 2121144"/>
                <a:gd name="connsiteX1076" fmla="*/ 1692546 w 8386272"/>
                <a:gd name="connsiteY1076" fmla="*/ 1441799 h 2121144"/>
                <a:gd name="connsiteX1077" fmla="*/ 1692665 w 8386272"/>
                <a:gd name="connsiteY1077" fmla="*/ 1465663 h 2121144"/>
                <a:gd name="connsiteX1078" fmla="*/ 1485727 w 8386272"/>
                <a:gd name="connsiteY1078" fmla="*/ 1466494 h 2121144"/>
                <a:gd name="connsiteX1079" fmla="*/ 1429570 w 8386272"/>
                <a:gd name="connsiteY1079" fmla="*/ 1466731 h 2121144"/>
                <a:gd name="connsiteX1080" fmla="*/ 1429451 w 8386272"/>
                <a:gd name="connsiteY1080" fmla="*/ 1442867 h 2121144"/>
                <a:gd name="connsiteX1081" fmla="*/ 1485608 w 8386272"/>
                <a:gd name="connsiteY1081" fmla="*/ 1442630 h 2121144"/>
                <a:gd name="connsiteX1082" fmla="*/ 1485727 w 8386272"/>
                <a:gd name="connsiteY1082" fmla="*/ 1466494 h 2121144"/>
                <a:gd name="connsiteX1083" fmla="*/ 1400601 w 8386272"/>
                <a:gd name="connsiteY1083" fmla="*/ 1478366 h 2121144"/>
                <a:gd name="connsiteX1084" fmla="*/ 1723178 w 8386272"/>
                <a:gd name="connsiteY1084" fmla="*/ 1477060 h 2121144"/>
                <a:gd name="connsiteX1085" fmla="*/ 1723415 w 8386272"/>
                <a:gd name="connsiteY1085" fmla="*/ 1494988 h 2121144"/>
                <a:gd name="connsiteX1086" fmla="*/ 1400720 w 8386272"/>
                <a:gd name="connsiteY1086" fmla="*/ 1496294 h 2121144"/>
                <a:gd name="connsiteX1087" fmla="*/ 1400601 w 8386272"/>
                <a:gd name="connsiteY1087" fmla="*/ 1478366 h 2121144"/>
                <a:gd name="connsiteX1088" fmla="*/ 1693259 w 8386272"/>
                <a:gd name="connsiteY1088" fmla="*/ 1530012 h 2121144"/>
                <a:gd name="connsiteX1089" fmla="*/ 1637102 w 8386272"/>
                <a:gd name="connsiteY1089" fmla="*/ 1530249 h 2121144"/>
                <a:gd name="connsiteX1090" fmla="*/ 1636864 w 8386272"/>
                <a:gd name="connsiteY1090" fmla="*/ 1506385 h 2121144"/>
                <a:gd name="connsiteX1091" fmla="*/ 1693021 w 8386272"/>
                <a:gd name="connsiteY1091" fmla="*/ 1506148 h 2121144"/>
                <a:gd name="connsiteX1092" fmla="*/ 1693259 w 8386272"/>
                <a:gd name="connsiteY1092" fmla="*/ 1530012 h 2121144"/>
                <a:gd name="connsiteX1093" fmla="*/ 1486321 w 8386272"/>
                <a:gd name="connsiteY1093" fmla="*/ 1530843 h 2121144"/>
                <a:gd name="connsiteX1094" fmla="*/ 1430164 w 8386272"/>
                <a:gd name="connsiteY1094" fmla="*/ 1531080 h 2121144"/>
                <a:gd name="connsiteX1095" fmla="*/ 1429926 w 8386272"/>
                <a:gd name="connsiteY1095" fmla="*/ 1507216 h 2121144"/>
                <a:gd name="connsiteX1096" fmla="*/ 1486083 w 8386272"/>
                <a:gd name="connsiteY1096" fmla="*/ 1506979 h 2121144"/>
                <a:gd name="connsiteX1097" fmla="*/ 1486321 w 8386272"/>
                <a:gd name="connsiteY1097" fmla="*/ 1530843 h 2121144"/>
                <a:gd name="connsiteX1098" fmla="*/ 1400957 w 8386272"/>
                <a:gd name="connsiteY1098" fmla="*/ 1541172 h 2121144"/>
                <a:gd name="connsiteX1099" fmla="*/ 1723652 w 8386272"/>
                <a:gd name="connsiteY1099" fmla="*/ 1539866 h 2121144"/>
                <a:gd name="connsiteX1100" fmla="*/ 1723652 w 8386272"/>
                <a:gd name="connsiteY1100" fmla="*/ 1557793 h 2121144"/>
                <a:gd name="connsiteX1101" fmla="*/ 1401076 w 8386272"/>
                <a:gd name="connsiteY1101" fmla="*/ 1559099 h 2121144"/>
                <a:gd name="connsiteX1102" fmla="*/ 1400957 w 8386272"/>
                <a:gd name="connsiteY1102" fmla="*/ 1541172 h 2121144"/>
                <a:gd name="connsiteX1103" fmla="*/ 1693615 w 8386272"/>
                <a:gd name="connsiteY1103" fmla="*/ 1592224 h 2121144"/>
                <a:gd name="connsiteX1104" fmla="*/ 1637458 w 8386272"/>
                <a:gd name="connsiteY1104" fmla="*/ 1592461 h 2121144"/>
                <a:gd name="connsiteX1105" fmla="*/ 1637339 w 8386272"/>
                <a:gd name="connsiteY1105" fmla="*/ 1568597 h 2121144"/>
                <a:gd name="connsiteX1106" fmla="*/ 1693496 w 8386272"/>
                <a:gd name="connsiteY1106" fmla="*/ 1568360 h 2121144"/>
                <a:gd name="connsiteX1107" fmla="*/ 1693615 w 8386272"/>
                <a:gd name="connsiteY1107" fmla="*/ 1592224 h 2121144"/>
                <a:gd name="connsiteX1108" fmla="*/ 1486677 w 8386272"/>
                <a:gd name="connsiteY1108" fmla="*/ 1593055 h 2121144"/>
                <a:gd name="connsiteX1109" fmla="*/ 1430520 w 8386272"/>
                <a:gd name="connsiteY1109" fmla="*/ 1593292 h 2121144"/>
                <a:gd name="connsiteX1110" fmla="*/ 1430401 w 8386272"/>
                <a:gd name="connsiteY1110" fmla="*/ 1569428 h 2121144"/>
                <a:gd name="connsiteX1111" fmla="*/ 1486558 w 8386272"/>
                <a:gd name="connsiteY1111" fmla="*/ 1569191 h 2121144"/>
                <a:gd name="connsiteX1112" fmla="*/ 1486677 w 8386272"/>
                <a:gd name="connsiteY1112" fmla="*/ 1593055 h 2121144"/>
                <a:gd name="connsiteX1113" fmla="*/ 1401432 w 8386272"/>
                <a:gd name="connsiteY1113" fmla="*/ 1603740 h 2121144"/>
                <a:gd name="connsiteX1114" fmla="*/ 1724009 w 8386272"/>
                <a:gd name="connsiteY1114" fmla="*/ 1602434 h 2121144"/>
                <a:gd name="connsiteX1115" fmla="*/ 1724246 w 8386272"/>
                <a:gd name="connsiteY1115" fmla="*/ 1620361 h 2121144"/>
                <a:gd name="connsiteX1116" fmla="*/ 1401551 w 8386272"/>
                <a:gd name="connsiteY1116" fmla="*/ 1621549 h 2121144"/>
                <a:gd name="connsiteX1117" fmla="*/ 1401432 w 8386272"/>
                <a:gd name="connsiteY1117" fmla="*/ 1603740 h 2121144"/>
                <a:gd name="connsiteX1118" fmla="*/ 1694090 w 8386272"/>
                <a:gd name="connsiteY1118" fmla="*/ 1654792 h 2121144"/>
                <a:gd name="connsiteX1119" fmla="*/ 1637933 w 8386272"/>
                <a:gd name="connsiteY1119" fmla="*/ 1655029 h 2121144"/>
                <a:gd name="connsiteX1120" fmla="*/ 1637695 w 8386272"/>
                <a:gd name="connsiteY1120" fmla="*/ 1631166 h 2121144"/>
                <a:gd name="connsiteX1121" fmla="*/ 1693852 w 8386272"/>
                <a:gd name="connsiteY1121" fmla="*/ 1630928 h 2121144"/>
                <a:gd name="connsiteX1122" fmla="*/ 1694090 w 8386272"/>
                <a:gd name="connsiteY1122" fmla="*/ 1654792 h 2121144"/>
                <a:gd name="connsiteX1123" fmla="*/ 1487152 w 8386272"/>
                <a:gd name="connsiteY1123" fmla="*/ 1655623 h 2121144"/>
                <a:gd name="connsiteX1124" fmla="*/ 1430995 w 8386272"/>
                <a:gd name="connsiteY1124" fmla="*/ 1655860 h 2121144"/>
                <a:gd name="connsiteX1125" fmla="*/ 1430757 w 8386272"/>
                <a:gd name="connsiteY1125" fmla="*/ 1631997 h 2121144"/>
                <a:gd name="connsiteX1126" fmla="*/ 1486914 w 8386272"/>
                <a:gd name="connsiteY1126" fmla="*/ 1631759 h 2121144"/>
                <a:gd name="connsiteX1127" fmla="*/ 1487152 w 8386272"/>
                <a:gd name="connsiteY1127" fmla="*/ 1655623 h 2121144"/>
                <a:gd name="connsiteX1128" fmla="*/ 1401788 w 8386272"/>
                <a:gd name="connsiteY1128" fmla="*/ 1666546 h 2121144"/>
                <a:gd name="connsiteX1129" fmla="*/ 1724484 w 8386272"/>
                <a:gd name="connsiteY1129" fmla="*/ 1665240 h 2121144"/>
                <a:gd name="connsiteX1130" fmla="*/ 1724721 w 8386272"/>
                <a:gd name="connsiteY1130" fmla="*/ 1683167 h 2121144"/>
                <a:gd name="connsiteX1131" fmla="*/ 1402026 w 8386272"/>
                <a:gd name="connsiteY1131" fmla="*/ 1684473 h 2121144"/>
                <a:gd name="connsiteX1132" fmla="*/ 1401788 w 8386272"/>
                <a:gd name="connsiteY1132" fmla="*/ 1666546 h 2121144"/>
                <a:gd name="connsiteX1133" fmla="*/ 1694446 w 8386272"/>
                <a:gd name="connsiteY1133" fmla="*/ 1718072 h 2121144"/>
                <a:gd name="connsiteX1134" fmla="*/ 1638408 w 8386272"/>
                <a:gd name="connsiteY1134" fmla="*/ 1718310 h 2121144"/>
                <a:gd name="connsiteX1135" fmla="*/ 1638170 w 8386272"/>
                <a:gd name="connsiteY1135" fmla="*/ 1694446 h 2121144"/>
                <a:gd name="connsiteX1136" fmla="*/ 1694327 w 8386272"/>
                <a:gd name="connsiteY1136" fmla="*/ 1694209 h 2121144"/>
                <a:gd name="connsiteX1137" fmla="*/ 1694446 w 8386272"/>
                <a:gd name="connsiteY1137" fmla="*/ 1718072 h 2121144"/>
                <a:gd name="connsiteX1138" fmla="*/ 1487508 w 8386272"/>
                <a:gd name="connsiteY1138" fmla="*/ 1718903 h 2121144"/>
                <a:gd name="connsiteX1139" fmla="*/ 1431351 w 8386272"/>
                <a:gd name="connsiteY1139" fmla="*/ 1719141 h 2121144"/>
                <a:gd name="connsiteX1140" fmla="*/ 1431232 w 8386272"/>
                <a:gd name="connsiteY1140" fmla="*/ 1695277 h 2121144"/>
                <a:gd name="connsiteX1141" fmla="*/ 1431232 w 8386272"/>
                <a:gd name="connsiteY1141" fmla="*/ 1695277 h 2121144"/>
                <a:gd name="connsiteX1142" fmla="*/ 1487389 w 8386272"/>
                <a:gd name="connsiteY1142" fmla="*/ 1695040 h 2121144"/>
                <a:gd name="connsiteX1143" fmla="*/ 1487508 w 8386272"/>
                <a:gd name="connsiteY1143" fmla="*/ 1718903 h 2121144"/>
                <a:gd name="connsiteX1144" fmla="*/ 1402263 w 8386272"/>
                <a:gd name="connsiteY1144" fmla="*/ 1729232 h 2121144"/>
                <a:gd name="connsiteX1145" fmla="*/ 1724958 w 8386272"/>
                <a:gd name="connsiteY1145" fmla="*/ 1728045 h 2121144"/>
                <a:gd name="connsiteX1146" fmla="*/ 1724958 w 8386272"/>
                <a:gd name="connsiteY1146" fmla="*/ 1745973 h 2121144"/>
                <a:gd name="connsiteX1147" fmla="*/ 1402382 w 8386272"/>
                <a:gd name="connsiteY1147" fmla="*/ 1747279 h 2121144"/>
                <a:gd name="connsiteX1148" fmla="*/ 1402263 w 8386272"/>
                <a:gd name="connsiteY1148" fmla="*/ 1729232 h 2121144"/>
                <a:gd name="connsiteX1149" fmla="*/ 1694921 w 8386272"/>
                <a:gd name="connsiteY1149" fmla="*/ 1780640 h 2121144"/>
                <a:gd name="connsiteX1150" fmla="*/ 1638764 w 8386272"/>
                <a:gd name="connsiteY1150" fmla="*/ 1780878 h 2121144"/>
                <a:gd name="connsiteX1151" fmla="*/ 1638645 w 8386272"/>
                <a:gd name="connsiteY1151" fmla="*/ 1757014 h 2121144"/>
                <a:gd name="connsiteX1152" fmla="*/ 1694802 w 8386272"/>
                <a:gd name="connsiteY1152" fmla="*/ 1756777 h 2121144"/>
                <a:gd name="connsiteX1153" fmla="*/ 1694921 w 8386272"/>
                <a:gd name="connsiteY1153" fmla="*/ 1780640 h 2121144"/>
                <a:gd name="connsiteX1154" fmla="*/ 1487983 w 8386272"/>
                <a:gd name="connsiteY1154" fmla="*/ 1781472 h 2121144"/>
                <a:gd name="connsiteX1155" fmla="*/ 1431826 w 8386272"/>
                <a:gd name="connsiteY1155" fmla="*/ 1781709 h 2121144"/>
                <a:gd name="connsiteX1156" fmla="*/ 1431707 w 8386272"/>
                <a:gd name="connsiteY1156" fmla="*/ 1757845 h 2121144"/>
                <a:gd name="connsiteX1157" fmla="*/ 1487864 w 8386272"/>
                <a:gd name="connsiteY1157" fmla="*/ 1757608 h 2121144"/>
                <a:gd name="connsiteX1158" fmla="*/ 1487983 w 8386272"/>
                <a:gd name="connsiteY1158" fmla="*/ 1781472 h 2121144"/>
                <a:gd name="connsiteX1159" fmla="*/ 1402857 w 8386272"/>
                <a:gd name="connsiteY1159" fmla="*/ 1792038 h 2121144"/>
                <a:gd name="connsiteX1160" fmla="*/ 1725433 w 8386272"/>
                <a:gd name="connsiteY1160" fmla="*/ 1790851 h 2121144"/>
                <a:gd name="connsiteX1161" fmla="*/ 1725671 w 8386272"/>
                <a:gd name="connsiteY1161" fmla="*/ 1808778 h 2121144"/>
                <a:gd name="connsiteX1162" fmla="*/ 1402976 w 8386272"/>
                <a:gd name="connsiteY1162" fmla="*/ 1810084 h 2121144"/>
                <a:gd name="connsiteX1163" fmla="*/ 1402857 w 8386272"/>
                <a:gd name="connsiteY1163" fmla="*/ 1792038 h 2121144"/>
                <a:gd name="connsiteX1164" fmla="*/ 1695515 w 8386272"/>
                <a:gd name="connsiteY1164" fmla="*/ 1843209 h 2121144"/>
                <a:gd name="connsiteX1165" fmla="*/ 1639358 w 8386272"/>
                <a:gd name="connsiteY1165" fmla="*/ 1843446 h 2121144"/>
                <a:gd name="connsiteX1166" fmla="*/ 1639120 w 8386272"/>
                <a:gd name="connsiteY1166" fmla="*/ 1819582 h 2121144"/>
                <a:gd name="connsiteX1167" fmla="*/ 1695277 w 8386272"/>
                <a:gd name="connsiteY1167" fmla="*/ 1819345 h 2121144"/>
                <a:gd name="connsiteX1168" fmla="*/ 1695515 w 8386272"/>
                <a:gd name="connsiteY1168" fmla="*/ 1843209 h 2121144"/>
                <a:gd name="connsiteX1169" fmla="*/ 1488577 w 8386272"/>
                <a:gd name="connsiteY1169" fmla="*/ 1844040 h 2121144"/>
                <a:gd name="connsiteX1170" fmla="*/ 1432420 w 8386272"/>
                <a:gd name="connsiteY1170" fmla="*/ 1844277 h 2121144"/>
                <a:gd name="connsiteX1171" fmla="*/ 1432182 w 8386272"/>
                <a:gd name="connsiteY1171" fmla="*/ 1820414 h 2121144"/>
                <a:gd name="connsiteX1172" fmla="*/ 1488339 w 8386272"/>
                <a:gd name="connsiteY1172" fmla="*/ 1820176 h 2121144"/>
                <a:gd name="connsiteX1173" fmla="*/ 1488577 w 8386272"/>
                <a:gd name="connsiteY1173" fmla="*/ 1844040 h 2121144"/>
                <a:gd name="connsiteX1174" fmla="*/ 1403213 w 8386272"/>
                <a:gd name="connsiteY1174" fmla="*/ 1854844 h 2121144"/>
                <a:gd name="connsiteX1175" fmla="*/ 1726027 w 8386272"/>
                <a:gd name="connsiteY1175" fmla="*/ 1853657 h 2121144"/>
                <a:gd name="connsiteX1176" fmla="*/ 1726027 w 8386272"/>
                <a:gd name="connsiteY1176" fmla="*/ 1871584 h 2121144"/>
                <a:gd name="connsiteX1177" fmla="*/ 1403451 w 8386272"/>
                <a:gd name="connsiteY1177" fmla="*/ 1872890 h 2121144"/>
                <a:gd name="connsiteX1178" fmla="*/ 1403213 w 8386272"/>
                <a:gd name="connsiteY1178" fmla="*/ 1854844 h 2121144"/>
                <a:gd name="connsiteX1179" fmla="*/ 1695871 w 8386272"/>
                <a:gd name="connsiteY1179" fmla="*/ 1906608 h 2121144"/>
                <a:gd name="connsiteX1180" fmla="*/ 1639714 w 8386272"/>
                <a:gd name="connsiteY1180" fmla="*/ 1906845 h 2121144"/>
                <a:gd name="connsiteX1181" fmla="*/ 1639595 w 8386272"/>
                <a:gd name="connsiteY1181" fmla="*/ 1882982 h 2121144"/>
                <a:gd name="connsiteX1182" fmla="*/ 1695752 w 8386272"/>
                <a:gd name="connsiteY1182" fmla="*/ 1882744 h 2121144"/>
                <a:gd name="connsiteX1183" fmla="*/ 1695871 w 8386272"/>
                <a:gd name="connsiteY1183" fmla="*/ 1906608 h 2121144"/>
                <a:gd name="connsiteX1184" fmla="*/ 1488933 w 8386272"/>
                <a:gd name="connsiteY1184" fmla="*/ 1907439 h 2121144"/>
                <a:gd name="connsiteX1185" fmla="*/ 1432776 w 8386272"/>
                <a:gd name="connsiteY1185" fmla="*/ 1907676 h 2121144"/>
                <a:gd name="connsiteX1186" fmla="*/ 1432657 w 8386272"/>
                <a:gd name="connsiteY1186" fmla="*/ 1883813 h 2121144"/>
                <a:gd name="connsiteX1187" fmla="*/ 1488814 w 8386272"/>
                <a:gd name="connsiteY1187" fmla="*/ 1883575 h 2121144"/>
                <a:gd name="connsiteX1188" fmla="*/ 1488933 w 8386272"/>
                <a:gd name="connsiteY1188" fmla="*/ 1907439 h 2121144"/>
                <a:gd name="connsiteX1189" fmla="*/ 1403688 w 8386272"/>
                <a:gd name="connsiteY1189" fmla="*/ 1917531 h 2121144"/>
                <a:gd name="connsiteX1190" fmla="*/ 1726264 w 8386272"/>
                <a:gd name="connsiteY1190" fmla="*/ 1916225 h 2121144"/>
                <a:gd name="connsiteX1191" fmla="*/ 1726502 w 8386272"/>
                <a:gd name="connsiteY1191" fmla="*/ 1934033 h 2121144"/>
                <a:gd name="connsiteX1192" fmla="*/ 1403807 w 8386272"/>
                <a:gd name="connsiteY1192" fmla="*/ 1935339 h 2121144"/>
                <a:gd name="connsiteX1193" fmla="*/ 1403688 w 8386272"/>
                <a:gd name="connsiteY1193" fmla="*/ 1917531 h 2121144"/>
                <a:gd name="connsiteX1194" fmla="*/ 1696346 w 8386272"/>
                <a:gd name="connsiteY1194" fmla="*/ 1968583 h 2121144"/>
                <a:gd name="connsiteX1195" fmla="*/ 1640664 w 8386272"/>
                <a:gd name="connsiteY1195" fmla="*/ 1968820 h 2121144"/>
                <a:gd name="connsiteX1196" fmla="*/ 1640189 w 8386272"/>
                <a:gd name="connsiteY1196" fmla="*/ 1968820 h 2121144"/>
                <a:gd name="connsiteX1197" fmla="*/ 1639951 w 8386272"/>
                <a:gd name="connsiteY1197" fmla="*/ 1944956 h 2121144"/>
                <a:gd name="connsiteX1198" fmla="*/ 1696108 w 8386272"/>
                <a:gd name="connsiteY1198" fmla="*/ 1944719 h 2121144"/>
                <a:gd name="connsiteX1199" fmla="*/ 1696346 w 8386272"/>
                <a:gd name="connsiteY1199" fmla="*/ 1968583 h 2121144"/>
                <a:gd name="connsiteX1200" fmla="*/ 1489408 w 8386272"/>
                <a:gd name="connsiteY1200" fmla="*/ 1969295 h 2121144"/>
                <a:gd name="connsiteX1201" fmla="*/ 1489408 w 8386272"/>
                <a:gd name="connsiteY1201" fmla="*/ 1969414 h 2121144"/>
                <a:gd name="connsiteX1202" fmla="*/ 1489408 w 8386272"/>
                <a:gd name="connsiteY1202" fmla="*/ 1969414 h 2121144"/>
                <a:gd name="connsiteX1203" fmla="*/ 1433251 w 8386272"/>
                <a:gd name="connsiteY1203" fmla="*/ 1969770 h 2121144"/>
                <a:gd name="connsiteX1204" fmla="*/ 1433013 w 8386272"/>
                <a:gd name="connsiteY1204" fmla="*/ 1945906 h 2121144"/>
                <a:gd name="connsiteX1205" fmla="*/ 1489170 w 8386272"/>
                <a:gd name="connsiteY1205" fmla="*/ 1945669 h 2121144"/>
                <a:gd name="connsiteX1206" fmla="*/ 1489170 w 8386272"/>
                <a:gd name="connsiteY1206" fmla="*/ 1945669 h 2121144"/>
                <a:gd name="connsiteX1207" fmla="*/ 1489408 w 8386272"/>
                <a:gd name="connsiteY1207" fmla="*/ 1969295 h 2121144"/>
                <a:gd name="connsiteX1208" fmla="*/ 1404044 w 8386272"/>
                <a:gd name="connsiteY1208" fmla="*/ 1980218 h 2121144"/>
                <a:gd name="connsiteX1209" fmla="*/ 1726739 w 8386272"/>
                <a:gd name="connsiteY1209" fmla="*/ 1978912 h 2121144"/>
                <a:gd name="connsiteX1210" fmla="*/ 1726739 w 8386272"/>
                <a:gd name="connsiteY1210" fmla="*/ 1996839 h 2121144"/>
                <a:gd name="connsiteX1211" fmla="*/ 1404163 w 8386272"/>
                <a:gd name="connsiteY1211" fmla="*/ 1998145 h 2121144"/>
                <a:gd name="connsiteX1212" fmla="*/ 1404044 w 8386272"/>
                <a:gd name="connsiteY1212" fmla="*/ 1980218 h 2121144"/>
                <a:gd name="connsiteX1213" fmla="*/ 1696702 w 8386272"/>
                <a:gd name="connsiteY1213" fmla="*/ 2032694 h 2121144"/>
                <a:gd name="connsiteX1214" fmla="*/ 1640545 w 8386272"/>
                <a:gd name="connsiteY1214" fmla="*/ 2032932 h 2121144"/>
                <a:gd name="connsiteX1215" fmla="*/ 1640426 w 8386272"/>
                <a:gd name="connsiteY1215" fmla="*/ 2009068 h 2121144"/>
                <a:gd name="connsiteX1216" fmla="*/ 1696227 w 8386272"/>
                <a:gd name="connsiteY1216" fmla="*/ 2008830 h 2121144"/>
                <a:gd name="connsiteX1217" fmla="*/ 1696583 w 8386272"/>
                <a:gd name="connsiteY1217" fmla="*/ 2008830 h 2121144"/>
                <a:gd name="connsiteX1218" fmla="*/ 1696583 w 8386272"/>
                <a:gd name="connsiteY1218" fmla="*/ 2008830 h 2121144"/>
                <a:gd name="connsiteX1219" fmla="*/ 1696702 w 8386272"/>
                <a:gd name="connsiteY1219" fmla="*/ 2032694 h 2121144"/>
                <a:gd name="connsiteX1220" fmla="*/ 1489764 w 8386272"/>
                <a:gd name="connsiteY1220" fmla="*/ 2033525 h 2121144"/>
                <a:gd name="connsiteX1221" fmla="*/ 1433607 w 8386272"/>
                <a:gd name="connsiteY1221" fmla="*/ 2033763 h 2121144"/>
                <a:gd name="connsiteX1222" fmla="*/ 1433488 w 8386272"/>
                <a:gd name="connsiteY1222" fmla="*/ 2009899 h 2121144"/>
                <a:gd name="connsiteX1223" fmla="*/ 1489645 w 8386272"/>
                <a:gd name="connsiteY1223" fmla="*/ 2009661 h 2121144"/>
                <a:gd name="connsiteX1224" fmla="*/ 1489764 w 8386272"/>
                <a:gd name="connsiteY1224" fmla="*/ 2033525 h 2121144"/>
                <a:gd name="connsiteX1225" fmla="*/ 1434200 w 8386272"/>
                <a:gd name="connsiteY1225" fmla="*/ 2095144 h 2121144"/>
                <a:gd name="connsiteX1226" fmla="*/ 1433963 w 8386272"/>
                <a:gd name="connsiteY1226" fmla="*/ 2071280 h 2121144"/>
                <a:gd name="connsiteX1227" fmla="*/ 1490120 w 8386272"/>
                <a:gd name="connsiteY1227" fmla="*/ 2071042 h 2121144"/>
                <a:gd name="connsiteX1228" fmla="*/ 1490357 w 8386272"/>
                <a:gd name="connsiteY1228" fmla="*/ 2094906 h 2121144"/>
                <a:gd name="connsiteX1229" fmla="*/ 1434200 w 8386272"/>
                <a:gd name="connsiteY1229" fmla="*/ 2095144 h 2121144"/>
                <a:gd name="connsiteX1230" fmla="*/ 1641138 w 8386272"/>
                <a:gd name="connsiteY1230" fmla="*/ 2094312 h 2121144"/>
                <a:gd name="connsiteX1231" fmla="*/ 1640901 w 8386272"/>
                <a:gd name="connsiteY1231" fmla="*/ 2070449 h 2121144"/>
                <a:gd name="connsiteX1232" fmla="*/ 1697058 w 8386272"/>
                <a:gd name="connsiteY1232" fmla="*/ 2070211 h 2121144"/>
                <a:gd name="connsiteX1233" fmla="*/ 1697296 w 8386272"/>
                <a:gd name="connsiteY1233" fmla="*/ 2094075 h 2121144"/>
                <a:gd name="connsiteX1234" fmla="*/ 1641138 w 8386272"/>
                <a:gd name="connsiteY1234" fmla="*/ 2094312 h 2121144"/>
                <a:gd name="connsiteX1235" fmla="*/ 1727333 w 8386272"/>
                <a:gd name="connsiteY1235" fmla="*/ 2059645 h 2121144"/>
                <a:gd name="connsiteX1236" fmla="*/ 1404638 w 8386272"/>
                <a:gd name="connsiteY1236" fmla="*/ 2060951 h 2121144"/>
                <a:gd name="connsiteX1237" fmla="*/ 1404638 w 8386272"/>
                <a:gd name="connsiteY1237" fmla="*/ 2043023 h 2121144"/>
                <a:gd name="connsiteX1238" fmla="*/ 1727214 w 8386272"/>
                <a:gd name="connsiteY1238" fmla="*/ 2041717 h 2121144"/>
                <a:gd name="connsiteX1239" fmla="*/ 1727333 w 8386272"/>
                <a:gd name="connsiteY1239" fmla="*/ 2059645 h 2121144"/>
                <a:gd name="connsiteX1240" fmla="*/ 1727333 w 8386272"/>
                <a:gd name="connsiteY1240" fmla="*/ 2059645 h 2121144"/>
                <a:gd name="connsiteX1241" fmla="*/ 2069974 w 8386272"/>
                <a:gd name="connsiteY1241" fmla="*/ 911097 h 2121144"/>
                <a:gd name="connsiteX1242" fmla="*/ 2161155 w 8386272"/>
                <a:gd name="connsiteY1242" fmla="*/ 910741 h 2121144"/>
                <a:gd name="connsiteX1243" fmla="*/ 2161392 w 8386272"/>
                <a:gd name="connsiteY1243" fmla="*/ 946596 h 2121144"/>
                <a:gd name="connsiteX1244" fmla="*/ 2070211 w 8386272"/>
                <a:gd name="connsiteY1244" fmla="*/ 946952 h 2121144"/>
                <a:gd name="connsiteX1245" fmla="*/ 2069974 w 8386272"/>
                <a:gd name="connsiteY1245" fmla="*/ 911097 h 2121144"/>
                <a:gd name="connsiteX1246" fmla="*/ 2070330 w 8386272"/>
                <a:gd name="connsiteY1246" fmla="*/ 982688 h 2121144"/>
                <a:gd name="connsiteX1247" fmla="*/ 2161630 w 8386272"/>
                <a:gd name="connsiteY1247" fmla="*/ 982332 h 2121144"/>
                <a:gd name="connsiteX1248" fmla="*/ 2161867 w 8386272"/>
                <a:gd name="connsiteY1248" fmla="*/ 1018187 h 2121144"/>
                <a:gd name="connsiteX1249" fmla="*/ 2070567 w 8386272"/>
                <a:gd name="connsiteY1249" fmla="*/ 1018425 h 2121144"/>
                <a:gd name="connsiteX1250" fmla="*/ 2070330 w 8386272"/>
                <a:gd name="connsiteY1250" fmla="*/ 982688 h 2121144"/>
                <a:gd name="connsiteX1251" fmla="*/ 2071042 w 8386272"/>
                <a:gd name="connsiteY1251" fmla="*/ 1054398 h 2121144"/>
                <a:gd name="connsiteX1252" fmla="*/ 2162223 w 8386272"/>
                <a:gd name="connsiteY1252" fmla="*/ 1054161 h 2121144"/>
                <a:gd name="connsiteX1253" fmla="*/ 2162461 w 8386272"/>
                <a:gd name="connsiteY1253" fmla="*/ 1090016 h 2121144"/>
                <a:gd name="connsiteX1254" fmla="*/ 2071280 w 8386272"/>
                <a:gd name="connsiteY1254" fmla="*/ 1090254 h 2121144"/>
                <a:gd name="connsiteX1255" fmla="*/ 2071042 w 8386272"/>
                <a:gd name="connsiteY1255" fmla="*/ 1054398 h 2121144"/>
                <a:gd name="connsiteX1256" fmla="*/ 2071399 w 8386272"/>
                <a:gd name="connsiteY1256" fmla="*/ 1126109 h 2121144"/>
                <a:gd name="connsiteX1257" fmla="*/ 2162580 w 8386272"/>
                <a:gd name="connsiteY1257" fmla="*/ 1125871 h 2121144"/>
                <a:gd name="connsiteX1258" fmla="*/ 2162817 w 8386272"/>
                <a:gd name="connsiteY1258" fmla="*/ 1161607 h 2121144"/>
                <a:gd name="connsiteX1259" fmla="*/ 2071636 w 8386272"/>
                <a:gd name="connsiteY1259" fmla="*/ 1161964 h 2121144"/>
                <a:gd name="connsiteX1260" fmla="*/ 2071399 w 8386272"/>
                <a:gd name="connsiteY1260" fmla="*/ 1126109 h 2121144"/>
                <a:gd name="connsiteX1261" fmla="*/ 2071873 w 8386272"/>
                <a:gd name="connsiteY1261" fmla="*/ 1197937 h 2121144"/>
                <a:gd name="connsiteX1262" fmla="*/ 2163173 w 8386272"/>
                <a:gd name="connsiteY1262" fmla="*/ 1197581 h 2121144"/>
                <a:gd name="connsiteX1263" fmla="*/ 2163411 w 8386272"/>
                <a:gd name="connsiteY1263" fmla="*/ 1233436 h 2121144"/>
                <a:gd name="connsiteX1264" fmla="*/ 2072111 w 8386272"/>
                <a:gd name="connsiteY1264" fmla="*/ 1233792 h 2121144"/>
                <a:gd name="connsiteX1265" fmla="*/ 2071873 w 8386272"/>
                <a:gd name="connsiteY1265" fmla="*/ 1197937 h 2121144"/>
                <a:gd name="connsiteX1266" fmla="*/ 2072467 w 8386272"/>
                <a:gd name="connsiteY1266" fmla="*/ 1269529 h 2121144"/>
                <a:gd name="connsiteX1267" fmla="*/ 2163648 w 8386272"/>
                <a:gd name="connsiteY1267" fmla="*/ 1269172 h 2121144"/>
                <a:gd name="connsiteX1268" fmla="*/ 2163886 w 8386272"/>
                <a:gd name="connsiteY1268" fmla="*/ 1305027 h 2121144"/>
                <a:gd name="connsiteX1269" fmla="*/ 2072705 w 8386272"/>
                <a:gd name="connsiteY1269" fmla="*/ 1305384 h 2121144"/>
                <a:gd name="connsiteX1270" fmla="*/ 2072467 w 8386272"/>
                <a:gd name="connsiteY1270" fmla="*/ 1269529 h 2121144"/>
                <a:gd name="connsiteX1271" fmla="*/ 2072942 w 8386272"/>
                <a:gd name="connsiteY1271" fmla="*/ 1341357 h 2121144"/>
                <a:gd name="connsiteX1272" fmla="*/ 2163529 w 8386272"/>
                <a:gd name="connsiteY1272" fmla="*/ 1341001 h 2121144"/>
                <a:gd name="connsiteX1273" fmla="*/ 2164123 w 8386272"/>
                <a:gd name="connsiteY1273" fmla="*/ 1341001 h 2121144"/>
                <a:gd name="connsiteX1274" fmla="*/ 2164361 w 8386272"/>
                <a:gd name="connsiteY1274" fmla="*/ 1376856 h 2121144"/>
                <a:gd name="connsiteX1275" fmla="*/ 2073179 w 8386272"/>
                <a:gd name="connsiteY1275" fmla="*/ 1377212 h 2121144"/>
                <a:gd name="connsiteX1276" fmla="*/ 2072942 w 8386272"/>
                <a:gd name="connsiteY1276" fmla="*/ 1341357 h 2121144"/>
                <a:gd name="connsiteX1277" fmla="*/ 2073417 w 8386272"/>
                <a:gd name="connsiteY1277" fmla="*/ 1412949 h 2121144"/>
                <a:gd name="connsiteX1278" fmla="*/ 2164717 w 8386272"/>
                <a:gd name="connsiteY1278" fmla="*/ 1412592 h 2121144"/>
                <a:gd name="connsiteX1279" fmla="*/ 2164717 w 8386272"/>
                <a:gd name="connsiteY1279" fmla="*/ 1412592 h 2121144"/>
                <a:gd name="connsiteX1280" fmla="*/ 2164954 w 8386272"/>
                <a:gd name="connsiteY1280" fmla="*/ 1448447 h 2121144"/>
                <a:gd name="connsiteX1281" fmla="*/ 2073773 w 8386272"/>
                <a:gd name="connsiteY1281" fmla="*/ 1448804 h 2121144"/>
                <a:gd name="connsiteX1282" fmla="*/ 2073417 w 8386272"/>
                <a:gd name="connsiteY1282" fmla="*/ 1412949 h 2121144"/>
                <a:gd name="connsiteX1283" fmla="*/ 2074011 w 8386272"/>
                <a:gd name="connsiteY1283" fmla="*/ 1484659 h 2121144"/>
                <a:gd name="connsiteX1284" fmla="*/ 2165192 w 8386272"/>
                <a:gd name="connsiteY1284" fmla="*/ 1484421 h 2121144"/>
                <a:gd name="connsiteX1285" fmla="*/ 2165429 w 8386272"/>
                <a:gd name="connsiteY1285" fmla="*/ 1520276 h 2121144"/>
                <a:gd name="connsiteX1286" fmla="*/ 2074248 w 8386272"/>
                <a:gd name="connsiteY1286" fmla="*/ 1520514 h 2121144"/>
                <a:gd name="connsiteX1287" fmla="*/ 2074011 w 8386272"/>
                <a:gd name="connsiteY1287" fmla="*/ 1484659 h 2121144"/>
                <a:gd name="connsiteX1288" fmla="*/ 2074485 w 8386272"/>
                <a:gd name="connsiteY1288" fmla="*/ 1556369 h 2121144"/>
                <a:gd name="connsiteX1289" fmla="*/ 2165667 w 8386272"/>
                <a:gd name="connsiteY1289" fmla="*/ 1556131 h 2121144"/>
                <a:gd name="connsiteX1290" fmla="*/ 2166023 w 8386272"/>
                <a:gd name="connsiteY1290" fmla="*/ 1591986 h 2121144"/>
                <a:gd name="connsiteX1291" fmla="*/ 2074723 w 8386272"/>
                <a:gd name="connsiteY1291" fmla="*/ 1592342 h 2121144"/>
                <a:gd name="connsiteX1292" fmla="*/ 2074485 w 8386272"/>
                <a:gd name="connsiteY1292" fmla="*/ 1556369 h 2121144"/>
                <a:gd name="connsiteX1293" fmla="*/ 2074960 w 8386272"/>
                <a:gd name="connsiteY1293" fmla="*/ 1628079 h 2121144"/>
                <a:gd name="connsiteX1294" fmla="*/ 2166260 w 8386272"/>
                <a:gd name="connsiteY1294" fmla="*/ 1627723 h 2121144"/>
                <a:gd name="connsiteX1295" fmla="*/ 2166497 w 8386272"/>
                <a:gd name="connsiteY1295" fmla="*/ 1663577 h 2121144"/>
                <a:gd name="connsiteX1296" fmla="*/ 2075317 w 8386272"/>
                <a:gd name="connsiteY1296" fmla="*/ 1663934 h 2121144"/>
                <a:gd name="connsiteX1297" fmla="*/ 2074960 w 8386272"/>
                <a:gd name="connsiteY1297" fmla="*/ 1628079 h 2121144"/>
                <a:gd name="connsiteX1298" fmla="*/ 2075554 w 8386272"/>
                <a:gd name="connsiteY1298" fmla="*/ 1699907 h 2121144"/>
                <a:gd name="connsiteX1299" fmla="*/ 2075554 w 8386272"/>
                <a:gd name="connsiteY1299" fmla="*/ 1699789 h 2121144"/>
                <a:gd name="connsiteX1300" fmla="*/ 2166735 w 8386272"/>
                <a:gd name="connsiteY1300" fmla="*/ 1699433 h 2121144"/>
                <a:gd name="connsiteX1301" fmla="*/ 2166972 w 8386272"/>
                <a:gd name="connsiteY1301" fmla="*/ 1735288 h 2121144"/>
                <a:gd name="connsiteX1302" fmla="*/ 2075791 w 8386272"/>
                <a:gd name="connsiteY1302" fmla="*/ 1735644 h 2121144"/>
                <a:gd name="connsiteX1303" fmla="*/ 2075554 w 8386272"/>
                <a:gd name="connsiteY1303" fmla="*/ 1699907 h 2121144"/>
                <a:gd name="connsiteX1304" fmla="*/ 2076029 w 8386272"/>
                <a:gd name="connsiteY1304" fmla="*/ 1771499 h 2121144"/>
                <a:gd name="connsiteX1305" fmla="*/ 2167329 w 8386272"/>
                <a:gd name="connsiteY1305" fmla="*/ 1771142 h 2121144"/>
                <a:gd name="connsiteX1306" fmla="*/ 2167566 w 8386272"/>
                <a:gd name="connsiteY1306" fmla="*/ 1806998 h 2121144"/>
                <a:gd name="connsiteX1307" fmla="*/ 2076266 w 8386272"/>
                <a:gd name="connsiteY1307" fmla="*/ 1807354 h 2121144"/>
                <a:gd name="connsiteX1308" fmla="*/ 2076029 w 8386272"/>
                <a:gd name="connsiteY1308" fmla="*/ 1771499 h 2121144"/>
                <a:gd name="connsiteX1309" fmla="*/ 2076623 w 8386272"/>
                <a:gd name="connsiteY1309" fmla="*/ 1843209 h 2121144"/>
                <a:gd name="connsiteX1310" fmla="*/ 2167803 w 8386272"/>
                <a:gd name="connsiteY1310" fmla="*/ 1842853 h 2121144"/>
                <a:gd name="connsiteX1311" fmla="*/ 2168041 w 8386272"/>
                <a:gd name="connsiteY1311" fmla="*/ 1878708 h 2121144"/>
                <a:gd name="connsiteX1312" fmla="*/ 2076860 w 8386272"/>
                <a:gd name="connsiteY1312" fmla="*/ 1879064 h 2121144"/>
                <a:gd name="connsiteX1313" fmla="*/ 2076623 w 8386272"/>
                <a:gd name="connsiteY1313" fmla="*/ 1843209 h 2121144"/>
                <a:gd name="connsiteX1314" fmla="*/ 2077097 w 8386272"/>
                <a:gd name="connsiteY1314" fmla="*/ 1914919 h 2121144"/>
                <a:gd name="connsiteX1315" fmla="*/ 2168278 w 8386272"/>
                <a:gd name="connsiteY1315" fmla="*/ 1914563 h 2121144"/>
                <a:gd name="connsiteX1316" fmla="*/ 2168516 w 8386272"/>
                <a:gd name="connsiteY1316" fmla="*/ 1950418 h 2121144"/>
                <a:gd name="connsiteX1317" fmla="*/ 2077335 w 8386272"/>
                <a:gd name="connsiteY1317" fmla="*/ 1950774 h 2121144"/>
                <a:gd name="connsiteX1318" fmla="*/ 2077097 w 8386272"/>
                <a:gd name="connsiteY1318" fmla="*/ 1914919 h 2121144"/>
                <a:gd name="connsiteX1319" fmla="*/ 2077572 w 8386272"/>
                <a:gd name="connsiteY1319" fmla="*/ 1986510 h 2121144"/>
                <a:gd name="connsiteX1320" fmla="*/ 2168872 w 8386272"/>
                <a:gd name="connsiteY1320" fmla="*/ 1986273 h 2121144"/>
                <a:gd name="connsiteX1321" fmla="*/ 2169109 w 8386272"/>
                <a:gd name="connsiteY1321" fmla="*/ 2022128 h 2121144"/>
                <a:gd name="connsiteX1322" fmla="*/ 2077810 w 8386272"/>
                <a:gd name="connsiteY1322" fmla="*/ 2022365 h 2121144"/>
                <a:gd name="connsiteX1323" fmla="*/ 2077572 w 8386272"/>
                <a:gd name="connsiteY1323" fmla="*/ 1986510 h 2121144"/>
                <a:gd name="connsiteX1324" fmla="*/ 2078403 w 8386272"/>
                <a:gd name="connsiteY1324" fmla="*/ 2094075 h 2121144"/>
                <a:gd name="connsiteX1325" fmla="*/ 2078166 w 8386272"/>
                <a:gd name="connsiteY1325" fmla="*/ 2058220 h 2121144"/>
                <a:gd name="connsiteX1326" fmla="*/ 2169347 w 8386272"/>
                <a:gd name="connsiteY1326" fmla="*/ 2057864 h 2121144"/>
                <a:gd name="connsiteX1327" fmla="*/ 2169584 w 8386272"/>
                <a:gd name="connsiteY1327" fmla="*/ 2093719 h 2121144"/>
                <a:gd name="connsiteX1328" fmla="*/ 2078403 w 8386272"/>
                <a:gd name="connsiteY1328" fmla="*/ 2094075 h 2121144"/>
                <a:gd name="connsiteX1329" fmla="*/ 2287835 w 8386272"/>
                <a:gd name="connsiteY1329" fmla="*/ 243624 h 2121144"/>
                <a:gd name="connsiteX1330" fmla="*/ 2287835 w 8386272"/>
                <a:gd name="connsiteY1330" fmla="*/ 243624 h 2121144"/>
                <a:gd name="connsiteX1331" fmla="*/ 2287716 w 8386272"/>
                <a:gd name="connsiteY1331" fmla="*/ 231870 h 2121144"/>
                <a:gd name="connsiteX1332" fmla="*/ 2393025 w 8386272"/>
                <a:gd name="connsiteY1332" fmla="*/ 231514 h 2121144"/>
                <a:gd name="connsiteX1333" fmla="*/ 2393144 w 8386272"/>
                <a:gd name="connsiteY1333" fmla="*/ 243149 h 2121144"/>
                <a:gd name="connsiteX1334" fmla="*/ 2393500 w 8386272"/>
                <a:gd name="connsiteY1334" fmla="*/ 298594 h 2121144"/>
                <a:gd name="connsiteX1335" fmla="*/ 2288310 w 8386272"/>
                <a:gd name="connsiteY1335" fmla="*/ 299069 h 2121144"/>
                <a:gd name="connsiteX1336" fmla="*/ 2287835 w 8386272"/>
                <a:gd name="connsiteY1336" fmla="*/ 243624 h 2121144"/>
                <a:gd name="connsiteX1337" fmla="*/ 2290565 w 8386272"/>
                <a:gd name="connsiteY1337" fmla="*/ 381464 h 2121144"/>
                <a:gd name="connsiteX1338" fmla="*/ 2290328 w 8386272"/>
                <a:gd name="connsiteY1338" fmla="*/ 347865 h 2121144"/>
                <a:gd name="connsiteX1339" fmla="*/ 2342923 w 8386272"/>
                <a:gd name="connsiteY1339" fmla="*/ 347627 h 2121144"/>
                <a:gd name="connsiteX1340" fmla="*/ 2395637 w 8386272"/>
                <a:gd name="connsiteY1340" fmla="*/ 347390 h 2121144"/>
                <a:gd name="connsiteX1341" fmla="*/ 2396112 w 8386272"/>
                <a:gd name="connsiteY1341" fmla="*/ 414707 h 2121144"/>
                <a:gd name="connsiteX1342" fmla="*/ 2290922 w 8386272"/>
                <a:gd name="connsiteY1342" fmla="*/ 415063 h 2121144"/>
                <a:gd name="connsiteX1343" fmla="*/ 2290565 w 8386272"/>
                <a:gd name="connsiteY1343" fmla="*/ 381464 h 2121144"/>
                <a:gd name="connsiteX1344" fmla="*/ 2291278 w 8386272"/>
                <a:gd name="connsiteY1344" fmla="*/ 466590 h 2121144"/>
                <a:gd name="connsiteX1345" fmla="*/ 2396468 w 8386272"/>
                <a:gd name="connsiteY1345" fmla="*/ 466234 h 2121144"/>
                <a:gd name="connsiteX1346" fmla="*/ 2396468 w 8386272"/>
                <a:gd name="connsiteY1346" fmla="*/ 466234 h 2121144"/>
                <a:gd name="connsiteX1347" fmla="*/ 2397062 w 8386272"/>
                <a:gd name="connsiteY1347" fmla="*/ 533432 h 2121144"/>
                <a:gd name="connsiteX1348" fmla="*/ 2291753 w 8386272"/>
                <a:gd name="connsiteY1348" fmla="*/ 533907 h 2121144"/>
                <a:gd name="connsiteX1349" fmla="*/ 2291278 w 8386272"/>
                <a:gd name="connsiteY1349" fmla="*/ 466590 h 2121144"/>
                <a:gd name="connsiteX1350" fmla="*/ 2292109 w 8386272"/>
                <a:gd name="connsiteY1350" fmla="*/ 585315 h 2121144"/>
                <a:gd name="connsiteX1351" fmla="*/ 2397299 w 8386272"/>
                <a:gd name="connsiteY1351" fmla="*/ 584840 h 2121144"/>
                <a:gd name="connsiteX1352" fmla="*/ 2397893 w 8386272"/>
                <a:gd name="connsiteY1352" fmla="*/ 652158 h 2121144"/>
                <a:gd name="connsiteX1353" fmla="*/ 2397299 w 8386272"/>
                <a:gd name="connsiteY1353" fmla="*/ 652158 h 2121144"/>
                <a:gd name="connsiteX1354" fmla="*/ 2292584 w 8386272"/>
                <a:gd name="connsiteY1354" fmla="*/ 652514 h 2121144"/>
                <a:gd name="connsiteX1355" fmla="*/ 2292109 w 8386272"/>
                <a:gd name="connsiteY1355" fmla="*/ 585315 h 2121144"/>
                <a:gd name="connsiteX1356" fmla="*/ 2292821 w 8386272"/>
                <a:gd name="connsiteY1356" fmla="*/ 704040 h 2121144"/>
                <a:gd name="connsiteX1357" fmla="*/ 2398130 w 8386272"/>
                <a:gd name="connsiteY1357" fmla="*/ 703684 h 2121144"/>
                <a:gd name="connsiteX1358" fmla="*/ 2398605 w 8386272"/>
                <a:gd name="connsiteY1358" fmla="*/ 770883 h 2121144"/>
                <a:gd name="connsiteX1359" fmla="*/ 2293415 w 8386272"/>
                <a:gd name="connsiteY1359" fmla="*/ 771358 h 2121144"/>
                <a:gd name="connsiteX1360" fmla="*/ 2292821 w 8386272"/>
                <a:gd name="connsiteY1360" fmla="*/ 704040 h 2121144"/>
                <a:gd name="connsiteX1361" fmla="*/ 2293652 w 8386272"/>
                <a:gd name="connsiteY1361" fmla="*/ 822884 h 2121144"/>
                <a:gd name="connsiteX1362" fmla="*/ 2398961 w 8386272"/>
                <a:gd name="connsiteY1362" fmla="*/ 822409 h 2121144"/>
                <a:gd name="connsiteX1363" fmla="*/ 2399318 w 8386272"/>
                <a:gd name="connsiteY1363" fmla="*/ 889727 h 2121144"/>
                <a:gd name="connsiteX1364" fmla="*/ 2294127 w 8386272"/>
                <a:gd name="connsiteY1364" fmla="*/ 890083 h 2121144"/>
                <a:gd name="connsiteX1365" fmla="*/ 2293652 w 8386272"/>
                <a:gd name="connsiteY1365" fmla="*/ 822884 h 2121144"/>
                <a:gd name="connsiteX1366" fmla="*/ 2294602 w 8386272"/>
                <a:gd name="connsiteY1366" fmla="*/ 941491 h 2121144"/>
                <a:gd name="connsiteX1367" fmla="*/ 2399793 w 8386272"/>
                <a:gd name="connsiteY1367" fmla="*/ 941135 h 2121144"/>
                <a:gd name="connsiteX1368" fmla="*/ 2400386 w 8386272"/>
                <a:gd name="connsiteY1368" fmla="*/ 1008333 h 2121144"/>
                <a:gd name="connsiteX1369" fmla="*/ 2295077 w 8386272"/>
                <a:gd name="connsiteY1369" fmla="*/ 1008808 h 2121144"/>
                <a:gd name="connsiteX1370" fmla="*/ 2294602 w 8386272"/>
                <a:gd name="connsiteY1370" fmla="*/ 941491 h 2121144"/>
                <a:gd name="connsiteX1371" fmla="*/ 2295433 w 8386272"/>
                <a:gd name="connsiteY1371" fmla="*/ 1060335 h 2121144"/>
                <a:gd name="connsiteX1372" fmla="*/ 2400624 w 8386272"/>
                <a:gd name="connsiteY1372" fmla="*/ 1059860 h 2121144"/>
                <a:gd name="connsiteX1373" fmla="*/ 2401217 w 8386272"/>
                <a:gd name="connsiteY1373" fmla="*/ 1127177 h 2121144"/>
                <a:gd name="connsiteX1374" fmla="*/ 2296027 w 8386272"/>
                <a:gd name="connsiteY1374" fmla="*/ 1127533 h 2121144"/>
                <a:gd name="connsiteX1375" fmla="*/ 2295433 w 8386272"/>
                <a:gd name="connsiteY1375" fmla="*/ 1060335 h 2121144"/>
                <a:gd name="connsiteX1376" fmla="*/ 2296264 w 8386272"/>
                <a:gd name="connsiteY1376" fmla="*/ 1179060 h 2121144"/>
                <a:gd name="connsiteX1377" fmla="*/ 2401573 w 8386272"/>
                <a:gd name="connsiteY1377" fmla="*/ 1178704 h 2121144"/>
                <a:gd name="connsiteX1378" fmla="*/ 2402048 w 8386272"/>
                <a:gd name="connsiteY1378" fmla="*/ 1245902 h 2121144"/>
                <a:gd name="connsiteX1379" fmla="*/ 2401336 w 8386272"/>
                <a:gd name="connsiteY1379" fmla="*/ 1245902 h 2121144"/>
                <a:gd name="connsiteX1380" fmla="*/ 2296858 w 8386272"/>
                <a:gd name="connsiteY1380" fmla="*/ 1246377 h 2121144"/>
                <a:gd name="connsiteX1381" fmla="*/ 2296264 w 8386272"/>
                <a:gd name="connsiteY1381" fmla="*/ 1179060 h 2121144"/>
                <a:gd name="connsiteX1382" fmla="*/ 2297214 w 8386272"/>
                <a:gd name="connsiteY1382" fmla="*/ 1297785 h 2121144"/>
                <a:gd name="connsiteX1383" fmla="*/ 2297214 w 8386272"/>
                <a:gd name="connsiteY1383" fmla="*/ 1297785 h 2121144"/>
                <a:gd name="connsiteX1384" fmla="*/ 2402405 w 8386272"/>
                <a:gd name="connsiteY1384" fmla="*/ 1297310 h 2121144"/>
                <a:gd name="connsiteX1385" fmla="*/ 2402998 w 8386272"/>
                <a:gd name="connsiteY1385" fmla="*/ 1364627 h 2121144"/>
                <a:gd name="connsiteX1386" fmla="*/ 2297689 w 8386272"/>
                <a:gd name="connsiteY1386" fmla="*/ 1364984 h 2121144"/>
                <a:gd name="connsiteX1387" fmla="*/ 2297214 w 8386272"/>
                <a:gd name="connsiteY1387" fmla="*/ 1297785 h 2121144"/>
                <a:gd name="connsiteX1388" fmla="*/ 2298045 w 8386272"/>
                <a:gd name="connsiteY1388" fmla="*/ 1416510 h 2121144"/>
                <a:gd name="connsiteX1389" fmla="*/ 2403236 w 8386272"/>
                <a:gd name="connsiteY1389" fmla="*/ 1416154 h 2121144"/>
                <a:gd name="connsiteX1390" fmla="*/ 2403829 w 8386272"/>
                <a:gd name="connsiteY1390" fmla="*/ 1483353 h 2121144"/>
                <a:gd name="connsiteX1391" fmla="*/ 2298520 w 8386272"/>
                <a:gd name="connsiteY1391" fmla="*/ 1483828 h 2121144"/>
                <a:gd name="connsiteX1392" fmla="*/ 2298045 w 8386272"/>
                <a:gd name="connsiteY1392" fmla="*/ 1416510 h 2121144"/>
                <a:gd name="connsiteX1393" fmla="*/ 2298757 w 8386272"/>
                <a:gd name="connsiteY1393" fmla="*/ 1535354 h 2121144"/>
                <a:gd name="connsiteX1394" fmla="*/ 2298757 w 8386272"/>
                <a:gd name="connsiteY1394" fmla="*/ 1535354 h 2121144"/>
                <a:gd name="connsiteX1395" fmla="*/ 2404067 w 8386272"/>
                <a:gd name="connsiteY1395" fmla="*/ 1534879 h 2121144"/>
                <a:gd name="connsiteX1396" fmla="*/ 2404423 w 8386272"/>
                <a:gd name="connsiteY1396" fmla="*/ 1602197 h 2121144"/>
                <a:gd name="connsiteX1397" fmla="*/ 2299232 w 8386272"/>
                <a:gd name="connsiteY1397" fmla="*/ 1602553 h 2121144"/>
                <a:gd name="connsiteX1398" fmla="*/ 2298757 w 8386272"/>
                <a:gd name="connsiteY1398" fmla="*/ 1535354 h 2121144"/>
                <a:gd name="connsiteX1399" fmla="*/ 2299707 w 8386272"/>
                <a:gd name="connsiteY1399" fmla="*/ 1654080 h 2121144"/>
                <a:gd name="connsiteX1400" fmla="*/ 2404898 w 8386272"/>
                <a:gd name="connsiteY1400" fmla="*/ 1653723 h 2121144"/>
                <a:gd name="connsiteX1401" fmla="*/ 2405254 w 8386272"/>
                <a:gd name="connsiteY1401" fmla="*/ 1720922 h 2121144"/>
                <a:gd name="connsiteX1402" fmla="*/ 2300063 w 8386272"/>
                <a:gd name="connsiteY1402" fmla="*/ 1721397 h 2121144"/>
                <a:gd name="connsiteX1403" fmla="*/ 2299707 w 8386272"/>
                <a:gd name="connsiteY1403" fmla="*/ 1654080 h 2121144"/>
                <a:gd name="connsiteX1404" fmla="*/ 2300538 w 8386272"/>
                <a:gd name="connsiteY1404" fmla="*/ 1772805 h 2121144"/>
                <a:gd name="connsiteX1405" fmla="*/ 2405729 w 8386272"/>
                <a:gd name="connsiteY1405" fmla="*/ 1772330 h 2121144"/>
                <a:gd name="connsiteX1406" fmla="*/ 2406322 w 8386272"/>
                <a:gd name="connsiteY1406" fmla="*/ 1839647 h 2121144"/>
                <a:gd name="connsiteX1407" fmla="*/ 2301013 w 8386272"/>
                <a:gd name="connsiteY1407" fmla="*/ 1840003 h 2121144"/>
                <a:gd name="connsiteX1408" fmla="*/ 2300538 w 8386272"/>
                <a:gd name="connsiteY1408" fmla="*/ 1772805 h 2121144"/>
                <a:gd name="connsiteX1409" fmla="*/ 2301369 w 8386272"/>
                <a:gd name="connsiteY1409" fmla="*/ 1891530 h 2121144"/>
                <a:gd name="connsiteX1410" fmla="*/ 2406560 w 8386272"/>
                <a:gd name="connsiteY1410" fmla="*/ 1891174 h 2121144"/>
                <a:gd name="connsiteX1411" fmla="*/ 2407154 w 8386272"/>
                <a:gd name="connsiteY1411" fmla="*/ 1958372 h 2121144"/>
                <a:gd name="connsiteX1412" fmla="*/ 2301963 w 8386272"/>
                <a:gd name="connsiteY1412" fmla="*/ 1958847 h 2121144"/>
                <a:gd name="connsiteX1413" fmla="*/ 2301369 w 8386272"/>
                <a:gd name="connsiteY1413" fmla="*/ 1891530 h 2121144"/>
                <a:gd name="connsiteX1414" fmla="*/ 2302794 w 8386272"/>
                <a:gd name="connsiteY1414" fmla="*/ 2077453 h 2121144"/>
                <a:gd name="connsiteX1415" fmla="*/ 2302200 w 8386272"/>
                <a:gd name="connsiteY1415" fmla="*/ 2010255 h 2121144"/>
                <a:gd name="connsiteX1416" fmla="*/ 2407510 w 8386272"/>
                <a:gd name="connsiteY1416" fmla="*/ 2009899 h 2121144"/>
                <a:gd name="connsiteX1417" fmla="*/ 2407866 w 8386272"/>
                <a:gd name="connsiteY1417" fmla="*/ 2077097 h 2121144"/>
                <a:gd name="connsiteX1418" fmla="*/ 2302794 w 8386272"/>
                <a:gd name="connsiteY1418" fmla="*/ 2077453 h 2121144"/>
                <a:gd name="connsiteX1419" fmla="*/ 2549030 w 8386272"/>
                <a:gd name="connsiteY1419" fmla="*/ 228071 h 2121144"/>
                <a:gd name="connsiteX1420" fmla="*/ 2654339 w 8386272"/>
                <a:gd name="connsiteY1420" fmla="*/ 227715 h 2121144"/>
                <a:gd name="connsiteX1421" fmla="*/ 2654696 w 8386272"/>
                <a:gd name="connsiteY1421" fmla="*/ 294913 h 2121144"/>
                <a:gd name="connsiteX1422" fmla="*/ 2549505 w 8386272"/>
                <a:gd name="connsiteY1422" fmla="*/ 295270 h 2121144"/>
                <a:gd name="connsiteX1423" fmla="*/ 2549030 w 8386272"/>
                <a:gd name="connsiteY1423" fmla="*/ 228071 h 2121144"/>
                <a:gd name="connsiteX1424" fmla="*/ 2549980 w 8386272"/>
                <a:gd name="connsiteY1424" fmla="*/ 346796 h 2121144"/>
                <a:gd name="connsiteX1425" fmla="*/ 2655170 w 8386272"/>
                <a:gd name="connsiteY1425" fmla="*/ 346321 h 2121144"/>
                <a:gd name="connsiteX1426" fmla="*/ 2655527 w 8386272"/>
                <a:gd name="connsiteY1426" fmla="*/ 413520 h 2121144"/>
                <a:gd name="connsiteX1427" fmla="*/ 2550336 w 8386272"/>
                <a:gd name="connsiteY1427" fmla="*/ 413995 h 2121144"/>
                <a:gd name="connsiteX1428" fmla="*/ 2549980 w 8386272"/>
                <a:gd name="connsiteY1428" fmla="*/ 346796 h 2121144"/>
                <a:gd name="connsiteX1429" fmla="*/ 2550811 w 8386272"/>
                <a:gd name="connsiteY1429" fmla="*/ 465521 h 2121144"/>
                <a:gd name="connsiteX1430" fmla="*/ 2656002 w 8386272"/>
                <a:gd name="connsiteY1430" fmla="*/ 465165 h 2121144"/>
                <a:gd name="connsiteX1431" fmla="*/ 2656595 w 8386272"/>
                <a:gd name="connsiteY1431" fmla="*/ 532364 h 2121144"/>
                <a:gd name="connsiteX1432" fmla="*/ 2551286 w 8386272"/>
                <a:gd name="connsiteY1432" fmla="*/ 532720 h 2121144"/>
                <a:gd name="connsiteX1433" fmla="*/ 2550811 w 8386272"/>
                <a:gd name="connsiteY1433" fmla="*/ 465521 h 2121144"/>
                <a:gd name="connsiteX1434" fmla="*/ 2551642 w 8386272"/>
                <a:gd name="connsiteY1434" fmla="*/ 584365 h 2121144"/>
                <a:gd name="connsiteX1435" fmla="*/ 2656833 w 8386272"/>
                <a:gd name="connsiteY1435" fmla="*/ 583891 h 2121144"/>
                <a:gd name="connsiteX1436" fmla="*/ 2657426 w 8386272"/>
                <a:gd name="connsiteY1436" fmla="*/ 651089 h 2121144"/>
                <a:gd name="connsiteX1437" fmla="*/ 2552236 w 8386272"/>
                <a:gd name="connsiteY1437" fmla="*/ 651564 h 2121144"/>
                <a:gd name="connsiteX1438" fmla="*/ 2551642 w 8386272"/>
                <a:gd name="connsiteY1438" fmla="*/ 584365 h 2121144"/>
                <a:gd name="connsiteX1439" fmla="*/ 2552354 w 8386272"/>
                <a:gd name="connsiteY1439" fmla="*/ 703091 h 2121144"/>
                <a:gd name="connsiteX1440" fmla="*/ 2657664 w 8386272"/>
                <a:gd name="connsiteY1440" fmla="*/ 702734 h 2121144"/>
                <a:gd name="connsiteX1441" fmla="*/ 2658020 w 8386272"/>
                <a:gd name="connsiteY1441" fmla="*/ 769933 h 2121144"/>
                <a:gd name="connsiteX1442" fmla="*/ 2552829 w 8386272"/>
                <a:gd name="connsiteY1442" fmla="*/ 770289 h 2121144"/>
                <a:gd name="connsiteX1443" fmla="*/ 2552354 w 8386272"/>
                <a:gd name="connsiteY1443" fmla="*/ 703091 h 2121144"/>
                <a:gd name="connsiteX1444" fmla="*/ 2553304 w 8386272"/>
                <a:gd name="connsiteY1444" fmla="*/ 821816 h 2121144"/>
                <a:gd name="connsiteX1445" fmla="*/ 2658495 w 8386272"/>
                <a:gd name="connsiteY1445" fmla="*/ 821341 h 2121144"/>
                <a:gd name="connsiteX1446" fmla="*/ 2658851 w 8386272"/>
                <a:gd name="connsiteY1446" fmla="*/ 888539 h 2121144"/>
                <a:gd name="connsiteX1447" fmla="*/ 2553660 w 8386272"/>
                <a:gd name="connsiteY1447" fmla="*/ 889014 h 2121144"/>
                <a:gd name="connsiteX1448" fmla="*/ 2553304 w 8386272"/>
                <a:gd name="connsiteY1448" fmla="*/ 821816 h 2121144"/>
                <a:gd name="connsiteX1449" fmla="*/ 2554135 w 8386272"/>
                <a:gd name="connsiteY1449" fmla="*/ 940541 h 2121144"/>
                <a:gd name="connsiteX1450" fmla="*/ 2659326 w 8386272"/>
                <a:gd name="connsiteY1450" fmla="*/ 940185 h 2121144"/>
                <a:gd name="connsiteX1451" fmla="*/ 2659919 w 8386272"/>
                <a:gd name="connsiteY1451" fmla="*/ 1007383 h 2121144"/>
                <a:gd name="connsiteX1452" fmla="*/ 2554610 w 8386272"/>
                <a:gd name="connsiteY1452" fmla="*/ 1007739 h 2121144"/>
                <a:gd name="connsiteX1453" fmla="*/ 2554135 w 8386272"/>
                <a:gd name="connsiteY1453" fmla="*/ 940541 h 2121144"/>
                <a:gd name="connsiteX1454" fmla="*/ 2554966 w 8386272"/>
                <a:gd name="connsiteY1454" fmla="*/ 1059385 h 2121144"/>
                <a:gd name="connsiteX1455" fmla="*/ 2660276 w 8386272"/>
                <a:gd name="connsiteY1455" fmla="*/ 1058910 h 2121144"/>
                <a:gd name="connsiteX1456" fmla="*/ 2660632 w 8386272"/>
                <a:gd name="connsiteY1456" fmla="*/ 1126227 h 2121144"/>
                <a:gd name="connsiteX1457" fmla="*/ 2555441 w 8386272"/>
                <a:gd name="connsiteY1457" fmla="*/ 1126583 h 2121144"/>
                <a:gd name="connsiteX1458" fmla="*/ 2554966 w 8386272"/>
                <a:gd name="connsiteY1458" fmla="*/ 1059385 h 2121144"/>
                <a:gd name="connsiteX1459" fmla="*/ 2555916 w 8386272"/>
                <a:gd name="connsiteY1459" fmla="*/ 1177991 h 2121144"/>
                <a:gd name="connsiteX1460" fmla="*/ 2661107 w 8386272"/>
                <a:gd name="connsiteY1460" fmla="*/ 1177635 h 2121144"/>
                <a:gd name="connsiteX1461" fmla="*/ 2661582 w 8386272"/>
                <a:gd name="connsiteY1461" fmla="*/ 1244834 h 2121144"/>
                <a:gd name="connsiteX1462" fmla="*/ 2556391 w 8386272"/>
                <a:gd name="connsiteY1462" fmla="*/ 1245309 h 2121144"/>
                <a:gd name="connsiteX1463" fmla="*/ 2555916 w 8386272"/>
                <a:gd name="connsiteY1463" fmla="*/ 1177991 h 2121144"/>
                <a:gd name="connsiteX1464" fmla="*/ 2556747 w 8386272"/>
                <a:gd name="connsiteY1464" fmla="*/ 1296835 h 2121144"/>
                <a:gd name="connsiteX1465" fmla="*/ 2661938 w 8386272"/>
                <a:gd name="connsiteY1465" fmla="*/ 1296361 h 2121144"/>
                <a:gd name="connsiteX1466" fmla="*/ 2662531 w 8386272"/>
                <a:gd name="connsiteY1466" fmla="*/ 1363678 h 2121144"/>
                <a:gd name="connsiteX1467" fmla="*/ 2557222 w 8386272"/>
                <a:gd name="connsiteY1467" fmla="*/ 1364034 h 2121144"/>
                <a:gd name="connsiteX1468" fmla="*/ 2556747 w 8386272"/>
                <a:gd name="connsiteY1468" fmla="*/ 1296835 h 2121144"/>
                <a:gd name="connsiteX1469" fmla="*/ 2557578 w 8386272"/>
                <a:gd name="connsiteY1469" fmla="*/ 1415561 h 2121144"/>
                <a:gd name="connsiteX1470" fmla="*/ 2662769 w 8386272"/>
                <a:gd name="connsiteY1470" fmla="*/ 1415204 h 2121144"/>
                <a:gd name="connsiteX1471" fmla="*/ 2663363 w 8386272"/>
                <a:gd name="connsiteY1471" fmla="*/ 1482403 h 2121144"/>
                <a:gd name="connsiteX1472" fmla="*/ 2558172 w 8386272"/>
                <a:gd name="connsiteY1472" fmla="*/ 1482878 h 2121144"/>
                <a:gd name="connsiteX1473" fmla="*/ 2557578 w 8386272"/>
                <a:gd name="connsiteY1473" fmla="*/ 1415561 h 2121144"/>
                <a:gd name="connsiteX1474" fmla="*/ 2558291 w 8386272"/>
                <a:gd name="connsiteY1474" fmla="*/ 1534286 h 2121144"/>
                <a:gd name="connsiteX1475" fmla="*/ 2663600 w 8386272"/>
                <a:gd name="connsiteY1475" fmla="*/ 1533811 h 2121144"/>
                <a:gd name="connsiteX1476" fmla="*/ 2664075 w 8386272"/>
                <a:gd name="connsiteY1476" fmla="*/ 1601128 h 2121144"/>
                <a:gd name="connsiteX1477" fmla="*/ 2558884 w 8386272"/>
                <a:gd name="connsiteY1477" fmla="*/ 1601484 h 2121144"/>
                <a:gd name="connsiteX1478" fmla="*/ 2558291 w 8386272"/>
                <a:gd name="connsiteY1478" fmla="*/ 1534286 h 2121144"/>
                <a:gd name="connsiteX1479" fmla="*/ 2559240 w 8386272"/>
                <a:gd name="connsiteY1479" fmla="*/ 1653011 h 2121144"/>
                <a:gd name="connsiteX1480" fmla="*/ 2664431 w 8386272"/>
                <a:gd name="connsiteY1480" fmla="*/ 1652655 h 2121144"/>
                <a:gd name="connsiteX1481" fmla="*/ 2665025 w 8386272"/>
                <a:gd name="connsiteY1481" fmla="*/ 1719853 h 2121144"/>
                <a:gd name="connsiteX1482" fmla="*/ 2559715 w 8386272"/>
                <a:gd name="connsiteY1482" fmla="*/ 1720328 h 2121144"/>
                <a:gd name="connsiteX1483" fmla="*/ 2559240 w 8386272"/>
                <a:gd name="connsiteY1483" fmla="*/ 1653011 h 2121144"/>
                <a:gd name="connsiteX1484" fmla="*/ 2560072 w 8386272"/>
                <a:gd name="connsiteY1484" fmla="*/ 1771855 h 2121144"/>
                <a:gd name="connsiteX1485" fmla="*/ 2665262 w 8386272"/>
                <a:gd name="connsiteY1485" fmla="*/ 1771380 h 2121144"/>
                <a:gd name="connsiteX1486" fmla="*/ 2665856 w 8386272"/>
                <a:gd name="connsiteY1486" fmla="*/ 1838697 h 2121144"/>
                <a:gd name="connsiteX1487" fmla="*/ 2560546 w 8386272"/>
                <a:gd name="connsiteY1487" fmla="*/ 1839053 h 2121144"/>
                <a:gd name="connsiteX1488" fmla="*/ 2560072 w 8386272"/>
                <a:gd name="connsiteY1488" fmla="*/ 1771855 h 2121144"/>
                <a:gd name="connsiteX1489" fmla="*/ 2560903 w 8386272"/>
                <a:gd name="connsiteY1489" fmla="*/ 1890461 h 2121144"/>
                <a:gd name="connsiteX1490" fmla="*/ 2666212 w 8386272"/>
                <a:gd name="connsiteY1490" fmla="*/ 1890105 h 2121144"/>
                <a:gd name="connsiteX1491" fmla="*/ 2666687 w 8386272"/>
                <a:gd name="connsiteY1491" fmla="*/ 1957304 h 2121144"/>
                <a:gd name="connsiteX1492" fmla="*/ 2561496 w 8386272"/>
                <a:gd name="connsiteY1492" fmla="*/ 1957778 h 2121144"/>
                <a:gd name="connsiteX1493" fmla="*/ 2560903 w 8386272"/>
                <a:gd name="connsiteY1493" fmla="*/ 1890461 h 2121144"/>
                <a:gd name="connsiteX1494" fmla="*/ 2562327 w 8386272"/>
                <a:gd name="connsiteY1494" fmla="*/ 2076504 h 2121144"/>
                <a:gd name="connsiteX1495" fmla="*/ 2561852 w 8386272"/>
                <a:gd name="connsiteY1495" fmla="*/ 2009305 h 2121144"/>
                <a:gd name="connsiteX1496" fmla="*/ 2667043 w 8386272"/>
                <a:gd name="connsiteY1496" fmla="*/ 2008830 h 2121144"/>
                <a:gd name="connsiteX1497" fmla="*/ 2667399 w 8386272"/>
                <a:gd name="connsiteY1497" fmla="*/ 2076147 h 2121144"/>
                <a:gd name="connsiteX1498" fmla="*/ 2562327 w 8386272"/>
                <a:gd name="connsiteY1498" fmla="*/ 2076504 h 2121144"/>
                <a:gd name="connsiteX1499" fmla="*/ 3054325 w 8386272"/>
                <a:gd name="connsiteY1499" fmla="*/ 846986 h 2121144"/>
                <a:gd name="connsiteX1500" fmla="*/ 3054325 w 8386272"/>
                <a:gd name="connsiteY1500" fmla="*/ 846986 h 2121144"/>
                <a:gd name="connsiteX1501" fmla="*/ 3054918 w 8386272"/>
                <a:gd name="connsiteY1501" fmla="*/ 846629 h 2121144"/>
                <a:gd name="connsiteX1502" fmla="*/ 3054918 w 8386272"/>
                <a:gd name="connsiteY1502" fmla="*/ 846629 h 2121144"/>
                <a:gd name="connsiteX1503" fmla="*/ 3056105 w 8386272"/>
                <a:gd name="connsiteY1503" fmla="*/ 845798 h 2121144"/>
                <a:gd name="connsiteX1504" fmla="*/ 3057649 w 8386272"/>
                <a:gd name="connsiteY1504" fmla="*/ 844730 h 2121144"/>
                <a:gd name="connsiteX1505" fmla="*/ 3057767 w 8386272"/>
                <a:gd name="connsiteY1505" fmla="*/ 844611 h 2121144"/>
                <a:gd name="connsiteX1506" fmla="*/ 3058005 w 8386272"/>
                <a:gd name="connsiteY1506" fmla="*/ 844492 h 2121144"/>
                <a:gd name="connsiteX1507" fmla="*/ 3058005 w 8386272"/>
                <a:gd name="connsiteY1507" fmla="*/ 844492 h 2121144"/>
                <a:gd name="connsiteX1508" fmla="*/ 3058005 w 8386272"/>
                <a:gd name="connsiteY1508" fmla="*/ 844492 h 2121144"/>
                <a:gd name="connsiteX1509" fmla="*/ 3058005 w 8386272"/>
                <a:gd name="connsiteY1509" fmla="*/ 844492 h 2121144"/>
                <a:gd name="connsiteX1510" fmla="*/ 3058005 w 8386272"/>
                <a:gd name="connsiteY1510" fmla="*/ 844492 h 2121144"/>
                <a:gd name="connsiteX1511" fmla="*/ 3060142 w 8386272"/>
                <a:gd name="connsiteY1511" fmla="*/ 843186 h 2121144"/>
                <a:gd name="connsiteX1512" fmla="*/ 3062279 w 8386272"/>
                <a:gd name="connsiteY1512" fmla="*/ 841880 h 2121144"/>
                <a:gd name="connsiteX1513" fmla="*/ 3062279 w 8386272"/>
                <a:gd name="connsiteY1513" fmla="*/ 841880 h 2121144"/>
                <a:gd name="connsiteX1514" fmla="*/ 3062991 w 8386272"/>
                <a:gd name="connsiteY1514" fmla="*/ 841406 h 2121144"/>
                <a:gd name="connsiteX1515" fmla="*/ 3063585 w 8386272"/>
                <a:gd name="connsiteY1515" fmla="*/ 841049 h 2121144"/>
                <a:gd name="connsiteX1516" fmla="*/ 3066197 w 8386272"/>
                <a:gd name="connsiteY1516" fmla="*/ 839743 h 2121144"/>
                <a:gd name="connsiteX1517" fmla="*/ 3068809 w 8386272"/>
                <a:gd name="connsiteY1517" fmla="*/ 838437 h 2121144"/>
                <a:gd name="connsiteX1518" fmla="*/ 3069047 w 8386272"/>
                <a:gd name="connsiteY1518" fmla="*/ 838319 h 2121144"/>
                <a:gd name="connsiteX1519" fmla="*/ 3069759 w 8386272"/>
                <a:gd name="connsiteY1519" fmla="*/ 837962 h 2121144"/>
                <a:gd name="connsiteX1520" fmla="*/ 3076882 w 8386272"/>
                <a:gd name="connsiteY1520" fmla="*/ 834994 h 2121144"/>
                <a:gd name="connsiteX1521" fmla="*/ 3077832 w 8386272"/>
                <a:gd name="connsiteY1521" fmla="*/ 834638 h 2121144"/>
                <a:gd name="connsiteX1522" fmla="*/ 3078782 w 8386272"/>
                <a:gd name="connsiteY1522" fmla="*/ 834282 h 2121144"/>
                <a:gd name="connsiteX1523" fmla="*/ 3078782 w 8386272"/>
                <a:gd name="connsiteY1523" fmla="*/ 834282 h 2121144"/>
                <a:gd name="connsiteX1524" fmla="*/ 3083887 w 8386272"/>
                <a:gd name="connsiteY1524" fmla="*/ 832620 h 2121144"/>
                <a:gd name="connsiteX1525" fmla="*/ 3083887 w 8386272"/>
                <a:gd name="connsiteY1525" fmla="*/ 832620 h 2121144"/>
                <a:gd name="connsiteX1526" fmla="*/ 3090536 w 8386272"/>
                <a:gd name="connsiteY1526" fmla="*/ 830839 h 2121144"/>
                <a:gd name="connsiteX1527" fmla="*/ 3095997 w 8386272"/>
                <a:gd name="connsiteY1527" fmla="*/ 829652 h 2121144"/>
                <a:gd name="connsiteX1528" fmla="*/ 3099796 w 8386272"/>
                <a:gd name="connsiteY1528" fmla="*/ 829058 h 2121144"/>
                <a:gd name="connsiteX1529" fmla="*/ 3110007 w 8386272"/>
                <a:gd name="connsiteY1529" fmla="*/ 828108 h 2121144"/>
                <a:gd name="connsiteX1530" fmla="*/ 3113331 w 8386272"/>
                <a:gd name="connsiteY1530" fmla="*/ 827990 h 2121144"/>
                <a:gd name="connsiteX1531" fmla="*/ 3115112 w 8386272"/>
                <a:gd name="connsiteY1531" fmla="*/ 827990 h 2121144"/>
                <a:gd name="connsiteX1532" fmla="*/ 3121523 w 8386272"/>
                <a:gd name="connsiteY1532" fmla="*/ 828227 h 2121144"/>
                <a:gd name="connsiteX1533" fmla="*/ 3170675 w 8386272"/>
                <a:gd name="connsiteY1533" fmla="*/ 845798 h 2121144"/>
                <a:gd name="connsiteX1534" fmla="*/ 3172694 w 8386272"/>
                <a:gd name="connsiteY1534" fmla="*/ 847104 h 2121144"/>
                <a:gd name="connsiteX1535" fmla="*/ 3172931 w 8386272"/>
                <a:gd name="connsiteY1535" fmla="*/ 882959 h 2121144"/>
                <a:gd name="connsiteX1536" fmla="*/ 3053731 w 8386272"/>
                <a:gd name="connsiteY1536" fmla="*/ 883434 h 2121144"/>
                <a:gd name="connsiteX1537" fmla="*/ 3053375 w 8386272"/>
                <a:gd name="connsiteY1537" fmla="*/ 847579 h 2121144"/>
                <a:gd name="connsiteX1538" fmla="*/ 3054325 w 8386272"/>
                <a:gd name="connsiteY1538" fmla="*/ 846986 h 2121144"/>
                <a:gd name="connsiteX1539" fmla="*/ 3237993 w 8386272"/>
                <a:gd name="connsiteY1539" fmla="*/ 922139 h 2121144"/>
                <a:gd name="connsiteX1540" fmla="*/ 3237993 w 8386272"/>
                <a:gd name="connsiteY1540" fmla="*/ 937810 h 2121144"/>
                <a:gd name="connsiteX1541" fmla="*/ 2974898 w 8386272"/>
                <a:gd name="connsiteY1541" fmla="*/ 938879 h 2121144"/>
                <a:gd name="connsiteX1542" fmla="*/ 2974898 w 8386272"/>
                <a:gd name="connsiteY1542" fmla="*/ 923207 h 2121144"/>
                <a:gd name="connsiteX1543" fmla="*/ 3237993 w 8386272"/>
                <a:gd name="connsiteY1543" fmla="*/ 922139 h 2121144"/>
                <a:gd name="connsiteX1544" fmla="*/ 2898557 w 8386272"/>
                <a:gd name="connsiteY1544" fmla="*/ 1034809 h 2121144"/>
                <a:gd name="connsiteX1545" fmla="*/ 2926576 w 8386272"/>
                <a:gd name="connsiteY1545" fmla="*/ 1034690 h 2121144"/>
                <a:gd name="connsiteX1546" fmla="*/ 2926339 w 8386272"/>
                <a:gd name="connsiteY1546" fmla="*/ 1010826 h 2121144"/>
                <a:gd name="connsiteX1547" fmla="*/ 2926339 w 8386272"/>
                <a:gd name="connsiteY1547" fmla="*/ 1010826 h 2121144"/>
                <a:gd name="connsiteX1548" fmla="*/ 2898438 w 8386272"/>
                <a:gd name="connsiteY1548" fmla="*/ 1010826 h 2121144"/>
                <a:gd name="connsiteX1549" fmla="*/ 2898320 w 8386272"/>
                <a:gd name="connsiteY1549" fmla="*/ 1001803 h 2121144"/>
                <a:gd name="connsiteX1550" fmla="*/ 2926339 w 8386272"/>
                <a:gd name="connsiteY1550" fmla="*/ 1001685 h 2121144"/>
                <a:gd name="connsiteX1551" fmla="*/ 2926339 w 8386272"/>
                <a:gd name="connsiteY1551" fmla="*/ 985419 h 2121144"/>
                <a:gd name="connsiteX1552" fmla="*/ 2940348 w 8386272"/>
                <a:gd name="connsiteY1552" fmla="*/ 985300 h 2121144"/>
                <a:gd name="connsiteX1553" fmla="*/ 2940348 w 8386272"/>
                <a:gd name="connsiteY1553" fmla="*/ 1001803 h 2121144"/>
                <a:gd name="connsiteX1554" fmla="*/ 2982615 w 8386272"/>
                <a:gd name="connsiteY1554" fmla="*/ 1001566 h 2121144"/>
                <a:gd name="connsiteX1555" fmla="*/ 2982496 w 8386272"/>
                <a:gd name="connsiteY1555" fmla="*/ 985182 h 2121144"/>
                <a:gd name="connsiteX1556" fmla="*/ 2996505 w 8386272"/>
                <a:gd name="connsiteY1556" fmla="*/ 985063 h 2121144"/>
                <a:gd name="connsiteX1557" fmla="*/ 2996743 w 8386272"/>
                <a:gd name="connsiteY1557" fmla="*/ 1001447 h 2121144"/>
                <a:gd name="connsiteX1558" fmla="*/ 3038653 w 8386272"/>
                <a:gd name="connsiteY1558" fmla="*/ 1001328 h 2121144"/>
                <a:gd name="connsiteX1559" fmla="*/ 3038653 w 8386272"/>
                <a:gd name="connsiteY1559" fmla="*/ 984944 h 2121144"/>
                <a:gd name="connsiteX1560" fmla="*/ 3052662 w 8386272"/>
                <a:gd name="connsiteY1560" fmla="*/ 984825 h 2121144"/>
                <a:gd name="connsiteX1561" fmla="*/ 3052781 w 8386272"/>
                <a:gd name="connsiteY1561" fmla="*/ 1001210 h 2121144"/>
                <a:gd name="connsiteX1562" fmla="*/ 3052781 w 8386272"/>
                <a:gd name="connsiteY1562" fmla="*/ 1001210 h 2121144"/>
                <a:gd name="connsiteX1563" fmla="*/ 3052781 w 8386272"/>
                <a:gd name="connsiteY1563" fmla="*/ 1001210 h 2121144"/>
                <a:gd name="connsiteX1564" fmla="*/ 3053019 w 8386272"/>
                <a:gd name="connsiteY1564" fmla="*/ 1001210 h 2121144"/>
                <a:gd name="connsiteX1565" fmla="*/ 3094810 w 8386272"/>
                <a:gd name="connsiteY1565" fmla="*/ 1001091 h 2121144"/>
                <a:gd name="connsiteX1566" fmla="*/ 3094810 w 8386272"/>
                <a:gd name="connsiteY1566" fmla="*/ 1001091 h 2121144"/>
                <a:gd name="connsiteX1567" fmla="*/ 3094810 w 8386272"/>
                <a:gd name="connsiteY1567" fmla="*/ 984588 h 2121144"/>
                <a:gd name="connsiteX1568" fmla="*/ 3108820 w 8386272"/>
                <a:gd name="connsiteY1568" fmla="*/ 984588 h 2121144"/>
                <a:gd name="connsiteX1569" fmla="*/ 3108820 w 8386272"/>
                <a:gd name="connsiteY1569" fmla="*/ 1000972 h 2121144"/>
                <a:gd name="connsiteX1570" fmla="*/ 3150967 w 8386272"/>
                <a:gd name="connsiteY1570" fmla="*/ 1000853 h 2121144"/>
                <a:gd name="connsiteX1571" fmla="*/ 3150967 w 8386272"/>
                <a:gd name="connsiteY1571" fmla="*/ 984351 h 2121144"/>
                <a:gd name="connsiteX1572" fmla="*/ 3164976 w 8386272"/>
                <a:gd name="connsiteY1572" fmla="*/ 984232 h 2121144"/>
                <a:gd name="connsiteX1573" fmla="*/ 3164976 w 8386272"/>
                <a:gd name="connsiteY1573" fmla="*/ 1000735 h 2121144"/>
                <a:gd name="connsiteX1574" fmla="*/ 3164976 w 8386272"/>
                <a:gd name="connsiteY1574" fmla="*/ 1000735 h 2121144"/>
                <a:gd name="connsiteX1575" fmla="*/ 3164976 w 8386272"/>
                <a:gd name="connsiteY1575" fmla="*/ 1000735 h 2121144"/>
                <a:gd name="connsiteX1576" fmla="*/ 3207124 w 8386272"/>
                <a:gd name="connsiteY1576" fmla="*/ 1000616 h 2121144"/>
                <a:gd name="connsiteX1577" fmla="*/ 3207124 w 8386272"/>
                <a:gd name="connsiteY1577" fmla="*/ 984113 h 2121144"/>
                <a:gd name="connsiteX1578" fmla="*/ 3221133 w 8386272"/>
                <a:gd name="connsiteY1578" fmla="*/ 983994 h 2121144"/>
                <a:gd name="connsiteX1579" fmla="*/ 3221133 w 8386272"/>
                <a:gd name="connsiteY1579" fmla="*/ 1000497 h 2121144"/>
                <a:gd name="connsiteX1580" fmla="*/ 3263281 w 8386272"/>
                <a:gd name="connsiteY1580" fmla="*/ 1000260 h 2121144"/>
                <a:gd name="connsiteX1581" fmla="*/ 3263281 w 8386272"/>
                <a:gd name="connsiteY1581" fmla="*/ 983876 h 2121144"/>
                <a:gd name="connsiteX1582" fmla="*/ 3277291 w 8386272"/>
                <a:gd name="connsiteY1582" fmla="*/ 983757 h 2121144"/>
                <a:gd name="connsiteX1583" fmla="*/ 3277291 w 8386272"/>
                <a:gd name="connsiteY1583" fmla="*/ 1000141 h 2121144"/>
                <a:gd name="connsiteX1584" fmla="*/ 3277291 w 8386272"/>
                <a:gd name="connsiteY1584" fmla="*/ 1000260 h 2121144"/>
                <a:gd name="connsiteX1585" fmla="*/ 3300679 w 8386272"/>
                <a:gd name="connsiteY1585" fmla="*/ 1000141 h 2121144"/>
                <a:gd name="connsiteX1586" fmla="*/ 3300798 w 8386272"/>
                <a:gd name="connsiteY1586" fmla="*/ 1009164 h 2121144"/>
                <a:gd name="connsiteX1587" fmla="*/ 3277409 w 8386272"/>
                <a:gd name="connsiteY1587" fmla="*/ 1009283 h 2121144"/>
                <a:gd name="connsiteX1588" fmla="*/ 3277409 w 8386272"/>
                <a:gd name="connsiteY1588" fmla="*/ 1009283 h 2121144"/>
                <a:gd name="connsiteX1589" fmla="*/ 3277409 w 8386272"/>
                <a:gd name="connsiteY1589" fmla="*/ 1009283 h 2121144"/>
                <a:gd name="connsiteX1590" fmla="*/ 3277528 w 8386272"/>
                <a:gd name="connsiteY1590" fmla="*/ 1033147 h 2121144"/>
                <a:gd name="connsiteX1591" fmla="*/ 3300917 w 8386272"/>
                <a:gd name="connsiteY1591" fmla="*/ 1033147 h 2121144"/>
                <a:gd name="connsiteX1592" fmla="*/ 3301036 w 8386272"/>
                <a:gd name="connsiteY1592" fmla="*/ 1042051 h 2121144"/>
                <a:gd name="connsiteX1593" fmla="*/ 3277647 w 8386272"/>
                <a:gd name="connsiteY1593" fmla="*/ 1042170 h 2121144"/>
                <a:gd name="connsiteX1594" fmla="*/ 3277884 w 8386272"/>
                <a:gd name="connsiteY1594" fmla="*/ 1062116 h 2121144"/>
                <a:gd name="connsiteX1595" fmla="*/ 3263875 w 8386272"/>
                <a:gd name="connsiteY1595" fmla="*/ 1062234 h 2121144"/>
                <a:gd name="connsiteX1596" fmla="*/ 3263637 w 8386272"/>
                <a:gd name="connsiteY1596" fmla="*/ 1042170 h 2121144"/>
                <a:gd name="connsiteX1597" fmla="*/ 3221490 w 8386272"/>
                <a:gd name="connsiteY1597" fmla="*/ 1042407 h 2121144"/>
                <a:gd name="connsiteX1598" fmla="*/ 3221727 w 8386272"/>
                <a:gd name="connsiteY1598" fmla="*/ 1062353 h 2121144"/>
                <a:gd name="connsiteX1599" fmla="*/ 3207717 w 8386272"/>
                <a:gd name="connsiteY1599" fmla="*/ 1062472 h 2121144"/>
                <a:gd name="connsiteX1600" fmla="*/ 3207480 w 8386272"/>
                <a:gd name="connsiteY1600" fmla="*/ 1042526 h 2121144"/>
                <a:gd name="connsiteX1601" fmla="*/ 3165332 w 8386272"/>
                <a:gd name="connsiteY1601" fmla="*/ 1042645 h 2121144"/>
                <a:gd name="connsiteX1602" fmla="*/ 3165332 w 8386272"/>
                <a:gd name="connsiteY1602" fmla="*/ 1042645 h 2121144"/>
                <a:gd name="connsiteX1603" fmla="*/ 3165570 w 8386272"/>
                <a:gd name="connsiteY1603" fmla="*/ 1062591 h 2121144"/>
                <a:gd name="connsiteX1604" fmla="*/ 3151561 w 8386272"/>
                <a:gd name="connsiteY1604" fmla="*/ 1062591 h 2121144"/>
                <a:gd name="connsiteX1605" fmla="*/ 3151323 w 8386272"/>
                <a:gd name="connsiteY1605" fmla="*/ 1042645 h 2121144"/>
                <a:gd name="connsiteX1606" fmla="*/ 3109176 w 8386272"/>
                <a:gd name="connsiteY1606" fmla="*/ 1042763 h 2121144"/>
                <a:gd name="connsiteX1607" fmla="*/ 3109176 w 8386272"/>
                <a:gd name="connsiteY1607" fmla="*/ 1042763 h 2121144"/>
                <a:gd name="connsiteX1608" fmla="*/ 3109413 w 8386272"/>
                <a:gd name="connsiteY1608" fmla="*/ 1062709 h 2121144"/>
                <a:gd name="connsiteX1609" fmla="*/ 3095404 w 8386272"/>
                <a:gd name="connsiteY1609" fmla="*/ 1062828 h 2121144"/>
                <a:gd name="connsiteX1610" fmla="*/ 3095285 w 8386272"/>
                <a:gd name="connsiteY1610" fmla="*/ 1042763 h 2121144"/>
                <a:gd name="connsiteX1611" fmla="*/ 3053256 w 8386272"/>
                <a:gd name="connsiteY1611" fmla="*/ 1042882 h 2121144"/>
                <a:gd name="connsiteX1612" fmla="*/ 3053375 w 8386272"/>
                <a:gd name="connsiteY1612" fmla="*/ 1062947 h 2121144"/>
                <a:gd name="connsiteX1613" fmla="*/ 3039365 w 8386272"/>
                <a:gd name="connsiteY1613" fmla="*/ 1063065 h 2121144"/>
                <a:gd name="connsiteX1614" fmla="*/ 3039128 w 8386272"/>
                <a:gd name="connsiteY1614" fmla="*/ 1043001 h 2121144"/>
                <a:gd name="connsiteX1615" fmla="*/ 2997099 w 8386272"/>
                <a:gd name="connsiteY1615" fmla="*/ 1043120 h 2121144"/>
                <a:gd name="connsiteX1616" fmla="*/ 2997099 w 8386272"/>
                <a:gd name="connsiteY1616" fmla="*/ 1043120 h 2121144"/>
                <a:gd name="connsiteX1617" fmla="*/ 2997218 w 8386272"/>
                <a:gd name="connsiteY1617" fmla="*/ 1063184 h 2121144"/>
                <a:gd name="connsiteX1618" fmla="*/ 2983208 w 8386272"/>
                <a:gd name="connsiteY1618" fmla="*/ 1063303 h 2121144"/>
                <a:gd name="connsiteX1619" fmla="*/ 2983089 w 8386272"/>
                <a:gd name="connsiteY1619" fmla="*/ 1043238 h 2121144"/>
                <a:gd name="connsiteX1620" fmla="*/ 2940942 w 8386272"/>
                <a:gd name="connsiteY1620" fmla="*/ 1043476 h 2121144"/>
                <a:gd name="connsiteX1621" fmla="*/ 2941061 w 8386272"/>
                <a:gd name="connsiteY1621" fmla="*/ 1063422 h 2121144"/>
                <a:gd name="connsiteX1622" fmla="*/ 2927051 w 8386272"/>
                <a:gd name="connsiteY1622" fmla="*/ 1063540 h 2121144"/>
                <a:gd name="connsiteX1623" fmla="*/ 2926932 w 8386272"/>
                <a:gd name="connsiteY1623" fmla="*/ 1043476 h 2121144"/>
                <a:gd name="connsiteX1624" fmla="*/ 2898913 w 8386272"/>
                <a:gd name="connsiteY1624" fmla="*/ 1043595 h 2121144"/>
                <a:gd name="connsiteX1625" fmla="*/ 2898557 w 8386272"/>
                <a:gd name="connsiteY1625" fmla="*/ 1034809 h 2121144"/>
                <a:gd name="connsiteX1626" fmla="*/ 2900457 w 8386272"/>
                <a:gd name="connsiteY1626" fmla="*/ 1297666 h 2121144"/>
                <a:gd name="connsiteX1627" fmla="*/ 2928476 w 8386272"/>
                <a:gd name="connsiteY1627" fmla="*/ 1297548 h 2121144"/>
                <a:gd name="connsiteX1628" fmla="*/ 2928238 w 8386272"/>
                <a:gd name="connsiteY1628" fmla="*/ 1273684 h 2121144"/>
                <a:gd name="connsiteX1629" fmla="*/ 2928238 w 8386272"/>
                <a:gd name="connsiteY1629" fmla="*/ 1273684 h 2121144"/>
                <a:gd name="connsiteX1630" fmla="*/ 2900338 w 8386272"/>
                <a:gd name="connsiteY1630" fmla="*/ 1273803 h 2121144"/>
                <a:gd name="connsiteX1631" fmla="*/ 2900219 w 8386272"/>
                <a:gd name="connsiteY1631" fmla="*/ 1264780 h 2121144"/>
                <a:gd name="connsiteX1632" fmla="*/ 2928238 w 8386272"/>
                <a:gd name="connsiteY1632" fmla="*/ 1264661 h 2121144"/>
                <a:gd name="connsiteX1633" fmla="*/ 2928001 w 8386272"/>
                <a:gd name="connsiteY1633" fmla="*/ 1240797 h 2121144"/>
                <a:gd name="connsiteX1634" fmla="*/ 2899982 w 8386272"/>
                <a:gd name="connsiteY1634" fmla="*/ 1240916 h 2121144"/>
                <a:gd name="connsiteX1635" fmla="*/ 2899982 w 8386272"/>
                <a:gd name="connsiteY1635" fmla="*/ 1232011 h 2121144"/>
                <a:gd name="connsiteX1636" fmla="*/ 2927882 w 8386272"/>
                <a:gd name="connsiteY1636" fmla="*/ 1231893 h 2121144"/>
                <a:gd name="connsiteX1637" fmla="*/ 2927764 w 8386272"/>
                <a:gd name="connsiteY1637" fmla="*/ 1208029 h 2121144"/>
                <a:gd name="connsiteX1638" fmla="*/ 2927764 w 8386272"/>
                <a:gd name="connsiteY1638" fmla="*/ 1208029 h 2121144"/>
                <a:gd name="connsiteX1639" fmla="*/ 2899744 w 8386272"/>
                <a:gd name="connsiteY1639" fmla="*/ 1208029 h 2121144"/>
                <a:gd name="connsiteX1640" fmla="*/ 2899626 w 8386272"/>
                <a:gd name="connsiteY1640" fmla="*/ 1199125 h 2121144"/>
                <a:gd name="connsiteX1641" fmla="*/ 2927645 w 8386272"/>
                <a:gd name="connsiteY1641" fmla="*/ 1199125 h 2121144"/>
                <a:gd name="connsiteX1642" fmla="*/ 2927764 w 8386272"/>
                <a:gd name="connsiteY1642" fmla="*/ 1199125 h 2121144"/>
                <a:gd name="connsiteX1643" fmla="*/ 2927645 w 8386272"/>
                <a:gd name="connsiteY1643" fmla="*/ 1188202 h 2121144"/>
                <a:gd name="connsiteX1644" fmla="*/ 2941654 w 8386272"/>
                <a:gd name="connsiteY1644" fmla="*/ 1188083 h 2121144"/>
                <a:gd name="connsiteX1645" fmla="*/ 2941773 w 8386272"/>
                <a:gd name="connsiteY1645" fmla="*/ 1198887 h 2121144"/>
                <a:gd name="connsiteX1646" fmla="*/ 2941773 w 8386272"/>
                <a:gd name="connsiteY1646" fmla="*/ 1198887 h 2121144"/>
                <a:gd name="connsiteX1647" fmla="*/ 2941773 w 8386272"/>
                <a:gd name="connsiteY1647" fmla="*/ 1198887 h 2121144"/>
                <a:gd name="connsiteX1648" fmla="*/ 2983921 w 8386272"/>
                <a:gd name="connsiteY1648" fmla="*/ 1198650 h 2121144"/>
                <a:gd name="connsiteX1649" fmla="*/ 2983802 w 8386272"/>
                <a:gd name="connsiteY1649" fmla="*/ 1187846 h 2121144"/>
                <a:gd name="connsiteX1650" fmla="*/ 2997811 w 8386272"/>
                <a:gd name="connsiteY1650" fmla="*/ 1187727 h 2121144"/>
                <a:gd name="connsiteX1651" fmla="*/ 2997930 w 8386272"/>
                <a:gd name="connsiteY1651" fmla="*/ 1198531 h 2121144"/>
                <a:gd name="connsiteX1652" fmla="*/ 3040078 w 8386272"/>
                <a:gd name="connsiteY1652" fmla="*/ 1198293 h 2121144"/>
                <a:gd name="connsiteX1653" fmla="*/ 3039959 w 8386272"/>
                <a:gd name="connsiteY1653" fmla="*/ 1187489 h 2121144"/>
                <a:gd name="connsiteX1654" fmla="*/ 3053969 w 8386272"/>
                <a:gd name="connsiteY1654" fmla="*/ 1187371 h 2121144"/>
                <a:gd name="connsiteX1655" fmla="*/ 3054087 w 8386272"/>
                <a:gd name="connsiteY1655" fmla="*/ 1198175 h 2121144"/>
                <a:gd name="connsiteX1656" fmla="*/ 3054087 w 8386272"/>
                <a:gd name="connsiteY1656" fmla="*/ 1198175 h 2121144"/>
                <a:gd name="connsiteX1657" fmla="*/ 3054087 w 8386272"/>
                <a:gd name="connsiteY1657" fmla="*/ 1198175 h 2121144"/>
                <a:gd name="connsiteX1658" fmla="*/ 3096235 w 8386272"/>
                <a:gd name="connsiteY1658" fmla="*/ 1197937 h 2121144"/>
                <a:gd name="connsiteX1659" fmla="*/ 3096116 w 8386272"/>
                <a:gd name="connsiteY1659" fmla="*/ 1187133 h 2121144"/>
                <a:gd name="connsiteX1660" fmla="*/ 3110125 w 8386272"/>
                <a:gd name="connsiteY1660" fmla="*/ 1187015 h 2121144"/>
                <a:gd name="connsiteX1661" fmla="*/ 3110244 w 8386272"/>
                <a:gd name="connsiteY1661" fmla="*/ 1197819 h 2121144"/>
                <a:gd name="connsiteX1662" fmla="*/ 3152391 w 8386272"/>
                <a:gd name="connsiteY1662" fmla="*/ 1197700 h 2121144"/>
                <a:gd name="connsiteX1663" fmla="*/ 3152154 w 8386272"/>
                <a:gd name="connsiteY1663" fmla="*/ 1187252 h 2121144"/>
                <a:gd name="connsiteX1664" fmla="*/ 3166164 w 8386272"/>
                <a:gd name="connsiteY1664" fmla="*/ 1187252 h 2121144"/>
                <a:gd name="connsiteX1665" fmla="*/ 3166282 w 8386272"/>
                <a:gd name="connsiteY1665" fmla="*/ 1198056 h 2121144"/>
                <a:gd name="connsiteX1666" fmla="*/ 3208430 w 8386272"/>
                <a:gd name="connsiteY1666" fmla="*/ 1197937 h 2121144"/>
                <a:gd name="connsiteX1667" fmla="*/ 3208311 w 8386272"/>
                <a:gd name="connsiteY1667" fmla="*/ 1187133 h 2121144"/>
                <a:gd name="connsiteX1668" fmla="*/ 3222321 w 8386272"/>
                <a:gd name="connsiteY1668" fmla="*/ 1187015 h 2121144"/>
                <a:gd name="connsiteX1669" fmla="*/ 3222440 w 8386272"/>
                <a:gd name="connsiteY1669" fmla="*/ 1197819 h 2121144"/>
                <a:gd name="connsiteX1670" fmla="*/ 3222440 w 8386272"/>
                <a:gd name="connsiteY1670" fmla="*/ 1197819 h 2121144"/>
                <a:gd name="connsiteX1671" fmla="*/ 3222440 w 8386272"/>
                <a:gd name="connsiteY1671" fmla="*/ 1197819 h 2121144"/>
                <a:gd name="connsiteX1672" fmla="*/ 3264468 w 8386272"/>
                <a:gd name="connsiteY1672" fmla="*/ 1197700 h 2121144"/>
                <a:gd name="connsiteX1673" fmla="*/ 3264350 w 8386272"/>
                <a:gd name="connsiteY1673" fmla="*/ 1186896 h 2121144"/>
                <a:gd name="connsiteX1674" fmla="*/ 3278359 w 8386272"/>
                <a:gd name="connsiteY1674" fmla="*/ 1186777 h 2121144"/>
                <a:gd name="connsiteX1675" fmla="*/ 3278478 w 8386272"/>
                <a:gd name="connsiteY1675" fmla="*/ 1197700 h 2121144"/>
                <a:gd name="connsiteX1676" fmla="*/ 3301866 w 8386272"/>
                <a:gd name="connsiteY1676" fmla="*/ 1197581 h 2121144"/>
                <a:gd name="connsiteX1677" fmla="*/ 3301866 w 8386272"/>
                <a:gd name="connsiteY1677" fmla="*/ 1206604 h 2121144"/>
                <a:gd name="connsiteX1678" fmla="*/ 3278596 w 8386272"/>
                <a:gd name="connsiteY1678" fmla="*/ 1206723 h 2121144"/>
                <a:gd name="connsiteX1679" fmla="*/ 3278715 w 8386272"/>
                <a:gd name="connsiteY1679" fmla="*/ 1230587 h 2121144"/>
                <a:gd name="connsiteX1680" fmla="*/ 3302104 w 8386272"/>
                <a:gd name="connsiteY1680" fmla="*/ 1230468 h 2121144"/>
                <a:gd name="connsiteX1681" fmla="*/ 3302223 w 8386272"/>
                <a:gd name="connsiteY1681" fmla="*/ 1239254 h 2121144"/>
                <a:gd name="connsiteX1682" fmla="*/ 3302223 w 8386272"/>
                <a:gd name="connsiteY1682" fmla="*/ 1239372 h 2121144"/>
                <a:gd name="connsiteX1683" fmla="*/ 3278834 w 8386272"/>
                <a:gd name="connsiteY1683" fmla="*/ 1239372 h 2121144"/>
                <a:gd name="connsiteX1684" fmla="*/ 3278834 w 8386272"/>
                <a:gd name="connsiteY1684" fmla="*/ 1239372 h 2121144"/>
                <a:gd name="connsiteX1685" fmla="*/ 3278953 w 8386272"/>
                <a:gd name="connsiteY1685" fmla="*/ 1263236 h 2121144"/>
                <a:gd name="connsiteX1686" fmla="*/ 3278953 w 8386272"/>
                <a:gd name="connsiteY1686" fmla="*/ 1263236 h 2121144"/>
                <a:gd name="connsiteX1687" fmla="*/ 3302341 w 8386272"/>
                <a:gd name="connsiteY1687" fmla="*/ 1263236 h 2121144"/>
                <a:gd name="connsiteX1688" fmla="*/ 3302460 w 8386272"/>
                <a:gd name="connsiteY1688" fmla="*/ 1272141 h 2121144"/>
                <a:gd name="connsiteX1689" fmla="*/ 3279309 w 8386272"/>
                <a:gd name="connsiteY1689" fmla="*/ 1272259 h 2121144"/>
                <a:gd name="connsiteX1690" fmla="*/ 3279071 w 8386272"/>
                <a:gd name="connsiteY1690" fmla="*/ 1272259 h 2121144"/>
                <a:gd name="connsiteX1691" fmla="*/ 3279071 w 8386272"/>
                <a:gd name="connsiteY1691" fmla="*/ 1272259 h 2121144"/>
                <a:gd name="connsiteX1692" fmla="*/ 3279190 w 8386272"/>
                <a:gd name="connsiteY1692" fmla="*/ 1295767 h 2121144"/>
                <a:gd name="connsiteX1693" fmla="*/ 3279190 w 8386272"/>
                <a:gd name="connsiteY1693" fmla="*/ 1296004 h 2121144"/>
                <a:gd name="connsiteX1694" fmla="*/ 3302579 w 8386272"/>
                <a:gd name="connsiteY1694" fmla="*/ 1296004 h 2121144"/>
                <a:gd name="connsiteX1695" fmla="*/ 3302698 w 8386272"/>
                <a:gd name="connsiteY1695" fmla="*/ 1304909 h 2121144"/>
                <a:gd name="connsiteX1696" fmla="*/ 3279309 w 8386272"/>
                <a:gd name="connsiteY1696" fmla="*/ 1304909 h 2121144"/>
                <a:gd name="connsiteX1697" fmla="*/ 3279309 w 8386272"/>
                <a:gd name="connsiteY1697" fmla="*/ 1304909 h 2121144"/>
                <a:gd name="connsiteX1698" fmla="*/ 3279309 w 8386272"/>
                <a:gd name="connsiteY1698" fmla="*/ 1304909 h 2121144"/>
                <a:gd name="connsiteX1699" fmla="*/ 3279428 w 8386272"/>
                <a:gd name="connsiteY1699" fmla="*/ 1311082 h 2121144"/>
                <a:gd name="connsiteX1700" fmla="*/ 3265418 w 8386272"/>
                <a:gd name="connsiteY1700" fmla="*/ 1311201 h 2121144"/>
                <a:gd name="connsiteX1701" fmla="*/ 3265418 w 8386272"/>
                <a:gd name="connsiteY1701" fmla="*/ 1305027 h 2121144"/>
                <a:gd name="connsiteX1702" fmla="*/ 3223270 w 8386272"/>
                <a:gd name="connsiteY1702" fmla="*/ 1305265 h 2121144"/>
                <a:gd name="connsiteX1703" fmla="*/ 3223389 w 8386272"/>
                <a:gd name="connsiteY1703" fmla="*/ 1311320 h 2121144"/>
                <a:gd name="connsiteX1704" fmla="*/ 3209380 w 8386272"/>
                <a:gd name="connsiteY1704" fmla="*/ 1311439 h 2121144"/>
                <a:gd name="connsiteX1705" fmla="*/ 3209261 w 8386272"/>
                <a:gd name="connsiteY1705" fmla="*/ 1305265 h 2121144"/>
                <a:gd name="connsiteX1706" fmla="*/ 3167114 w 8386272"/>
                <a:gd name="connsiteY1706" fmla="*/ 1305502 h 2121144"/>
                <a:gd name="connsiteX1707" fmla="*/ 3167114 w 8386272"/>
                <a:gd name="connsiteY1707" fmla="*/ 1311557 h 2121144"/>
                <a:gd name="connsiteX1708" fmla="*/ 3167114 w 8386272"/>
                <a:gd name="connsiteY1708" fmla="*/ 1311557 h 2121144"/>
                <a:gd name="connsiteX1709" fmla="*/ 3153104 w 8386272"/>
                <a:gd name="connsiteY1709" fmla="*/ 1311676 h 2121144"/>
                <a:gd name="connsiteX1710" fmla="*/ 3152985 w 8386272"/>
                <a:gd name="connsiteY1710" fmla="*/ 1305502 h 2121144"/>
                <a:gd name="connsiteX1711" fmla="*/ 3111194 w 8386272"/>
                <a:gd name="connsiteY1711" fmla="*/ 1305740 h 2121144"/>
                <a:gd name="connsiteX1712" fmla="*/ 3110838 w 8386272"/>
                <a:gd name="connsiteY1712" fmla="*/ 1305740 h 2121144"/>
                <a:gd name="connsiteX1713" fmla="*/ 3110838 w 8386272"/>
                <a:gd name="connsiteY1713" fmla="*/ 1305740 h 2121144"/>
                <a:gd name="connsiteX1714" fmla="*/ 3110956 w 8386272"/>
                <a:gd name="connsiteY1714" fmla="*/ 1311913 h 2121144"/>
                <a:gd name="connsiteX1715" fmla="*/ 3096947 w 8386272"/>
                <a:gd name="connsiteY1715" fmla="*/ 1311913 h 2121144"/>
                <a:gd name="connsiteX1716" fmla="*/ 3096947 w 8386272"/>
                <a:gd name="connsiteY1716" fmla="*/ 1305858 h 2121144"/>
                <a:gd name="connsiteX1717" fmla="*/ 3055037 w 8386272"/>
                <a:gd name="connsiteY1717" fmla="*/ 1305977 h 2121144"/>
                <a:gd name="connsiteX1718" fmla="*/ 3054918 w 8386272"/>
                <a:gd name="connsiteY1718" fmla="*/ 1312151 h 2121144"/>
                <a:gd name="connsiteX1719" fmla="*/ 3040909 w 8386272"/>
                <a:gd name="connsiteY1719" fmla="*/ 1312270 h 2121144"/>
                <a:gd name="connsiteX1720" fmla="*/ 3040909 w 8386272"/>
                <a:gd name="connsiteY1720" fmla="*/ 1306096 h 2121144"/>
                <a:gd name="connsiteX1721" fmla="*/ 2998999 w 8386272"/>
                <a:gd name="connsiteY1721" fmla="*/ 1306215 h 2121144"/>
                <a:gd name="connsiteX1722" fmla="*/ 2998880 w 8386272"/>
                <a:gd name="connsiteY1722" fmla="*/ 1312388 h 2121144"/>
                <a:gd name="connsiteX1723" fmla="*/ 2998880 w 8386272"/>
                <a:gd name="connsiteY1723" fmla="*/ 1312388 h 2121144"/>
                <a:gd name="connsiteX1724" fmla="*/ 2984870 w 8386272"/>
                <a:gd name="connsiteY1724" fmla="*/ 1312507 h 2121144"/>
                <a:gd name="connsiteX1725" fmla="*/ 2984989 w 8386272"/>
                <a:gd name="connsiteY1725" fmla="*/ 1306333 h 2121144"/>
                <a:gd name="connsiteX1726" fmla="*/ 2942842 w 8386272"/>
                <a:gd name="connsiteY1726" fmla="*/ 1306452 h 2121144"/>
                <a:gd name="connsiteX1727" fmla="*/ 2942842 w 8386272"/>
                <a:gd name="connsiteY1727" fmla="*/ 1306452 h 2121144"/>
                <a:gd name="connsiteX1728" fmla="*/ 2942723 w 8386272"/>
                <a:gd name="connsiteY1728" fmla="*/ 1312626 h 2121144"/>
                <a:gd name="connsiteX1729" fmla="*/ 2928832 w 8386272"/>
                <a:gd name="connsiteY1729" fmla="*/ 1312745 h 2121144"/>
                <a:gd name="connsiteX1730" fmla="*/ 2928713 w 8386272"/>
                <a:gd name="connsiteY1730" fmla="*/ 1306571 h 2121144"/>
                <a:gd name="connsiteX1731" fmla="*/ 2900694 w 8386272"/>
                <a:gd name="connsiteY1731" fmla="*/ 1306690 h 2121144"/>
                <a:gd name="connsiteX1732" fmla="*/ 2900457 w 8386272"/>
                <a:gd name="connsiteY1732" fmla="*/ 1297666 h 2121144"/>
                <a:gd name="connsiteX1733" fmla="*/ 2902594 w 8386272"/>
                <a:gd name="connsiteY1733" fmla="*/ 1602315 h 2121144"/>
                <a:gd name="connsiteX1734" fmla="*/ 2902475 w 8386272"/>
                <a:gd name="connsiteY1734" fmla="*/ 1593411 h 2121144"/>
                <a:gd name="connsiteX1735" fmla="*/ 2930494 w 8386272"/>
                <a:gd name="connsiteY1735" fmla="*/ 1593292 h 2121144"/>
                <a:gd name="connsiteX1736" fmla="*/ 2930376 w 8386272"/>
                <a:gd name="connsiteY1736" fmla="*/ 1569428 h 2121144"/>
                <a:gd name="connsiteX1737" fmla="*/ 2930376 w 8386272"/>
                <a:gd name="connsiteY1737" fmla="*/ 1569428 h 2121144"/>
                <a:gd name="connsiteX1738" fmla="*/ 2902356 w 8386272"/>
                <a:gd name="connsiteY1738" fmla="*/ 1569547 h 2121144"/>
                <a:gd name="connsiteX1739" fmla="*/ 2902238 w 8386272"/>
                <a:gd name="connsiteY1739" fmla="*/ 1560524 h 2121144"/>
                <a:gd name="connsiteX1740" fmla="*/ 2930257 w 8386272"/>
                <a:gd name="connsiteY1740" fmla="*/ 1560405 h 2121144"/>
                <a:gd name="connsiteX1741" fmla="*/ 2930019 w 8386272"/>
                <a:gd name="connsiteY1741" fmla="*/ 1536542 h 2121144"/>
                <a:gd name="connsiteX1742" fmla="*/ 2902000 w 8386272"/>
                <a:gd name="connsiteY1742" fmla="*/ 1536660 h 2121144"/>
                <a:gd name="connsiteX1743" fmla="*/ 2902000 w 8386272"/>
                <a:gd name="connsiteY1743" fmla="*/ 1527756 h 2121144"/>
                <a:gd name="connsiteX1744" fmla="*/ 2930019 w 8386272"/>
                <a:gd name="connsiteY1744" fmla="*/ 1527637 h 2121144"/>
                <a:gd name="connsiteX1745" fmla="*/ 2929782 w 8386272"/>
                <a:gd name="connsiteY1745" fmla="*/ 1503773 h 2121144"/>
                <a:gd name="connsiteX1746" fmla="*/ 2929782 w 8386272"/>
                <a:gd name="connsiteY1746" fmla="*/ 1503773 h 2121144"/>
                <a:gd name="connsiteX1747" fmla="*/ 2901763 w 8386272"/>
                <a:gd name="connsiteY1747" fmla="*/ 1503892 h 2121144"/>
                <a:gd name="connsiteX1748" fmla="*/ 2901644 w 8386272"/>
                <a:gd name="connsiteY1748" fmla="*/ 1494988 h 2121144"/>
                <a:gd name="connsiteX1749" fmla="*/ 2929782 w 8386272"/>
                <a:gd name="connsiteY1749" fmla="*/ 1494988 h 2121144"/>
                <a:gd name="connsiteX1750" fmla="*/ 2929663 w 8386272"/>
                <a:gd name="connsiteY1750" fmla="*/ 1471124 h 2121144"/>
                <a:gd name="connsiteX1751" fmla="*/ 2901644 w 8386272"/>
                <a:gd name="connsiteY1751" fmla="*/ 1471124 h 2121144"/>
                <a:gd name="connsiteX1752" fmla="*/ 2901525 w 8386272"/>
                <a:gd name="connsiteY1752" fmla="*/ 1462101 h 2121144"/>
                <a:gd name="connsiteX1753" fmla="*/ 2929663 w 8386272"/>
                <a:gd name="connsiteY1753" fmla="*/ 1462101 h 2121144"/>
                <a:gd name="connsiteX1754" fmla="*/ 2929544 w 8386272"/>
                <a:gd name="connsiteY1754" fmla="*/ 1438237 h 2121144"/>
                <a:gd name="connsiteX1755" fmla="*/ 2901525 w 8386272"/>
                <a:gd name="connsiteY1755" fmla="*/ 1437525 h 2121144"/>
                <a:gd name="connsiteX1756" fmla="*/ 3303410 w 8386272"/>
                <a:gd name="connsiteY1756" fmla="*/ 1435863 h 2121144"/>
                <a:gd name="connsiteX1757" fmla="*/ 3303648 w 8386272"/>
                <a:gd name="connsiteY1757" fmla="*/ 1436694 h 2121144"/>
                <a:gd name="connsiteX1758" fmla="*/ 3303648 w 8386272"/>
                <a:gd name="connsiteY1758" fmla="*/ 1436694 h 2121144"/>
                <a:gd name="connsiteX1759" fmla="*/ 3280259 w 8386272"/>
                <a:gd name="connsiteY1759" fmla="*/ 1436812 h 2121144"/>
                <a:gd name="connsiteX1760" fmla="*/ 3280496 w 8386272"/>
                <a:gd name="connsiteY1760" fmla="*/ 1460676 h 2121144"/>
                <a:gd name="connsiteX1761" fmla="*/ 3303885 w 8386272"/>
                <a:gd name="connsiteY1761" fmla="*/ 1460557 h 2121144"/>
                <a:gd name="connsiteX1762" fmla="*/ 3303885 w 8386272"/>
                <a:gd name="connsiteY1762" fmla="*/ 1469581 h 2121144"/>
                <a:gd name="connsiteX1763" fmla="*/ 3280496 w 8386272"/>
                <a:gd name="connsiteY1763" fmla="*/ 1469699 h 2121144"/>
                <a:gd name="connsiteX1764" fmla="*/ 3280733 w 8386272"/>
                <a:gd name="connsiteY1764" fmla="*/ 1493563 h 2121144"/>
                <a:gd name="connsiteX1765" fmla="*/ 3304122 w 8386272"/>
                <a:gd name="connsiteY1765" fmla="*/ 1493444 h 2121144"/>
                <a:gd name="connsiteX1766" fmla="*/ 3304241 w 8386272"/>
                <a:gd name="connsiteY1766" fmla="*/ 1502349 h 2121144"/>
                <a:gd name="connsiteX1767" fmla="*/ 3280852 w 8386272"/>
                <a:gd name="connsiteY1767" fmla="*/ 1502467 h 2121144"/>
                <a:gd name="connsiteX1768" fmla="*/ 3280852 w 8386272"/>
                <a:gd name="connsiteY1768" fmla="*/ 1502467 h 2121144"/>
                <a:gd name="connsiteX1769" fmla="*/ 3280852 w 8386272"/>
                <a:gd name="connsiteY1769" fmla="*/ 1502467 h 2121144"/>
                <a:gd name="connsiteX1770" fmla="*/ 3280971 w 8386272"/>
                <a:gd name="connsiteY1770" fmla="*/ 1526212 h 2121144"/>
                <a:gd name="connsiteX1771" fmla="*/ 3280971 w 8386272"/>
                <a:gd name="connsiteY1771" fmla="*/ 1526212 h 2121144"/>
                <a:gd name="connsiteX1772" fmla="*/ 3280971 w 8386272"/>
                <a:gd name="connsiteY1772" fmla="*/ 1526212 h 2121144"/>
                <a:gd name="connsiteX1773" fmla="*/ 3304360 w 8386272"/>
                <a:gd name="connsiteY1773" fmla="*/ 1526212 h 2121144"/>
                <a:gd name="connsiteX1774" fmla="*/ 3304478 w 8386272"/>
                <a:gd name="connsiteY1774" fmla="*/ 1535117 h 2121144"/>
                <a:gd name="connsiteX1775" fmla="*/ 3281090 w 8386272"/>
                <a:gd name="connsiteY1775" fmla="*/ 1535117 h 2121144"/>
                <a:gd name="connsiteX1776" fmla="*/ 3281208 w 8386272"/>
                <a:gd name="connsiteY1776" fmla="*/ 1558981 h 2121144"/>
                <a:gd name="connsiteX1777" fmla="*/ 3304597 w 8386272"/>
                <a:gd name="connsiteY1777" fmla="*/ 1558981 h 2121144"/>
                <a:gd name="connsiteX1778" fmla="*/ 3304716 w 8386272"/>
                <a:gd name="connsiteY1778" fmla="*/ 1567885 h 2121144"/>
                <a:gd name="connsiteX1779" fmla="*/ 3281327 w 8386272"/>
                <a:gd name="connsiteY1779" fmla="*/ 1567885 h 2121144"/>
                <a:gd name="connsiteX1780" fmla="*/ 3281327 w 8386272"/>
                <a:gd name="connsiteY1780" fmla="*/ 1567885 h 2121144"/>
                <a:gd name="connsiteX1781" fmla="*/ 3281565 w 8386272"/>
                <a:gd name="connsiteY1781" fmla="*/ 1591749 h 2121144"/>
                <a:gd name="connsiteX1782" fmla="*/ 3281565 w 8386272"/>
                <a:gd name="connsiteY1782" fmla="*/ 1591749 h 2121144"/>
                <a:gd name="connsiteX1783" fmla="*/ 3281565 w 8386272"/>
                <a:gd name="connsiteY1783" fmla="*/ 1591749 h 2121144"/>
                <a:gd name="connsiteX1784" fmla="*/ 3304953 w 8386272"/>
                <a:gd name="connsiteY1784" fmla="*/ 1591749 h 2121144"/>
                <a:gd name="connsiteX1785" fmla="*/ 3304953 w 8386272"/>
                <a:gd name="connsiteY1785" fmla="*/ 1600653 h 2121144"/>
                <a:gd name="connsiteX1786" fmla="*/ 3281565 w 8386272"/>
                <a:gd name="connsiteY1786" fmla="*/ 1600653 h 2121144"/>
                <a:gd name="connsiteX1787" fmla="*/ 3281565 w 8386272"/>
                <a:gd name="connsiteY1787" fmla="*/ 1602790 h 2121144"/>
                <a:gd name="connsiteX1788" fmla="*/ 3281565 w 8386272"/>
                <a:gd name="connsiteY1788" fmla="*/ 1602790 h 2121144"/>
                <a:gd name="connsiteX1789" fmla="*/ 3267555 w 8386272"/>
                <a:gd name="connsiteY1789" fmla="*/ 1602909 h 2121144"/>
                <a:gd name="connsiteX1790" fmla="*/ 3267555 w 8386272"/>
                <a:gd name="connsiteY1790" fmla="*/ 1600772 h 2121144"/>
                <a:gd name="connsiteX1791" fmla="*/ 3225408 w 8386272"/>
                <a:gd name="connsiteY1791" fmla="*/ 1600891 h 2121144"/>
                <a:gd name="connsiteX1792" fmla="*/ 3225408 w 8386272"/>
                <a:gd name="connsiteY1792" fmla="*/ 1600891 h 2121144"/>
                <a:gd name="connsiteX1793" fmla="*/ 3225408 w 8386272"/>
                <a:gd name="connsiteY1793" fmla="*/ 1603146 h 2121144"/>
                <a:gd name="connsiteX1794" fmla="*/ 3225408 w 8386272"/>
                <a:gd name="connsiteY1794" fmla="*/ 1603146 h 2121144"/>
                <a:gd name="connsiteX1795" fmla="*/ 3211398 w 8386272"/>
                <a:gd name="connsiteY1795" fmla="*/ 1603265 h 2121144"/>
                <a:gd name="connsiteX1796" fmla="*/ 3211398 w 8386272"/>
                <a:gd name="connsiteY1796" fmla="*/ 1601009 h 2121144"/>
                <a:gd name="connsiteX1797" fmla="*/ 3169488 w 8386272"/>
                <a:gd name="connsiteY1797" fmla="*/ 1601247 h 2121144"/>
                <a:gd name="connsiteX1798" fmla="*/ 3169488 w 8386272"/>
                <a:gd name="connsiteY1798" fmla="*/ 1603384 h 2121144"/>
                <a:gd name="connsiteX1799" fmla="*/ 3155478 w 8386272"/>
                <a:gd name="connsiteY1799" fmla="*/ 1603503 h 2121144"/>
                <a:gd name="connsiteX1800" fmla="*/ 3155478 w 8386272"/>
                <a:gd name="connsiteY1800" fmla="*/ 1601247 h 2121144"/>
                <a:gd name="connsiteX1801" fmla="*/ 3113687 w 8386272"/>
                <a:gd name="connsiteY1801" fmla="*/ 1601484 h 2121144"/>
                <a:gd name="connsiteX1802" fmla="*/ 3113331 w 8386272"/>
                <a:gd name="connsiteY1802" fmla="*/ 1601484 h 2121144"/>
                <a:gd name="connsiteX1803" fmla="*/ 3113331 w 8386272"/>
                <a:gd name="connsiteY1803" fmla="*/ 1603621 h 2121144"/>
                <a:gd name="connsiteX1804" fmla="*/ 3113331 w 8386272"/>
                <a:gd name="connsiteY1804" fmla="*/ 1603621 h 2121144"/>
                <a:gd name="connsiteX1805" fmla="*/ 3099321 w 8386272"/>
                <a:gd name="connsiteY1805" fmla="*/ 1603740 h 2121144"/>
                <a:gd name="connsiteX1806" fmla="*/ 3099321 w 8386272"/>
                <a:gd name="connsiteY1806" fmla="*/ 1601603 h 2121144"/>
                <a:gd name="connsiteX1807" fmla="*/ 3057174 w 8386272"/>
                <a:gd name="connsiteY1807" fmla="*/ 1601722 h 2121144"/>
                <a:gd name="connsiteX1808" fmla="*/ 3057174 w 8386272"/>
                <a:gd name="connsiteY1808" fmla="*/ 1601722 h 2121144"/>
                <a:gd name="connsiteX1809" fmla="*/ 3057174 w 8386272"/>
                <a:gd name="connsiteY1809" fmla="*/ 1603859 h 2121144"/>
                <a:gd name="connsiteX1810" fmla="*/ 3057174 w 8386272"/>
                <a:gd name="connsiteY1810" fmla="*/ 1603859 h 2121144"/>
                <a:gd name="connsiteX1811" fmla="*/ 3043164 w 8386272"/>
                <a:gd name="connsiteY1811" fmla="*/ 1603978 h 2121144"/>
                <a:gd name="connsiteX1812" fmla="*/ 3043164 w 8386272"/>
                <a:gd name="connsiteY1812" fmla="*/ 1603978 h 2121144"/>
                <a:gd name="connsiteX1813" fmla="*/ 3043164 w 8386272"/>
                <a:gd name="connsiteY1813" fmla="*/ 1601840 h 2121144"/>
                <a:gd name="connsiteX1814" fmla="*/ 3042689 w 8386272"/>
                <a:gd name="connsiteY1814" fmla="*/ 1601840 h 2121144"/>
                <a:gd name="connsiteX1815" fmla="*/ 3001136 w 8386272"/>
                <a:gd name="connsiteY1815" fmla="*/ 1601959 h 2121144"/>
                <a:gd name="connsiteX1816" fmla="*/ 3001136 w 8386272"/>
                <a:gd name="connsiteY1816" fmla="*/ 1604096 h 2121144"/>
                <a:gd name="connsiteX1817" fmla="*/ 2987126 w 8386272"/>
                <a:gd name="connsiteY1817" fmla="*/ 1604215 h 2121144"/>
                <a:gd name="connsiteX1818" fmla="*/ 2987126 w 8386272"/>
                <a:gd name="connsiteY1818" fmla="*/ 1602078 h 2121144"/>
                <a:gd name="connsiteX1819" fmla="*/ 2944979 w 8386272"/>
                <a:gd name="connsiteY1819" fmla="*/ 1602197 h 2121144"/>
                <a:gd name="connsiteX1820" fmla="*/ 2944979 w 8386272"/>
                <a:gd name="connsiteY1820" fmla="*/ 1602197 h 2121144"/>
                <a:gd name="connsiteX1821" fmla="*/ 2944979 w 8386272"/>
                <a:gd name="connsiteY1821" fmla="*/ 1604452 h 2121144"/>
                <a:gd name="connsiteX1822" fmla="*/ 2930969 w 8386272"/>
                <a:gd name="connsiteY1822" fmla="*/ 1604452 h 2121144"/>
                <a:gd name="connsiteX1823" fmla="*/ 2930969 w 8386272"/>
                <a:gd name="connsiteY1823" fmla="*/ 1602315 h 2121144"/>
                <a:gd name="connsiteX1824" fmla="*/ 2930850 w 8386272"/>
                <a:gd name="connsiteY1824" fmla="*/ 1602315 h 2121144"/>
                <a:gd name="connsiteX1825" fmla="*/ 2903187 w 8386272"/>
                <a:gd name="connsiteY1825" fmla="*/ 1602434 h 2121144"/>
                <a:gd name="connsiteX1826" fmla="*/ 2902594 w 8386272"/>
                <a:gd name="connsiteY1826" fmla="*/ 1602434 h 2121144"/>
                <a:gd name="connsiteX1827" fmla="*/ 3306616 w 8386272"/>
                <a:gd name="connsiteY1827" fmla="*/ 1863511 h 2121144"/>
                <a:gd name="connsiteX1828" fmla="*/ 3283227 w 8386272"/>
                <a:gd name="connsiteY1828" fmla="*/ 1863629 h 2121144"/>
                <a:gd name="connsiteX1829" fmla="*/ 3283227 w 8386272"/>
                <a:gd name="connsiteY1829" fmla="*/ 1863629 h 2121144"/>
                <a:gd name="connsiteX1830" fmla="*/ 3283464 w 8386272"/>
                <a:gd name="connsiteY1830" fmla="*/ 1883100 h 2121144"/>
                <a:gd name="connsiteX1831" fmla="*/ 3283345 w 8386272"/>
                <a:gd name="connsiteY1831" fmla="*/ 1883100 h 2121144"/>
                <a:gd name="connsiteX1832" fmla="*/ 3269455 w 8386272"/>
                <a:gd name="connsiteY1832" fmla="*/ 1883219 h 2121144"/>
                <a:gd name="connsiteX1833" fmla="*/ 3269455 w 8386272"/>
                <a:gd name="connsiteY1833" fmla="*/ 1883219 h 2121144"/>
                <a:gd name="connsiteX1834" fmla="*/ 3269217 w 8386272"/>
                <a:gd name="connsiteY1834" fmla="*/ 1863748 h 2121144"/>
                <a:gd name="connsiteX1835" fmla="*/ 3227070 w 8386272"/>
                <a:gd name="connsiteY1835" fmla="*/ 1863867 h 2121144"/>
                <a:gd name="connsiteX1836" fmla="*/ 3227070 w 8386272"/>
                <a:gd name="connsiteY1836" fmla="*/ 1863867 h 2121144"/>
                <a:gd name="connsiteX1837" fmla="*/ 3227307 w 8386272"/>
                <a:gd name="connsiteY1837" fmla="*/ 1883338 h 2121144"/>
                <a:gd name="connsiteX1838" fmla="*/ 3213416 w 8386272"/>
                <a:gd name="connsiteY1838" fmla="*/ 1883457 h 2121144"/>
                <a:gd name="connsiteX1839" fmla="*/ 3213298 w 8386272"/>
                <a:gd name="connsiteY1839" fmla="*/ 1883457 h 2121144"/>
                <a:gd name="connsiteX1840" fmla="*/ 3213060 w 8386272"/>
                <a:gd name="connsiteY1840" fmla="*/ 1863986 h 2121144"/>
                <a:gd name="connsiteX1841" fmla="*/ 3171269 w 8386272"/>
                <a:gd name="connsiteY1841" fmla="*/ 1864104 h 2121144"/>
                <a:gd name="connsiteX1842" fmla="*/ 3171031 w 8386272"/>
                <a:gd name="connsiteY1842" fmla="*/ 1864104 h 2121144"/>
                <a:gd name="connsiteX1843" fmla="*/ 3171031 w 8386272"/>
                <a:gd name="connsiteY1843" fmla="*/ 1883575 h 2121144"/>
                <a:gd name="connsiteX1844" fmla="*/ 3171031 w 8386272"/>
                <a:gd name="connsiteY1844" fmla="*/ 1883575 h 2121144"/>
                <a:gd name="connsiteX1845" fmla="*/ 3171031 w 8386272"/>
                <a:gd name="connsiteY1845" fmla="*/ 1883575 h 2121144"/>
                <a:gd name="connsiteX1846" fmla="*/ 3157022 w 8386272"/>
                <a:gd name="connsiteY1846" fmla="*/ 1883694 h 2121144"/>
                <a:gd name="connsiteX1847" fmla="*/ 3156903 w 8386272"/>
                <a:gd name="connsiteY1847" fmla="*/ 1864223 h 2121144"/>
                <a:gd name="connsiteX1848" fmla="*/ 3115112 w 8386272"/>
                <a:gd name="connsiteY1848" fmla="*/ 1864460 h 2121144"/>
                <a:gd name="connsiteX1849" fmla="*/ 3114756 w 8386272"/>
                <a:gd name="connsiteY1849" fmla="*/ 1864460 h 2121144"/>
                <a:gd name="connsiteX1850" fmla="*/ 3114756 w 8386272"/>
                <a:gd name="connsiteY1850" fmla="*/ 1864460 h 2121144"/>
                <a:gd name="connsiteX1851" fmla="*/ 3114874 w 8386272"/>
                <a:gd name="connsiteY1851" fmla="*/ 1883931 h 2121144"/>
                <a:gd name="connsiteX1852" fmla="*/ 3114874 w 8386272"/>
                <a:gd name="connsiteY1852" fmla="*/ 1883931 h 2121144"/>
                <a:gd name="connsiteX1853" fmla="*/ 3100865 w 8386272"/>
                <a:gd name="connsiteY1853" fmla="*/ 1883931 h 2121144"/>
                <a:gd name="connsiteX1854" fmla="*/ 3100865 w 8386272"/>
                <a:gd name="connsiteY1854" fmla="*/ 1883931 h 2121144"/>
                <a:gd name="connsiteX1855" fmla="*/ 3100865 w 8386272"/>
                <a:gd name="connsiteY1855" fmla="*/ 1864460 h 2121144"/>
                <a:gd name="connsiteX1856" fmla="*/ 3059074 w 8386272"/>
                <a:gd name="connsiteY1856" fmla="*/ 1864698 h 2121144"/>
                <a:gd name="connsiteX1857" fmla="*/ 3058717 w 8386272"/>
                <a:gd name="connsiteY1857" fmla="*/ 1864698 h 2121144"/>
                <a:gd name="connsiteX1858" fmla="*/ 3058717 w 8386272"/>
                <a:gd name="connsiteY1858" fmla="*/ 1864698 h 2121144"/>
                <a:gd name="connsiteX1859" fmla="*/ 3058836 w 8386272"/>
                <a:gd name="connsiteY1859" fmla="*/ 1884169 h 2121144"/>
                <a:gd name="connsiteX1860" fmla="*/ 3044826 w 8386272"/>
                <a:gd name="connsiteY1860" fmla="*/ 1884288 h 2121144"/>
                <a:gd name="connsiteX1861" fmla="*/ 3044826 w 8386272"/>
                <a:gd name="connsiteY1861" fmla="*/ 1884288 h 2121144"/>
                <a:gd name="connsiteX1862" fmla="*/ 3044826 w 8386272"/>
                <a:gd name="connsiteY1862" fmla="*/ 1864817 h 2121144"/>
                <a:gd name="connsiteX1863" fmla="*/ 3044826 w 8386272"/>
                <a:gd name="connsiteY1863" fmla="*/ 1864817 h 2121144"/>
                <a:gd name="connsiteX1864" fmla="*/ 3002798 w 8386272"/>
                <a:gd name="connsiteY1864" fmla="*/ 1864935 h 2121144"/>
                <a:gd name="connsiteX1865" fmla="*/ 3002798 w 8386272"/>
                <a:gd name="connsiteY1865" fmla="*/ 1864935 h 2121144"/>
                <a:gd name="connsiteX1866" fmla="*/ 3002798 w 8386272"/>
                <a:gd name="connsiteY1866" fmla="*/ 1884406 h 2121144"/>
                <a:gd name="connsiteX1867" fmla="*/ 3002798 w 8386272"/>
                <a:gd name="connsiteY1867" fmla="*/ 1884406 h 2121144"/>
                <a:gd name="connsiteX1868" fmla="*/ 3002798 w 8386272"/>
                <a:gd name="connsiteY1868" fmla="*/ 1884406 h 2121144"/>
                <a:gd name="connsiteX1869" fmla="*/ 2988788 w 8386272"/>
                <a:gd name="connsiteY1869" fmla="*/ 1884525 h 2121144"/>
                <a:gd name="connsiteX1870" fmla="*/ 2988669 w 8386272"/>
                <a:gd name="connsiteY1870" fmla="*/ 1865054 h 2121144"/>
                <a:gd name="connsiteX1871" fmla="*/ 2988669 w 8386272"/>
                <a:gd name="connsiteY1871" fmla="*/ 1865054 h 2121144"/>
                <a:gd name="connsiteX1872" fmla="*/ 2946641 w 8386272"/>
                <a:gd name="connsiteY1872" fmla="*/ 1865173 h 2121144"/>
                <a:gd name="connsiteX1873" fmla="*/ 2946641 w 8386272"/>
                <a:gd name="connsiteY1873" fmla="*/ 1884644 h 2121144"/>
                <a:gd name="connsiteX1874" fmla="*/ 2946641 w 8386272"/>
                <a:gd name="connsiteY1874" fmla="*/ 1884644 h 2121144"/>
                <a:gd name="connsiteX1875" fmla="*/ 2946522 w 8386272"/>
                <a:gd name="connsiteY1875" fmla="*/ 1884644 h 2121144"/>
                <a:gd name="connsiteX1876" fmla="*/ 2932631 w 8386272"/>
                <a:gd name="connsiteY1876" fmla="*/ 1884763 h 2121144"/>
                <a:gd name="connsiteX1877" fmla="*/ 2932631 w 8386272"/>
                <a:gd name="connsiteY1877" fmla="*/ 1884763 h 2121144"/>
                <a:gd name="connsiteX1878" fmla="*/ 2932513 w 8386272"/>
                <a:gd name="connsiteY1878" fmla="*/ 1865292 h 2121144"/>
                <a:gd name="connsiteX1879" fmla="*/ 2904493 w 8386272"/>
                <a:gd name="connsiteY1879" fmla="*/ 1865410 h 2121144"/>
                <a:gd name="connsiteX1880" fmla="*/ 2904375 w 8386272"/>
                <a:gd name="connsiteY1880" fmla="*/ 1856387 h 2121144"/>
                <a:gd name="connsiteX1881" fmla="*/ 2932394 w 8386272"/>
                <a:gd name="connsiteY1881" fmla="*/ 1856387 h 2121144"/>
                <a:gd name="connsiteX1882" fmla="*/ 2932275 w 8386272"/>
                <a:gd name="connsiteY1882" fmla="*/ 1832524 h 2121144"/>
                <a:gd name="connsiteX1883" fmla="*/ 2904256 w 8386272"/>
                <a:gd name="connsiteY1883" fmla="*/ 1832642 h 2121144"/>
                <a:gd name="connsiteX1884" fmla="*/ 2904137 w 8386272"/>
                <a:gd name="connsiteY1884" fmla="*/ 1823738 h 2121144"/>
                <a:gd name="connsiteX1885" fmla="*/ 2932156 w 8386272"/>
                <a:gd name="connsiteY1885" fmla="*/ 1823619 h 2121144"/>
                <a:gd name="connsiteX1886" fmla="*/ 2931919 w 8386272"/>
                <a:gd name="connsiteY1886" fmla="*/ 1799755 h 2121144"/>
                <a:gd name="connsiteX1887" fmla="*/ 2903900 w 8386272"/>
                <a:gd name="connsiteY1887" fmla="*/ 1799874 h 2121144"/>
                <a:gd name="connsiteX1888" fmla="*/ 2903900 w 8386272"/>
                <a:gd name="connsiteY1888" fmla="*/ 1790851 h 2121144"/>
                <a:gd name="connsiteX1889" fmla="*/ 2931919 w 8386272"/>
                <a:gd name="connsiteY1889" fmla="*/ 1790732 h 2121144"/>
                <a:gd name="connsiteX1890" fmla="*/ 2931681 w 8386272"/>
                <a:gd name="connsiteY1890" fmla="*/ 1766869 h 2121144"/>
                <a:gd name="connsiteX1891" fmla="*/ 2903662 w 8386272"/>
                <a:gd name="connsiteY1891" fmla="*/ 1766987 h 2121144"/>
                <a:gd name="connsiteX1892" fmla="*/ 2903662 w 8386272"/>
                <a:gd name="connsiteY1892" fmla="*/ 1758083 h 2121144"/>
                <a:gd name="connsiteX1893" fmla="*/ 2931563 w 8386272"/>
                <a:gd name="connsiteY1893" fmla="*/ 1758083 h 2121144"/>
                <a:gd name="connsiteX1894" fmla="*/ 2931444 w 8386272"/>
                <a:gd name="connsiteY1894" fmla="*/ 1734219 h 2121144"/>
                <a:gd name="connsiteX1895" fmla="*/ 2903306 w 8386272"/>
                <a:gd name="connsiteY1895" fmla="*/ 1729589 h 2121144"/>
                <a:gd name="connsiteX1896" fmla="*/ 2903306 w 8386272"/>
                <a:gd name="connsiteY1896" fmla="*/ 1729589 h 2121144"/>
                <a:gd name="connsiteX1897" fmla="*/ 3305428 w 8386272"/>
                <a:gd name="connsiteY1897" fmla="*/ 1728045 h 2121144"/>
                <a:gd name="connsiteX1898" fmla="*/ 3305428 w 8386272"/>
                <a:gd name="connsiteY1898" fmla="*/ 1732794 h 2121144"/>
                <a:gd name="connsiteX1899" fmla="*/ 3282040 w 8386272"/>
                <a:gd name="connsiteY1899" fmla="*/ 1732913 h 2121144"/>
                <a:gd name="connsiteX1900" fmla="*/ 3282277 w 8386272"/>
                <a:gd name="connsiteY1900" fmla="*/ 1756777 h 2121144"/>
                <a:gd name="connsiteX1901" fmla="*/ 3305666 w 8386272"/>
                <a:gd name="connsiteY1901" fmla="*/ 1756658 h 2121144"/>
                <a:gd name="connsiteX1902" fmla="*/ 3305785 w 8386272"/>
                <a:gd name="connsiteY1902" fmla="*/ 1765563 h 2121144"/>
                <a:gd name="connsiteX1903" fmla="*/ 3282396 w 8386272"/>
                <a:gd name="connsiteY1903" fmla="*/ 1765681 h 2121144"/>
                <a:gd name="connsiteX1904" fmla="*/ 3282515 w 8386272"/>
                <a:gd name="connsiteY1904" fmla="*/ 1789545 h 2121144"/>
                <a:gd name="connsiteX1905" fmla="*/ 3305903 w 8386272"/>
                <a:gd name="connsiteY1905" fmla="*/ 1789545 h 2121144"/>
                <a:gd name="connsiteX1906" fmla="*/ 3306022 w 8386272"/>
                <a:gd name="connsiteY1906" fmla="*/ 1798449 h 2121144"/>
                <a:gd name="connsiteX1907" fmla="*/ 3282633 w 8386272"/>
                <a:gd name="connsiteY1907" fmla="*/ 1798449 h 2121144"/>
                <a:gd name="connsiteX1908" fmla="*/ 3282752 w 8386272"/>
                <a:gd name="connsiteY1908" fmla="*/ 1822313 h 2121144"/>
                <a:gd name="connsiteX1909" fmla="*/ 3306141 w 8386272"/>
                <a:gd name="connsiteY1909" fmla="*/ 1822194 h 2121144"/>
                <a:gd name="connsiteX1910" fmla="*/ 3306260 w 8386272"/>
                <a:gd name="connsiteY1910" fmla="*/ 1830980 h 2121144"/>
                <a:gd name="connsiteX1911" fmla="*/ 3306260 w 8386272"/>
                <a:gd name="connsiteY1911" fmla="*/ 1831218 h 2121144"/>
                <a:gd name="connsiteX1912" fmla="*/ 3306260 w 8386272"/>
                <a:gd name="connsiteY1912" fmla="*/ 1831218 h 2121144"/>
                <a:gd name="connsiteX1913" fmla="*/ 3282871 w 8386272"/>
                <a:gd name="connsiteY1913" fmla="*/ 1831218 h 2121144"/>
                <a:gd name="connsiteX1914" fmla="*/ 3283108 w 8386272"/>
                <a:gd name="connsiteY1914" fmla="*/ 1855081 h 2121144"/>
                <a:gd name="connsiteX1915" fmla="*/ 3306497 w 8386272"/>
                <a:gd name="connsiteY1915" fmla="*/ 1854963 h 2121144"/>
                <a:gd name="connsiteX1916" fmla="*/ 3306616 w 8386272"/>
                <a:gd name="connsiteY1916" fmla="*/ 1863511 h 2121144"/>
                <a:gd name="connsiteX1917" fmla="*/ 3464639 w 8386272"/>
                <a:gd name="connsiteY1917" fmla="*/ 739777 h 2121144"/>
                <a:gd name="connsiteX1918" fmla="*/ 3492658 w 8386272"/>
                <a:gd name="connsiteY1918" fmla="*/ 739658 h 2121144"/>
                <a:gd name="connsiteX1919" fmla="*/ 3493252 w 8386272"/>
                <a:gd name="connsiteY1919" fmla="*/ 811368 h 2121144"/>
                <a:gd name="connsiteX1920" fmla="*/ 3465232 w 8386272"/>
                <a:gd name="connsiteY1920" fmla="*/ 811487 h 2121144"/>
                <a:gd name="connsiteX1921" fmla="*/ 3464639 w 8386272"/>
                <a:gd name="connsiteY1921" fmla="*/ 739777 h 2121144"/>
                <a:gd name="connsiteX1922" fmla="*/ 3465589 w 8386272"/>
                <a:gd name="connsiteY1922" fmla="*/ 856365 h 2121144"/>
                <a:gd name="connsiteX1923" fmla="*/ 3493608 w 8386272"/>
                <a:gd name="connsiteY1923" fmla="*/ 856246 h 2121144"/>
                <a:gd name="connsiteX1924" fmla="*/ 3494083 w 8386272"/>
                <a:gd name="connsiteY1924" fmla="*/ 927956 h 2121144"/>
                <a:gd name="connsiteX1925" fmla="*/ 3466064 w 8386272"/>
                <a:gd name="connsiteY1925" fmla="*/ 927956 h 2121144"/>
                <a:gd name="connsiteX1926" fmla="*/ 3465589 w 8386272"/>
                <a:gd name="connsiteY1926" fmla="*/ 856365 h 2121144"/>
                <a:gd name="connsiteX1927" fmla="*/ 3466301 w 8386272"/>
                <a:gd name="connsiteY1927" fmla="*/ 972716 h 2121144"/>
                <a:gd name="connsiteX1928" fmla="*/ 3494320 w 8386272"/>
                <a:gd name="connsiteY1928" fmla="*/ 972716 h 2121144"/>
                <a:gd name="connsiteX1929" fmla="*/ 3494795 w 8386272"/>
                <a:gd name="connsiteY1929" fmla="*/ 1044426 h 2121144"/>
                <a:gd name="connsiteX1930" fmla="*/ 3466776 w 8386272"/>
                <a:gd name="connsiteY1930" fmla="*/ 1044426 h 2121144"/>
                <a:gd name="connsiteX1931" fmla="*/ 3466301 w 8386272"/>
                <a:gd name="connsiteY1931" fmla="*/ 972716 h 2121144"/>
                <a:gd name="connsiteX1932" fmla="*/ 3467132 w 8386272"/>
                <a:gd name="connsiteY1932" fmla="*/ 1089304 h 2121144"/>
                <a:gd name="connsiteX1933" fmla="*/ 3495151 w 8386272"/>
                <a:gd name="connsiteY1933" fmla="*/ 1089304 h 2121144"/>
                <a:gd name="connsiteX1934" fmla="*/ 3495745 w 8386272"/>
                <a:gd name="connsiteY1934" fmla="*/ 1160895 h 2121144"/>
                <a:gd name="connsiteX1935" fmla="*/ 3467726 w 8386272"/>
                <a:gd name="connsiteY1935" fmla="*/ 1161014 h 2121144"/>
                <a:gd name="connsiteX1936" fmla="*/ 3467132 w 8386272"/>
                <a:gd name="connsiteY1936" fmla="*/ 1089304 h 2121144"/>
                <a:gd name="connsiteX1937" fmla="*/ 3468082 w 8386272"/>
                <a:gd name="connsiteY1937" fmla="*/ 1205773 h 2121144"/>
                <a:gd name="connsiteX1938" fmla="*/ 3496101 w 8386272"/>
                <a:gd name="connsiteY1938" fmla="*/ 1205654 h 2121144"/>
                <a:gd name="connsiteX1939" fmla="*/ 3496576 w 8386272"/>
                <a:gd name="connsiteY1939" fmla="*/ 1277364 h 2121144"/>
                <a:gd name="connsiteX1940" fmla="*/ 3468557 w 8386272"/>
                <a:gd name="connsiteY1940" fmla="*/ 1277483 h 2121144"/>
                <a:gd name="connsiteX1941" fmla="*/ 3468082 w 8386272"/>
                <a:gd name="connsiteY1941" fmla="*/ 1205773 h 2121144"/>
                <a:gd name="connsiteX1942" fmla="*/ 3468794 w 8386272"/>
                <a:gd name="connsiteY1942" fmla="*/ 1322361 h 2121144"/>
                <a:gd name="connsiteX1943" fmla="*/ 3496813 w 8386272"/>
                <a:gd name="connsiteY1943" fmla="*/ 1322243 h 2121144"/>
                <a:gd name="connsiteX1944" fmla="*/ 3497288 w 8386272"/>
                <a:gd name="connsiteY1944" fmla="*/ 1393953 h 2121144"/>
                <a:gd name="connsiteX1945" fmla="*/ 3469269 w 8386272"/>
                <a:gd name="connsiteY1945" fmla="*/ 1394071 h 2121144"/>
                <a:gd name="connsiteX1946" fmla="*/ 3468794 w 8386272"/>
                <a:gd name="connsiteY1946" fmla="*/ 1322361 h 2121144"/>
                <a:gd name="connsiteX1947" fmla="*/ 3469625 w 8386272"/>
                <a:gd name="connsiteY1947" fmla="*/ 1438831 h 2121144"/>
                <a:gd name="connsiteX1948" fmla="*/ 3497645 w 8386272"/>
                <a:gd name="connsiteY1948" fmla="*/ 1438831 h 2121144"/>
                <a:gd name="connsiteX1949" fmla="*/ 3498238 w 8386272"/>
                <a:gd name="connsiteY1949" fmla="*/ 1510541 h 2121144"/>
                <a:gd name="connsiteX1950" fmla="*/ 3470219 w 8386272"/>
                <a:gd name="connsiteY1950" fmla="*/ 1510541 h 2121144"/>
                <a:gd name="connsiteX1951" fmla="*/ 3469625 w 8386272"/>
                <a:gd name="connsiteY1951" fmla="*/ 1438831 h 2121144"/>
                <a:gd name="connsiteX1952" fmla="*/ 3470575 w 8386272"/>
                <a:gd name="connsiteY1952" fmla="*/ 1555300 h 2121144"/>
                <a:gd name="connsiteX1953" fmla="*/ 3498594 w 8386272"/>
                <a:gd name="connsiteY1953" fmla="*/ 1555300 h 2121144"/>
                <a:gd name="connsiteX1954" fmla="*/ 3499069 w 8386272"/>
                <a:gd name="connsiteY1954" fmla="*/ 1626891 h 2121144"/>
                <a:gd name="connsiteX1955" fmla="*/ 3471050 w 8386272"/>
                <a:gd name="connsiteY1955" fmla="*/ 1627010 h 2121144"/>
                <a:gd name="connsiteX1956" fmla="*/ 3470575 w 8386272"/>
                <a:gd name="connsiteY1956" fmla="*/ 1555300 h 2121144"/>
                <a:gd name="connsiteX1957" fmla="*/ 3471288 w 8386272"/>
                <a:gd name="connsiteY1957" fmla="*/ 1671888 h 2121144"/>
                <a:gd name="connsiteX1958" fmla="*/ 3499307 w 8386272"/>
                <a:gd name="connsiteY1958" fmla="*/ 1671770 h 2121144"/>
                <a:gd name="connsiteX1959" fmla="*/ 3499782 w 8386272"/>
                <a:gd name="connsiteY1959" fmla="*/ 1743480 h 2121144"/>
                <a:gd name="connsiteX1960" fmla="*/ 3471763 w 8386272"/>
                <a:gd name="connsiteY1960" fmla="*/ 1743598 h 2121144"/>
                <a:gd name="connsiteX1961" fmla="*/ 3471288 w 8386272"/>
                <a:gd name="connsiteY1961" fmla="*/ 1671888 h 2121144"/>
                <a:gd name="connsiteX1962" fmla="*/ 3472119 w 8386272"/>
                <a:gd name="connsiteY1962" fmla="*/ 1788358 h 2121144"/>
                <a:gd name="connsiteX1963" fmla="*/ 3500138 w 8386272"/>
                <a:gd name="connsiteY1963" fmla="*/ 1788239 h 2121144"/>
                <a:gd name="connsiteX1964" fmla="*/ 3500731 w 8386272"/>
                <a:gd name="connsiteY1964" fmla="*/ 1859949 h 2121144"/>
                <a:gd name="connsiteX1965" fmla="*/ 3472712 w 8386272"/>
                <a:gd name="connsiteY1965" fmla="*/ 1860068 h 2121144"/>
                <a:gd name="connsiteX1966" fmla="*/ 3472119 w 8386272"/>
                <a:gd name="connsiteY1966" fmla="*/ 1788358 h 2121144"/>
                <a:gd name="connsiteX1967" fmla="*/ 3473068 w 8386272"/>
                <a:gd name="connsiteY1967" fmla="*/ 1904946 h 2121144"/>
                <a:gd name="connsiteX1968" fmla="*/ 3501088 w 8386272"/>
                <a:gd name="connsiteY1968" fmla="*/ 1904827 h 2121144"/>
                <a:gd name="connsiteX1969" fmla="*/ 3501562 w 8386272"/>
                <a:gd name="connsiteY1969" fmla="*/ 1976537 h 2121144"/>
                <a:gd name="connsiteX1970" fmla="*/ 3473543 w 8386272"/>
                <a:gd name="connsiteY1970" fmla="*/ 1976537 h 2121144"/>
                <a:gd name="connsiteX1971" fmla="*/ 3473068 w 8386272"/>
                <a:gd name="connsiteY1971" fmla="*/ 1904946 h 2121144"/>
                <a:gd name="connsiteX1972" fmla="*/ 3474256 w 8386272"/>
                <a:gd name="connsiteY1972" fmla="*/ 2093006 h 2121144"/>
                <a:gd name="connsiteX1973" fmla="*/ 3473781 w 8386272"/>
                <a:gd name="connsiteY1973" fmla="*/ 2021297 h 2121144"/>
                <a:gd name="connsiteX1974" fmla="*/ 3501800 w 8386272"/>
                <a:gd name="connsiteY1974" fmla="*/ 2021297 h 2121144"/>
                <a:gd name="connsiteX1975" fmla="*/ 3502275 w 8386272"/>
                <a:gd name="connsiteY1975" fmla="*/ 2093006 h 2121144"/>
                <a:gd name="connsiteX1976" fmla="*/ 3474256 w 8386272"/>
                <a:gd name="connsiteY1976" fmla="*/ 2093006 h 2121144"/>
                <a:gd name="connsiteX1977" fmla="*/ 3545728 w 8386272"/>
                <a:gd name="connsiteY1977" fmla="*/ 1268223 h 2121144"/>
                <a:gd name="connsiteX1978" fmla="*/ 3541454 w 8386272"/>
                <a:gd name="connsiteY1978" fmla="*/ 673884 h 2121144"/>
                <a:gd name="connsiteX1979" fmla="*/ 3562587 w 8386272"/>
                <a:gd name="connsiteY1979" fmla="*/ 673766 h 2121144"/>
                <a:gd name="connsiteX1980" fmla="*/ 3566743 w 8386272"/>
                <a:gd name="connsiteY1980" fmla="*/ 1268104 h 2121144"/>
                <a:gd name="connsiteX1981" fmla="*/ 3545728 w 8386272"/>
                <a:gd name="connsiteY1981" fmla="*/ 1268223 h 2121144"/>
                <a:gd name="connsiteX1982" fmla="*/ 3608534 w 8386272"/>
                <a:gd name="connsiteY1982" fmla="*/ 745357 h 2121144"/>
                <a:gd name="connsiteX1983" fmla="*/ 3608415 w 8386272"/>
                <a:gd name="connsiteY1983" fmla="*/ 739183 h 2121144"/>
                <a:gd name="connsiteX1984" fmla="*/ 3608178 w 8386272"/>
                <a:gd name="connsiteY1984" fmla="*/ 698935 h 2121144"/>
                <a:gd name="connsiteX1985" fmla="*/ 3608059 w 8386272"/>
                <a:gd name="connsiteY1985" fmla="*/ 687063 h 2121144"/>
                <a:gd name="connsiteX1986" fmla="*/ 3607940 w 8386272"/>
                <a:gd name="connsiteY1986" fmla="*/ 673528 h 2121144"/>
                <a:gd name="connsiteX1987" fmla="*/ 3679175 w 8386272"/>
                <a:gd name="connsiteY1987" fmla="*/ 673291 h 2121144"/>
                <a:gd name="connsiteX1988" fmla="*/ 3679650 w 8386272"/>
                <a:gd name="connsiteY1988" fmla="*/ 749512 h 2121144"/>
                <a:gd name="connsiteX1989" fmla="*/ 3608534 w 8386272"/>
                <a:gd name="connsiteY1989" fmla="*/ 749750 h 2121144"/>
                <a:gd name="connsiteX1990" fmla="*/ 3608534 w 8386272"/>
                <a:gd name="connsiteY1990" fmla="*/ 745357 h 2121144"/>
                <a:gd name="connsiteX1991" fmla="*/ 3609009 w 8386272"/>
                <a:gd name="connsiteY1991" fmla="*/ 797477 h 2121144"/>
                <a:gd name="connsiteX1992" fmla="*/ 3608890 w 8386272"/>
                <a:gd name="connsiteY1992" fmla="*/ 785723 h 2121144"/>
                <a:gd name="connsiteX1993" fmla="*/ 3608771 w 8386272"/>
                <a:gd name="connsiteY1993" fmla="*/ 775988 h 2121144"/>
                <a:gd name="connsiteX1994" fmla="*/ 3679888 w 8386272"/>
                <a:gd name="connsiteY1994" fmla="*/ 775750 h 2121144"/>
                <a:gd name="connsiteX1995" fmla="*/ 3680125 w 8386272"/>
                <a:gd name="connsiteY1995" fmla="*/ 815523 h 2121144"/>
                <a:gd name="connsiteX1996" fmla="*/ 3609009 w 8386272"/>
                <a:gd name="connsiteY1996" fmla="*/ 815761 h 2121144"/>
                <a:gd name="connsiteX1997" fmla="*/ 3609009 w 8386272"/>
                <a:gd name="connsiteY1997" fmla="*/ 815761 h 2121144"/>
                <a:gd name="connsiteX1998" fmla="*/ 3609009 w 8386272"/>
                <a:gd name="connsiteY1998" fmla="*/ 797477 h 2121144"/>
                <a:gd name="connsiteX1999" fmla="*/ 3609127 w 8386272"/>
                <a:gd name="connsiteY1999" fmla="*/ 844017 h 2121144"/>
                <a:gd name="connsiteX2000" fmla="*/ 3609246 w 8386272"/>
                <a:gd name="connsiteY2000" fmla="*/ 841880 h 2121144"/>
                <a:gd name="connsiteX2001" fmla="*/ 3680362 w 8386272"/>
                <a:gd name="connsiteY2001" fmla="*/ 841643 h 2121144"/>
                <a:gd name="connsiteX2002" fmla="*/ 3680837 w 8386272"/>
                <a:gd name="connsiteY2002" fmla="*/ 895782 h 2121144"/>
                <a:gd name="connsiteX2003" fmla="*/ 3609602 w 8386272"/>
                <a:gd name="connsiteY2003" fmla="*/ 896019 h 2121144"/>
                <a:gd name="connsiteX2004" fmla="*/ 3609127 w 8386272"/>
                <a:gd name="connsiteY2004" fmla="*/ 844017 h 2121144"/>
                <a:gd name="connsiteX2005" fmla="*/ 3609840 w 8386272"/>
                <a:gd name="connsiteY2005" fmla="*/ 936386 h 2121144"/>
                <a:gd name="connsiteX2006" fmla="*/ 3681075 w 8386272"/>
                <a:gd name="connsiteY2006" fmla="*/ 936148 h 2121144"/>
                <a:gd name="connsiteX2007" fmla="*/ 3681431 w 8386272"/>
                <a:gd name="connsiteY2007" fmla="*/ 994324 h 2121144"/>
                <a:gd name="connsiteX2008" fmla="*/ 3610315 w 8386272"/>
                <a:gd name="connsiteY2008" fmla="*/ 994561 h 2121144"/>
                <a:gd name="connsiteX2009" fmla="*/ 3609840 w 8386272"/>
                <a:gd name="connsiteY2009" fmla="*/ 936386 h 2121144"/>
                <a:gd name="connsiteX2010" fmla="*/ 3610552 w 8386272"/>
                <a:gd name="connsiteY2010" fmla="*/ 1034928 h 2121144"/>
                <a:gd name="connsiteX2011" fmla="*/ 3681787 w 8386272"/>
                <a:gd name="connsiteY2011" fmla="*/ 1034690 h 2121144"/>
                <a:gd name="connsiteX2012" fmla="*/ 3682144 w 8386272"/>
                <a:gd name="connsiteY2012" fmla="*/ 1092984 h 2121144"/>
                <a:gd name="connsiteX2013" fmla="*/ 3611027 w 8386272"/>
                <a:gd name="connsiteY2013" fmla="*/ 1093222 h 2121144"/>
                <a:gd name="connsiteX2014" fmla="*/ 3610552 w 8386272"/>
                <a:gd name="connsiteY2014" fmla="*/ 1034928 h 2121144"/>
                <a:gd name="connsiteX2015" fmla="*/ 3611265 w 8386272"/>
                <a:gd name="connsiteY2015" fmla="*/ 1133588 h 2121144"/>
                <a:gd name="connsiteX2016" fmla="*/ 3682381 w 8386272"/>
                <a:gd name="connsiteY2016" fmla="*/ 1133351 h 2121144"/>
                <a:gd name="connsiteX2017" fmla="*/ 3682856 w 8386272"/>
                <a:gd name="connsiteY2017" fmla="*/ 1191645 h 2121144"/>
                <a:gd name="connsiteX2018" fmla="*/ 3611621 w 8386272"/>
                <a:gd name="connsiteY2018" fmla="*/ 1191882 h 2121144"/>
                <a:gd name="connsiteX2019" fmla="*/ 3611265 w 8386272"/>
                <a:gd name="connsiteY2019" fmla="*/ 1133588 h 2121144"/>
                <a:gd name="connsiteX2020" fmla="*/ 3612689 w 8386272"/>
                <a:gd name="connsiteY2020" fmla="*/ 1314525 h 2121144"/>
                <a:gd name="connsiteX2021" fmla="*/ 3683806 w 8386272"/>
                <a:gd name="connsiteY2021" fmla="*/ 1314288 h 2121144"/>
                <a:gd name="connsiteX2022" fmla="*/ 3684162 w 8386272"/>
                <a:gd name="connsiteY2022" fmla="*/ 1357266 h 2121144"/>
                <a:gd name="connsiteX2023" fmla="*/ 3613045 w 8386272"/>
                <a:gd name="connsiteY2023" fmla="*/ 1357504 h 2121144"/>
                <a:gd name="connsiteX2024" fmla="*/ 3612689 w 8386272"/>
                <a:gd name="connsiteY2024" fmla="*/ 1314525 h 2121144"/>
                <a:gd name="connsiteX2025" fmla="*/ 3613164 w 8386272"/>
                <a:gd name="connsiteY2025" fmla="*/ 1387185 h 2121144"/>
                <a:gd name="connsiteX2026" fmla="*/ 3684281 w 8386272"/>
                <a:gd name="connsiteY2026" fmla="*/ 1386948 h 2121144"/>
                <a:gd name="connsiteX2027" fmla="*/ 3684637 w 8386272"/>
                <a:gd name="connsiteY2027" fmla="*/ 1429926 h 2121144"/>
                <a:gd name="connsiteX2028" fmla="*/ 3613520 w 8386272"/>
                <a:gd name="connsiteY2028" fmla="*/ 1430164 h 2121144"/>
                <a:gd name="connsiteX2029" fmla="*/ 3613164 w 8386272"/>
                <a:gd name="connsiteY2029" fmla="*/ 1387185 h 2121144"/>
                <a:gd name="connsiteX2030" fmla="*/ 3613520 w 8386272"/>
                <a:gd name="connsiteY2030" fmla="*/ 1460083 h 2121144"/>
                <a:gd name="connsiteX2031" fmla="*/ 3684755 w 8386272"/>
                <a:gd name="connsiteY2031" fmla="*/ 1459845 h 2121144"/>
                <a:gd name="connsiteX2032" fmla="*/ 3684993 w 8386272"/>
                <a:gd name="connsiteY2032" fmla="*/ 1502824 h 2121144"/>
                <a:gd name="connsiteX2033" fmla="*/ 3613758 w 8386272"/>
                <a:gd name="connsiteY2033" fmla="*/ 1503061 h 2121144"/>
                <a:gd name="connsiteX2034" fmla="*/ 3613520 w 8386272"/>
                <a:gd name="connsiteY2034" fmla="*/ 1460083 h 2121144"/>
                <a:gd name="connsiteX2035" fmla="*/ 3614233 w 8386272"/>
                <a:gd name="connsiteY2035" fmla="*/ 1532861 h 2121144"/>
                <a:gd name="connsiteX2036" fmla="*/ 3685349 w 8386272"/>
                <a:gd name="connsiteY2036" fmla="*/ 1532624 h 2121144"/>
                <a:gd name="connsiteX2037" fmla="*/ 3685705 w 8386272"/>
                <a:gd name="connsiteY2037" fmla="*/ 1575602 h 2121144"/>
                <a:gd name="connsiteX2038" fmla="*/ 3614589 w 8386272"/>
                <a:gd name="connsiteY2038" fmla="*/ 1575840 h 2121144"/>
                <a:gd name="connsiteX2039" fmla="*/ 3614233 w 8386272"/>
                <a:gd name="connsiteY2039" fmla="*/ 1532861 h 2121144"/>
                <a:gd name="connsiteX2040" fmla="*/ 3614707 w 8386272"/>
                <a:gd name="connsiteY2040" fmla="*/ 1605521 h 2121144"/>
                <a:gd name="connsiteX2041" fmla="*/ 3685824 w 8386272"/>
                <a:gd name="connsiteY2041" fmla="*/ 1605284 h 2121144"/>
                <a:gd name="connsiteX2042" fmla="*/ 3686061 w 8386272"/>
                <a:gd name="connsiteY2042" fmla="*/ 1648262 h 2121144"/>
                <a:gd name="connsiteX2043" fmla="*/ 3614945 w 8386272"/>
                <a:gd name="connsiteY2043" fmla="*/ 1648499 h 2121144"/>
                <a:gd name="connsiteX2044" fmla="*/ 3614707 w 8386272"/>
                <a:gd name="connsiteY2044" fmla="*/ 1605521 h 2121144"/>
                <a:gd name="connsiteX2045" fmla="*/ 3615182 w 8386272"/>
                <a:gd name="connsiteY2045" fmla="*/ 1678299 h 2121144"/>
                <a:gd name="connsiteX2046" fmla="*/ 3686418 w 8386272"/>
                <a:gd name="connsiteY2046" fmla="*/ 1678062 h 2121144"/>
                <a:gd name="connsiteX2047" fmla="*/ 3686774 w 8386272"/>
                <a:gd name="connsiteY2047" fmla="*/ 1721041 h 2121144"/>
                <a:gd name="connsiteX2048" fmla="*/ 3615539 w 8386272"/>
                <a:gd name="connsiteY2048" fmla="*/ 1721278 h 2121144"/>
                <a:gd name="connsiteX2049" fmla="*/ 3615182 w 8386272"/>
                <a:gd name="connsiteY2049" fmla="*/ 1678299 h 2121144"/>
                <a:gd name="connsiteX2050" fmla="*/ 3615776 w 8386272"/>
                <a:gd name="connsiteY2050" fmla="*/ 1751078 h 2121144"/>
                <a:gd name="connsiteX2051" fmla="*/ 3686893 w 8386272"/>
                <a:gd name="connsiteY2051" fmla="*/ 1750841 h 2121144"/>
                <a:gd name="connsiteX2052" fmla="*/ 3687249 w 8386272"/>
                <a:gd name="connsiteY2052" fmla="*/ 1793819 h 2121144"/>
                <a:gd name="connsiteX2053" fmla="*/ 3616132 w 8386272"/>
                <a:gd name="connsiteY2053" fmla="*/ 1794056 h 2121144"/>
                <a:gd name="connsiteX2054" fmla="*/ 3615776 w 8386272"/>
                <a:gd name="connsiteY2054" fmla="*/ 1751078 h 2121144"/>
                <a:gd name="connsiteX2055" fmla="*/ 3616251 w 8386272"/>
                <a:gd name="connsiteY2055" fmla="*/ 1823975 h 2121144"/>
                <a:gd name="connsiteX2056" fmla="*/ 3687367 w 8386272"/>
                <a:gd name="connsiteY2056" fmla="*/ 1823738 h 2121144"/>
                <a:gd name="connsiteX2057" fmla="*/ 3687605 w 8386272"/>
                <a:gd name="connsiteY2057" fmla="*/ 1866716 h 2121144"/>
                <a:gd name="connsiteX2058" fmla="*/ 3616488 w 8386272"/>
                <a:gd name="connsiteY2058" fmla="*/ 1866954 h 2121144"/>
                <a:gd name="connsiteX2059" fmla="*/ 3616251 w 8386272"/>
                <a:gd name="connsiteY2059" fmla="*/ 1823975 h 2121144"/>
                <a:gd name="connsiteX2060" fmla="*/ 3616726 w 8386272"/>
                <a:gd name="connsiteY2060" fmla="*/ 1896754 h 2121144"/>
                <a:gd name="connsiteX2061" fmla="*/ 3688080 w 8386272"/>
                <a:gd name="connsiteY2061" fmla="*/ 1896516 h 2121144"/>
                <a:gd name="connsiteX2062" fmla="*/ 3688436 w 8386272"/>
                <a:gd name="connsiteY2062" fmla="*/ 1939376 h 2121144"/>
                <a:gd name="connsiteX2063" fmla="*/ 3617082 w 8386272"/>
                <a:gd name="connsiteY2063" fmla="*/ 1939614 h 2121144"/>
                <a:gd name="connsiteX2064" fmla="*/ 3616726 w 8386272"/>
                <a:gd name="connsiteY2064" fmla="*/ 1896754 h 2121144"/>
                <a:gd name="connsiteX2065" fmla="*/ 3617319 w 8386272"/>
                <a:gd name="connsiteY2065" fmla="*/ 1969414 h 2121144"/>
                <a:gd name="connsiteX2066" fmla="*/ 3688436 w 8386272"/>
                <a:gd name="connsiteY2066" fmla="*/ 1969176 h 2121144"/>
                <a:gd name="connsiteX2067" fmla="*/ 3688792 w 8386272"/>
                <a:gd name="connsiteY2067" fmla="*/ 2012155 h 2121144"/>
                <a:gd name="connsiteX2068" fmla="*/ 3617676 w 8386272"/>
                <a:gd name="connsiteY2068" fmla="*/ 2012392 h 2121144"/>
                <a:gd name="connsiteX2069" fmla="*/ 3617319 w 8386272"/>
                <a:gd name="connsiteY2069" fmla="*/ 1969414 h 2121144"/>
                <a:gd name="connsiteX2070" fmla="*/ 3618032 w 8386272"/>
                <a:gd name="connsiteY2070" fmla="*/ 2085289 h 2121144"/>
                <a:gd name="connsiteX2071" fmla="*/ 3617676 w 8386272"/>
                <a:gd name="connsiteY2071" fmla="*/ 2042311 h 2121144"/>
                <a:gd name="connsiteX2072" fmla="*/ 3688792 w 8386272"/>
                <a:gd name="connsiteY2072" fmla="*/ 2042073 h 2121144"/>
                <a:gd name="connsiteX2073" fmla="*/ 3689030 w 8386272"/>
                <a:gd name="connsiteY2073" fmla="*/ 2085052 h 2121144"/>
                <a:gd name="connsiteX2074" fmla="*/ 3618032 w 8386272"/>
                <a:gd name="connsiteY2074" fmla="*/ 2085289 h 2121144"/>
                <a:gd name="connsiteX2075" fmla="*/ 3733908 w 8386272"/>
                <a:gd name="connsiteY2075" fmla="*/ 673053 h 2121144"/>
                <a:gd name="connsiteX2076" fmla="*/ 3832449 w 8386272"/>
                <a:gd name="connsiteY2076" fmla="*/ 672697 h 2121144"/>
                <a:gd name="connsiteX2077" fmla="*/ 3832449 w 8386272"/>
                <a:gd name="connsiteY2077" fmla="*/ 672697 h 2121144"/>
                <a:gd name="connsiteX2078" fmla="*/ 3832568 w 8386272"/>
                <a:gd name="connsiteY2078" fmla="*/ 686232 h 2121144"/>
                <a:gd name="connsiteX2079" fmla="*/ 3832687 w 8386272"/>
                <a:gd name="connsiteY2079" fmla="*/ 697985 h 2121144"/>
                <a:gd name="connsiteX2080" fmla="*/ 3832924 w 8386272"/>
                <a:gd name="connsiteY2080" fmla="*/ 743457 h 2121144"/>
                <a:gd name="connsiteX2081" fmla="*/ 3832924 w 8386272"/>
                <a:gd name="connsiteY2081" fmla="*/ 744407 h 2121144"/>
                <a:gd name="connsiteX2082" fmla="*/ 3832924 w 8386272"/>
                <a:gd name="connsiteY2082" fmla="*/ 747375 h 2121144"/>
                <a:gd name="connsiteX2083" fmla="*/ 3832924 w 8386272"/>
                <a:gd name="connsiteY2083" fmla="*/ 748800 h 2121144"/>
                <a:gd name="connsiteX2084" fmla="*/ 3734501 w 8386272"/>
                <a:gd name="connsiteY2084" fmla="*/ 749156 h 2121144"/>
                <a:gd name="connsiteX2085" fmla="*/ 3733908 w 8386272"/>
                <a:gd name="connsiteY2085" fmla="*/ 673053 h 2121144"/>
                <a:gd name="connsiteX2086" fmla="*/ 3734739 w 8386272"/>
                <a:gd name="connsiteY2086" fmla="*/ 775394 h 2121144"/>
                <a:gd name="connsiteX2087" fmla="*/ 3833281 w 8386272"/>
                <a:gd name="connsiteY2087" fmla="*/ 775038 h 2121144"/>
                <a:gd name="connsiteX2088" fmla="*/ 3833399 w 8386272"/>
                <a:gd name="connsiteY2088" fmla="*/ 784774 h 2121144"/>
                <a:gd name="connsiteX2089" fmla="*/ 3833399 w 8386272"/>
                <a:gd name="connsiteY2089" fmla="*/ 796646 h 2121144"/>
                <a:gd name="connsiteX2090" fmla="*/ 3833637 w 8386272"/>
                <a:gd name="connsiteY2090" fmla="*/ 814930 h 2121144"/>
                <a:gd name="connsiteX2091" fmla="*/ 3735095 w 8386272"/>
                <a:gd name="connsiteY2091" fmla="*/ 815286 h 2121144"/>
                <a:gd name="connsiteX2092" fmla="*/ 3734739 w 8386272"/>
                <a:gd name="connsiteY2092" fmla="*/ 775394 h 2121144"/>
                <a:gd name="connsiteX2093" fmla="*/ 3735332 w 8386272"/>
                <a:gd name="connsiteY2093" fmla="*/ 841406 h 2121144"/>
                <a:gd name="connsiteX2094" fmla="*/ 3833756 w 8386272"/>
                <a:gd name="connsiteY2094" fmla="*/ 841049 h 2121144"/>
                <a:gd name="connsiteX2095" fmla="*/ 3833756 w 8386272"/>
                <a:gd name="connsiteY2095" fmla="*/ 843068 h 2121144"/>
                <a:gd name="connsiteX2096" fmla="*/ 3834112 w 8386272"/>
                <a:gd name="connsiteY2096" fmla="*/ 895069 h 2121144"/>
                <a:gd name="connsiteX2097" fmla="*/ 3833399 w 8386272"/>
                <a:gd name="connsiteY2097" fmla="*/ 895069 h 2121144"/>
                <a:gd name="connsiteX2098" fmla="*/ 3735570 w 8386272"/>
                <a:gd name="connsiteY2098" fmla="*/ 895544 h 2121144"/>
                <a:gd name="connsiteX2099" fmla="*/ 3735332 w 8386272"/>
                <a:gd name="connsiteY2099" fmla="*/ 841406 h 2121144"/>
                <a:gd name="connsiteX2100" fmla="*/ 3735807 w 8386272"/>
                <a:gd name="connsiteY2100" fmla="*/ 935911 h 2121144"/>
                <a:gd name="connsiteX2101" fmla="*/ 3735807 w 8386272"/>
                <a:gd name="connsiteY2101" fmla="*/ 935911 h 2121144"/>
                <a:gd name="connsiteX2102" fmla="*/ 3834349 w 8386272"/>
                <a:gd name="connsiteY2102" fmla="*/ 935555 h 2121144"/>
                <a:gd name="connsiteX2103" fmla="*/ 3834824 w 8386272"/>
                <a:gd name="connsiteY2103" fmla="*/ 993730 h 2121144"/>
                <a:gd name="connsiteX2104" fmla="*/ 3834824 w 8386272"/>
                <a:gd name="connsiteY2104" fmla="*/ 993730 h 2121144"/>
                <a:gd name="connsiteX2105" fmla="*/ 3736995 w 8386272"/>
                <a:gd name="connsiteY2105" fmla="*/ 994205 h 2121144"/>
                <a:gd name="connsiteX2106" fmla="*/ 3736282 w 8386272"/>
                <a:gd name="connsiteY2106" fmla="*/ 994205 h 2121144"/>
                <a:gd name="connsiteX2107" fmla="*/ 3735807 w 8386272"/>
                <a:gd name="connsiteY2107" fmla="*/ 935911 h 2121144"/>
                <a:gd name="connsiteX2108" fmla="*/ 3736638 w 8386272"/>
                <a:gd name="connsiteY2108" fmla="*/ 1034453 h 2121144"/>
                <a:gd name="connsiteX2109" fmla="*/ 3736638 w 8386272"/>
                <a:gd name="connsiteY2109" fmla="*/ 1034453 h 2121144"/>
                <a:gd name="connsiteX2110" fmla="*/ 3835180 w 8386272"/>
                <a:gd name="connsiteY2110" fmla="*/ 1034096 h 2121144"/>
                <a:gd name="connsiteX2111" fmla="*/ 3835655 w 8386272"/>
                <a:gd name="connsiteY2111" fmla="*/ 1092272 h 2121144"/>
                <a:gd name="connsiteX2112" fmla="*/ 3737113 w 8386272"/>
                <a:gd name="connsiteY2112" fmla="*/ 1092747 h 2121144"/>
                <a:gd name="connsiteX2113" fmla="*/ 3736638 w 8386272"/>
                <a:gd name="connsiteY2113" fmla="*/ 1034453 h 2121144"/>
                <a:gd name="connsiteX2114" fmla="*/ 3737351 w 8386272"/>
                <a:gd name="connsiteY2114" fmla="*/ 1133113 h 2121144"/>
                <a:gd name="connsiteX2115" fmla="*/ 3835893 w 8386272"/>
                <a:gd name="connsiteY2115" fmla="*/ 1132638 h 2121144"/>
                <a:gd name="connsiteX2116" fmla="*/ 3836249 w 8386272"/>
                <a:gd name="connsiteY2116" fmla="*/ 1190932 h 2121144"/>
                <a:gd name="connsiteX2117" fmla="*/ 3737944 w 8386272"/>
                <a:gd name="connsiteY2117" fmla="*/ 1191289 h 2121144"/>
                <a:gd name="connsiteX2118" fmla="*/ 3737351 w 8386272"/>
                <a:gd name="connsiteY2118" fmla="*/ 1133113 h 2121144"/>
                <a:gd name="connsiteX2119" fmla="*/ 3738657 w 8386272"/>
                <a:gd name="connsiteY2119" fmla="*/ 1313932 h 2121144"/>
                <a:gd name="connsiteX2120" fmla="*/ 3739132 w 8386272"/>
                <a:gd name="connsiteY2120" fmla="*/ 1313932 h 2121144"/>
                <a:gd name="connsiteX2121" fmla="*/ 3836961 w 8386272"/>
                <a:gd name="connsiteY2121" fmla="*/ 1313576 h 2121144"/>
                <a:gd name="connsiteX2122" fmla="*/ 3837317 w 8386272"/>
                <a:gd name="connsiteY2122" fmla="*/ 1356554 h 2121144"/>
                <a:gd name="connsiteX2123" fmla="*/ 3836843 w 8386272"/>
                <a:gd name="connsiteY2123" fmla="*/ 1356554 h 2121144"/>
                <a:gd name="connsiteX2124" fmla="*/ 3739013 w 8386272"/>
                <a:gd name="connsiteY2124" fmla="*/ 1356910 h 2121144"/>
                <a:gd name="connsiteX2125" fmla="*/ 3738657 w 8386272"/>
                <a:gd name="connsiteY2125" fmla="*/ 1313932 h 2121144"/>
                <a:gd name="connsiteX2126" fmla="*/ 3739132 w 8386272"/>
                <a:gd name="connsiteY2126" fmla="*/ 1386710 h 2121144"/>
                <a:gd name="connsiteX2127" fmla="*/ 3837673 w 8386272"/>
                <a:gd name="connsiteY2127" fmla="*/ 1386354 h 2121144"/>
                <a:gd name="connsiteX2128" fmla="*/ 3838029 w 8386272"/>
                <a:gd name="connsiteY2128" fmla="*/ 1429333 h 2121144"/>
                <a:gd name="connsiteX2129" fmla="*/ 3739488 w 8386272"/>
                <a:gd name="connsiteY2129" fmla="*/ 1429689 h 2121144"/>
                <a:gd name="connsiteX2130" fmla="*/ 3739132 w 8386272"/>
                <a:gd name="connsiteY2130" fmla="*/ 1386710 h 2121144"/>
                <a:gd name="connsiteX2131" fmla="*/ 3739607 w 8386272"/>
                <a:gd name="connsiteY2131" fmla="*/ 1459489 h 2121144"/>
                <a:gd name="connsiteX2132" fmla="*/ 3838148 w 8386272"/>
                <a:gd name="connsiteY2132" fmla="*/ 1459014 h 2121144"/>
                <a:gd name="connsiteX2133" fmla="*/ 3838504 w 8386272"/>
                <a:gd name="connsiteY2133" fmla="*/ 1501993 h 2121144"/>
                <a:gd name="connsiteX2134" fmla="*/ 3837792 w 8386272"/>
                <a:gd name="connsiteY2134" fmla="*/ 1501993 h 2121144"/>
                <a:gd name="connsiteX2135" fmla="*/ 3831381 w 8386272"/>
                <a:gd name="connsiteY2135" fmla="*/ 1501993 h 2121144"/>
                <a:gd name="connsiteX2136" fmla="*/ 3739963 w 8386272"/>
                <a:gd name="connsiteY2136" fmla="*/ 1502349 h 2121144"/>
                <a:gd name="connsiteX2137" fmla="*/ 3739607 w 8386272"/>
                <a:gd name="connsiteY2137" fmla="*/ 1459489 h 2121144"/>
                <a:gd name="connsiteX2138" fmla="*/ 3740200 w 8386272"/>
                <a:gd name="connsiteY2138" fmla="*/ 1532386 h 2121144"/>
                <a:gd name="connsiteX2139" fmla="*/ 3740794 w 8386272"/>
                <a:gd name="connsiteY2139" fmla="*/ 1532386 h 2121144"/>
                <a:gd name="connsiteX2140" fmla="*/ 3838504 w 8386272"/>
                <a:gd name="connsiteY2140" fmla="*/ 1531911 h 2121144"/>
                <a:gd name="connsiteX2141" fmla="*/ 3838979 w 8386272"/>
                <a:gd name="connsiteY2141" fmla="*/ 1574890 h 2121144"/>
                <a:gd name="connsiteX2142" fmla="*/ 3741150 w 8386272"/>
                <a:gd name="connsiteY2142" fmla="*/ 1575365 h 2121144"/>
                <a:gd name="connsiteX2143" fmla="*/ 3740556 w 8386272"/>
                <a:gd name="connsiteY2143" fmla="*/ 1575365 h 2121144"/>
                <a:gd name="connsiteX2144" fmla="*/ 3740200 w 8386272"/>
                <a:gd name="connsiteY2144" fmla="*/ 1532386 h 2121144"/>
                <a:gd name="connsiteX2145" fmla="*/ 3740675 w 8386272"/>
                <a:gd name="connsiteY2145" fmla="*/ 1605046 h 2121144"/>
                <a:gd name="connsiteX2146" fmla="*/ 3839217 w 8386272"/>
                <a:gd name="connsiteY2146" fmla="*/ 1604690 h 2121144"/>
                <a:gd name="connsiteX2147" fmla="*/ 3839573 w 8386272"/>
                <a:gd name="connsiteY2147" fmla="*/ 1647668 h 2121144"/>
                <a:gd name="connsiteX2148" fmla="*/ 3832449 w 8386272"/>
                <a:gd name="connsiteY2148" fmla="*/ 1647668 h 2121144"/>
                <a:gd name="connsiteX2149" fmla="*/ 3741506 w 8386272"/>
                <a:gd name="connsiteY2149" fmla="*/ 1648024 h 2121144"/>
                <a:gd name="connsiteX2150" fmla="*/ 3741031 w 8386272"/>
                <a:gd name="connsiteY2150" fmla="*/ 1648024 h 2121144"/>
                <a:gd name="connsiteX2151" fmla="*/ 3740675 w 8386272"/>
                <a:gd name="connsiteY2151" fmla="*/ 1605046 h 2121144"/>
                <a:gd name="connsiteX2152" fmla="*/ 3741150 w 8386272"/>
                <a:gd name="connsiteY2152" fmla="*/ 1677825 h 2121144"/>
                <a:gd name="connsiteX2153" fmla="*/ 3839098 w 8386272"/>
                <a:gd name="connsiteY2153" fmla="*/ 1677468 h 2121144"/>
                <a:gd name="connsiteX2154" fmla="*/ 3839573 w 8386272"/>
                <a:gd name="connsiteY2154" fmla="*/ 1677468 h 2121144"/>
                <a:gd name="connsiteX2155" fmla="*/ 3839929 w 8386272"/>
                <a:gd name="connsiteY2155" fmla="*/ 1720447 h 2121144"/>
                <a:gd name="connsiteX2156" fmla="*/ 3839336 w 8386272"/>
                <a:gd name="connsiteY2156" fmla="*/ 1720447 h 2121144"/>
                <a:gd name="connsiteX2157" fmla="*/ 3832924 w 8386272"/>
                <a:gd name="connsiteY2157" fmla="*/ 1720447 h 2121144"/>
                <a:gd name="connsiteX2158" fmla="*/ 3741387 w 8386272"/>
                <a:gd name="connsiteY2158" fmla="*/ 1720803 h 2121144"/>
                <a:gd name="connsiteX2159" fmla="*/ 3741150 w 8386272"/>
                <a:gd name="connsiteY2159" fmla="*/ 1677825 h 2121144"/>
                <a:gd name="connsiteX2160" fmla="*/ 3741744 w 8386272"/>
                <a:gd name="connsiteY2160" fmla="*/ 1750603 h 2121144"/>
                <a:gd name="connsiteX2161" fmla="*/ 3840285 w 8386272"/>
                <a:gd name="connsiteY2161" fmla="*/ 1750128 h 2121144"/>
                <a:gd name="connsiteX2162" fmla="*/ 3840404 w 8386272"/>
                <a:gd name="connsiteY2162" fmla="*/ 1793107 h 2121144"/>
                <a:gd name="connsiteX2163" fmla="*/ 3840404 w 8386272"/>
                <a:gd name="connsiteY2163" fmla="*/ 1793107 h 2121144"/>
                <a:gd name="connsiteX2164" fmla="*/ 3742693 w 8386272"/>
                <a:gd name="connsiteY2164" fmla="*/ 1793582 h 2121144"/>
                <a:gd name="connsiteX2165" fmla="*/ 3741981 w 8386272"/>
                <a:gd name="connsiteY2165" fmla="*/ 1793582 h 2121144"/>
                <a:gd name="connsiteX2166" fmla="*/ 3741744 w 8386272"/>
                <a:gd name="connsiteY2166" fmla="*/ 1750603 h 2121144"/>
                <a:gd name="connsiteX2167" fmla="*/ 3742219 w 8386272"/>
                <a:gd name="connsiteY2167" fmla="*/ 1823500 h 2121144"/>
                <a:gd name="connsiteX2168" fmla="*/ 3840641 w 8386272"/>
                <a:gd name="connsiteY2168" fmla="*/ 1823025 h 2121144"/>
                <a:gd name="connsiteX2169" fmla="*/ 3840641 w 8386272"/>
                <a:gd name="connsiteY2169" fmla="*/ 1823025 h 2121144"/>
                <a:gd name="connsiteX2170" fmla="*/ 3840998 w 8386272"/>
                <a:gd name="connsiteY2170" fmla="*/ 1866004 h 2121144"/>
                <a:gd name="connsiteX2171" fmla="*/ 3742456 w 8386272"/>
                <a:gd name="connsiteY2171" fmla="*/ 1866479 h 2121144"/>
                <a:gd name="connsiteX2172" fmla="*/ 3742219 w 8386272"/>
                <a:gd name="connsiteY2172" fmla="*/ 1823500 h 2121144"/>
                <a:gd name="connsiteX2173" fmla="*/ 3742693 w 8386272"/>
                <a:gd name="connsiteY2173" fmla="*/ 1896160 h 2121144"/>
                <a:gd name="connsiteX2174" fmla="*/ 3742693 w 8386272"/>
                <a:gd name="connsiteY2174" fmla="*/ 1896160 h 2121144"/>
                <a:gd name="connsiteX2175" fmla="*/ 3841235 w 8386272"/>
                <a:gd name="connsiteY2175" fmla="*/ 1895804 h 2121144"/>
                <a:gd name="connsiteX2176" fmla="*/ 3841591 w 8386272"/>
                <a:gd name="connsiteY2176" fmla="*/ 1938783 h 2121144"/>
                <a:gd name="connsiteX2177" fmla="*/ 3743049 w 8386272"/>
                <a:gd name="connsiteY2177" fmla="*/ 1939139 h 2121144"/>
                <a:gd name="connsiteX2178" fmla="*/ 3742693 w 8386272"/>
                <a:gd name="connsiteY2178" fmla="*/ 1896160 h 2121144"/>
                <a:gd name="connsiteX2179" fmla="*/ 3743287 w 8386272"/>
                <a:gd name="connsiteY2179" fmla="*/ 1968939 h 2121144"/>
                <a:gd name="connsiteX2180" fmla="*/ 3841591 w 8386272"/>
                <a:gd name="connsiteY2180" fmla="*/ 1968583 h 2121144"/>
                <a:gd name="connsiteX2181" fmla="*/ 3841948 w 8386272"/>
                <a:gd name="connsiteY2181" fmla="*/ 2011442 h 2121144"/>
                <a:gd name="connsiteX2182" fmla="*/ 3835655 w 8386272"/>
                <a:gd name="connsiteY2182" fmla="*/ 2011442 h 2121144"/>
                <a:gd name="connsiteX2183" fmla="*/ 3834943 w 8386272"/>
                <a:gd name="connsiteY2183" fmla="*/ 2011442 h 2121144"/>
                <a:gd name="connsiteX2184" fmla="*/ 3743524 w 8386272"/>
                <a:gd name="connsiteY2184" fmla="*/ 2011798 h 2121144"/>
                <a:gd name="connsiteX2185" fmla="*/ 3743287 w 8386272"/>
                <a:gd name="connsiteY2185" fmla="*/ 1968939 h 2121144"/>
                <a:gd name="connsiteX2186" fmla="*/ 3841948 w 8386272"/>
                <a:gd name="connsiteY2186" fmla="*/ 2084340 h 2121144"/>
                <a:gd name="connsiteX2187" fmla="*/ 3744118 w 8386272"/>
                <a:gd name="connsiteY2187" fmla="*/ 2084815 h 2121144"/>
                <a:gd name="connsiteX2188" fmla="*/ 3743880 w 8386272"/>
                <a:gd name="connsiteY2188" fmla="*/ 2041836 h 2121144"/>
                <a:gd name="connsiteX2189" fmla="*/ 3842423 w 8386272"/>
                <a:gd name="connsiteY2189" fmla="*/ 2041361 h 2121144"/>
                <a:gd name="connsiteX2190" fmla="*/ 3842779 w 8386272"/>
                <a:gd name="connsiteY2190" fmla="*/ 2084340 h 2121144"/>
                <a:gd name="connsiteX2191" fmla="*/ 3841948 w 8386272"/>
                <a:gd name="connsiteY2191" fmla="*/ 2084340 h 2121144"/>
                <a:gd name="connsiteX2192" fmla="*/ 3887657 w 8386272"/>
                <a:gd name="connsiteY2192" fmla="*/ 1266917 h 2121144"/>
                <a:gd name="connsiteX2193" fmla="*/ 3875309 w 8386272"/>
                <a:gd name="connsiteY2193" fmla="*/ 1267035 h 2121144"/>
                <a:gd name="connsiteX2194" fmla="*/ 3871035 w 8386272"/>
                <a:gd name="connsiteY2194" fmla="*/ 672697 h 2121144"/>
                <a:gd name="connsiteX2195" fmla="*/ 3891931 w 8386272"/>
                <a:gd name="connsiteY2195" fmla="*/ 672578 h 2121144"/>
                <a:gd name="connsiteX2196" fmla="*/ 3892050 w 8386272"/>
                <a:gd name="connsiteY2196" fmla="*/ 672578 h 2121144"/>
                <a:gd name="connsiteX2197" fmla="*/ 3892050 w 8386272"/>
                <a:gd name="connsiteY2197" fmla="*/ 672578 h 2121144"/>
                <a:gd name="connsiteX2198" fmla="*/ 3896205 w 8386272"/>
                <a:gd name="connsiteY2198" fmla="*/ 1266917 h 2121144"/>
                <a:gd name="connsiteX2199" fmla="*/ 3887657 w 8386272"/>
                <a:gd name="connsiteY2199" fmla="*/ 1266917 h 2121144"/>
                <a:gd name="connsiteX2200" fmla="*/ 3959960 w 8386272"/>
                <a:gd name="connsiteY2200" fmla="*/ 1329366 h 2121144"/>
                <a:gd name="connsiteX2201" fmla="*/ 4121427 w 8386272"/>
                <a:gd name="connsiteY2201" fmla="*/ 1328654 h 2121144"/>
                <a:gd name="connsiteX2202" fmla="*/ 4121427 w 8386272"/>
                <a:gd name="connsiteY2202" fmla="*/ 1337558 h 2121144"/>
                <a:gd name="connsiteX2203" fmla="*/ 3960079 w 8386272"/>
                <a:gd name="connsiteY2203" fmla="*/ 1338270 h 2121144"/>
                <a:gd name="connsiteX2204" fmla="*/ 3959960 w 8386272"/>
                <a:gd name="connsiteY2204" fmla="*/ 1329366 h 2121144"/>
                <a:gd name="connsiteX2205" fmla="*/ 3960435 w 8386272"/>
                <a:gd name="connsiteY2205" fmla="*/ 1392053 h 2121144"/>
                <a:gd name="connsiteX2206" fmla="*/ 3961504 w 8386272"/>
                <a:gd name="connsiteY2206" fmla="*/ 1392053 h 2121144"/>
                <a:gd name="connsiteX2207" fmla="*/ 4121783 w 8386272"/>
                <a:gd name="connsiteY2207" fmla="*/ 1391459 h 2121144"/>
                <a:gd name="connsiteX2208" fmla="*/ 4121901 w 8386272"/>
                <a:gd name="connsiteY2208" fmla="*/ 1400364 h 2121144"/>
                <a:gd name="connsiteX2209" fmla="*/ 3960554 w 8386272"/>
                <a:gd name="connsiteY2209" fmla="*/ 1401076 h 2121144"/>
                <a:gd name="connsiteX2210" fmla="*/ 3960435 w 8386272"/>
                <a:gd name="connsiteY2210" fmla="*/ 1392053 h 2121144"/>
                <a:gd name="connsiteX2211" fmla="*/ 3960910 w 8386272"/>
                <a:gd name="connsiteY2211" fmla="*/ 1463644 h 2121144"/>
                <a:gd name="connsiteX2212" fmla="*/ 3960791 w 8386272"/>
                <a:gd name="connsiteY2212" fmla="*/ 1454859 h 2121144"/>
                <a:gd name="connsiteX2213" fmla="*/ 4121189 w 8386272"/>
                <a:gd name="connsiteY2213" fmla="*/ 1454146 h 2121144"/>
                <a:gd name="connsiteX2214" fmla="*/ 4122258 w 8386272"/>
                <a:gd name="connsiteY2214" fmla="*/ 1454146 h 2121144"/>
                <a:gd name="connsiteX2215" fmla="*/ 4122258 w 8386272"/>
                <a:gd name="connsiteY2215" fmla="*/ 1463051 h 2121144"/>
                <a:gd name="connsiteX2216" fmla="*/ 3960910 w 8386272"/>
                <a:gd name="connsiteY2216" fmla="*/ 1463763 h 2121144"/>
                <a:gd name="connsiteX2217" fmla="*/ 3960910 w 8386272"/>
                <a:gd name="connsiteY2217" fmla="*/ 1463763 h 2121144"/>
                <a:gd name="connsiteX2218" fmla="*/ 3960910 w 8386272"/>
                <a:gd name="connsiteY2218" fmla="*/ 1463763 h 2121144"/>
                <a:gd name="connsiteX2219" fmla="*/ 3960910 w 8386272"/>
                <a:gd name="connsiteY2219" fmla="*/ 1463644 h 2121144"/>
                <a:gd name="connsiteX2220" fmla="*/ 3961266 w 8386272"/>
                <a:gd name="connsiteY2220" fmla="*/ 1517664 h 2121144"/>
                <a:gd name="connsiteX2221" fmla="*/ 3961266 w 8386272"/>
                <a:gd name="connsiteY2221" fmla="*/ 1517664 h 2121144"/>
                <a:gd name="connsiteX2222" fmla="*/ 4122614 w 8386272"/>
                <a:gd name="connsiteY2222" fmla="*/ 1516952 h 2121144"/>
                <a:gd name="connsiteX2223" fmla="*/ 4122733 w 8386272"/>
                <a:gd name="connsiteY2223" fmla="*/ 1525856 h 2121144"/>
                <a:gd name="connsiteX2224" fmla="*/ 3961385 w 8386272"/>
                <a:gd name="connsiteY2224" fmla="*/ 1526450 h 2121144"/>
                <a:gd name="connsiteX2225" fmla="*/ 3961266 w 8386272"/>
                <a:gd name="connsiteY2225" fmla="*/ 1517664 h 2121144"/>
                <a:gd name="connsiteX2226" fmla="*/ 3961622 w 8386272"/>
                <a:gd name="connsiteY2226" fmla="*/ 1580232 h 2121144"/>
                <a:gd name="connsiteX2227" fmla="*/ 4123089 w 8386272"/>
                <a:gd name="connsiteY2227" fmla="*/ 1579639 h 2121144"/>
                <a:gd name="connsiteX2228" fmla="*/ 4123208 w 8386272"/>
                <a:gd name="connsiteY2228" fmla="*/ 1588543 h 2121144"/>
                <a:gd name="connsiteX2229" fmla="*/ 3961741 w 8386272"/>
                <a:gd name="connsiteY2229" fmla="*/ 1589137 h 2121144"/>
                <a:gd name="connsiteX2230" fmla="*/ 3961622 w 8386272"/>
                <a:gd name="connsiteY2230" fmla="*/ 1580232 h 2121144"/>
                <a:gd name="connsiteX2231" fmla="*/ 3962216 w 8386272"/>
                <a:gd name="connsiteY2231" fmla="*/ 1643038 h 2121144"/>
                <a:gd name="connsiteX2232" fmla="*/ 4123564 w 8386272"/>
                <a:gd name="connsiteY2232" fmla="*/ 1642444 h 2121144"/>
                <a:gd name="connsiteX2233" fmla="*/ 4123682 w 8386272"/>
                <a:gd name="connsiteY2233" fmla="*/ 1651349 h 2121144"/>
                <a:gd name="connsiteX2234" fmla="*/ 3963285 w 8386272"/>
                <a:gd name="connsiteY2234" fmla="*/ 1651942 h 2121144"/>
                <a:gd name="connsiteX2235" fmla="*/ 3962454 w 8386272"/>
                <a:gd name="connsiteY2235" fmla="*/ 1651942 h 2121144"/>
                <a:gd name="connsiteX2236" fmla="*/ 3962216 w 8386272"/>
                <a:gd name="connsiteY2236" fmla="*/ 1643038 h 2121144"/>
                <a:gd name="connsiteX2237" fmla="*/ 3962691 w 8386272"/>
                <a:gd name="connsiteY2237" fmla="*/ 1705725 h 2121144"/>
                <a:gd name="connsiteX2238" fmla="*/ 4124038 w 8386272"/>
                <a:gd name="connsiteY2238" fmla="*/ 1705131 h 2121144"/>
                <a:gd name="connsiteX2239" fmla="*/ 4124157 w 8386272"/>
                <a:gd name="connsiteY2239" fmla="*/ 1714036 h 2121144"/>
                <a:gd name="connsiteX2240" fmla="*/ 3962691 w 8386272"/>
                <a:gd name="connsiteY2240" fmla="*/ 1714748 h 2121144"/>
                <a:gd name="connsiteX2241" fmla="*/ 3962691 w 8386272"/>
                <a:gd name="connsiteY2241" fmla="*/ 1705725 h 2121144"/>
                <a:gd name="connsiteX2242" fmla="*/ 3963047 w 8386272"/>
                <a:gd name="connsiteY2242" fmla="*/ 1768531 h 2121144"/>
                <a:gd name="connsiteX2243" fmla="*/ 4124513 w 8386272"/>
                <a:gd name="connsiteY2243" fmla="*/ 1767818 h 2121144"/>
                <a:gd name="connsiteX2244" fmla="*/ 4124513 w 8386272"/>
                <a:gd name="connsiteY2244" fmla="*/ 1776723 h 2121144"/>
                <a:gd name="connsiteX2245" fmla="*/ 4022054 w 8386272"/>
                <a:gd name="connsiteY2245" fmla="*/ 1777198 h 2121144"/>
                <a:gd name="connsiteX2246" fmla="*/ 3999496 w 8386272"/>
                <a:gd name="connsiteY2246" fmla="*/ 1777316 h 2121144"/>
                <a:gd name="connsiteX2247" fmla="*/ 3964234 w 8386272"/>
                <a:gd name="connsiteY2247" fmla="*/ 1777435 h 2121144"/>
                <a:gd name="connsiteX2248" fmla="*/ 3963759 w 8386272"/>
                <a:gd name="connsiteY2248" fmla="*/ 1777435 h 2121144"/>
                <a:gd name="connsiteX2249" fmla="*/ 3963285 w 8386272"/>
                <a:gd name="connsiteY2249" fmla="*/ 1777435 h 2121144"/>
                <a:gd name="connsiteX2250" fmla="*/ 3963285 w 8386272"/>
                <a:gd name="connsiteY2250" fmla="*/ 1777435 h 2121144"/>
                <a:gd name="connsiteX2251" fmla="*/ 3963047 w 8386272"/>
                <a:gd name="connsiteY2251" fmla="*/ 1768531 h 2121144"/>
                <a:gd name="connsiteX2252" fmla="*/ 3963522 w 8386272"/>
                <a:gd name="connsiteY2252" fmla="*/ 1831218 h 2121144"/>
                <a:gd name="connsiteX2253" fmla="*/ 4123801 w 8386272"/>
                <a:gd name="connsiteY2253" fmla="*/ 1830505 h 2121144"/>
                <a:gd name="connsiteX2254" fmla="*/ 4124870 w 8386272"/>
                <a:gd name="connsiteY2254" fmla="*/ 1830505 h 2121144"/>
                <a:gd name="connsiteX2255" fmla="*/ 4124988 w 8386272"/>
                <a:gd name="connsiteY2255" fmla="*/ 1839409 h 2121144"/>
                <a:gd name="connsiteX2256" fmla="*/ 3963641 w 8386272"/>
                <a:gd name="connsiteY2256" fmla="*/ 1840241 h 2121144"/>
                <a:gd name="connsiteX2257" fmla="*/ 3963522 w 8386272"/>
                <a:gd name="connsiteY2257" fmla="*/ 1831218 h 2121144"/>
                <a:gd name="connsiteX2258" fmla="*/ 3963878 w 8386272"/>
                <a:gd name="connsiteY2258" fmla="*/ 1894023 h 2121144"/>
                <a:gd name="connsiteX2259" fmla="*/ 4125345 w 8386272"/>
                <a:gd name="connsiteY2259" fmla="*/ 1893311 h 2121144"/>
                <a:gd name="connsiteX2260" fmla="*/ 4125345 w 8386272"/>
                <a:gd name="connsiteY2260" fmla="*/ 1902215 h 2121144"/>
                <a:gd name="connsiteX2261" fmla="*/ 4125345 w 8386272"/>
                <a:gd name="connsiteY2261" fmla="*/ 1902215 h 2121144"/>
                <a:gd name="connsiteX2262" fmla="*/ 4125345 w 8386272"/>
                <a:gd name="connsiteY2262" fmla="*/ 1902215 h 2121144"/>
                <a:gd name="connsiteX2263" fmla="*/ 3963997 w 8386272"/>
                <a:gd name="connsiteY2263" fmla="*/ 1902927 h 2121144"/>
                <a:gd name="connsiteX2264" fmla="*/ 3963878 w 8386272"/>
                <a:gd name="connsiteY2264" fmla="*/ 1894023 h 2121144"/>
                <a:gd name="connsiteX2265" fmla="*/ 3964472 w 8386272"/>
                <a:gd name="connsiteY2265" fmla="*/ 1956710 h 2121144"/>
                <a:gd name="connsiteX2266" fmla="*/ 4125820 w 8386272"/>
                <a:gd name="connsiteY2266" fmla="*/ 1955998 h 2121144"/>
                <a:gd name="connsiteX2267" fmla="*/ 4125938 w 8386272"/>
                <a:gd name="connsiteY2267" fmla="*/ 1964902 h 2121144"/>
                <a:gd name="connsiteX2268" fmla="*/ 3965659 w 8386272"/>
                <a:gd name="connsiteY2268" fmla="*/ 1965614 h 2121144"/>
                <a:gd name="connsiteX2269" fmla="*/ 3964591 w 8386272"/>
                <a:gd name="connsiteY2269" fmla="*/ 1965614 h 2121144"/>
                <a:gd name="connsiteX2270" fmla="*/ 3964591 w 8386272"/>
                <a:gd name="connsiteY2270" fmla="*/ 1965614 h 2121144"/>
                <a:gd name="connsiteX2271" fmla="*/ 3964472 w 8386272"/>
                <a:gd name="connsiteY2271" fmla="*/ 1956710 h 2121144"/>
                <a:gd name="connsiteX2272" fmla="*/ 3964828 w 8386272"/>
                <a:gd name="connsiteY2272" fmla="*/ 2019516 h 2121144"/>
                <a:gd name="connsiteX2273" fmla="*/ 4126294 w 8386272"/>
                <a:gd name="connsiteY2273" fmla="*/ 2018803 h 2121144"/>
                <a:gd name="connsiteX2274" fmla="*/ 4126413 w 8386272"/>
                <a:gd name="connsiteY2274" fmla="*/ 2027708 h 2121144"/>
                <a:gd name="connsiteX2275" fmla="*/ 4125582 w 8386272"/>
                <a:gd name="connsiteY2275" fmla="*/ 2027708 h 2121144"/>
                <a:gd name="connsiteX2276" fmla="*/ 3965066 w 8386272"/>
                <a:gd name="connsiteY2276" fmla="*/ 2028301 h 2121144"/>
                <a:gd name="connsiteX2277" fmla="*/ 3964828 w 8386272"/>
                <a:gd name="connsiteY2277" fmla="*/ 2019516 h 2121144"/>
                <a:gd name="connsiteX2278" fmla="*/ 3965422 w 8386272"/>
                <a:gd name="connsiteY2278" fmla="*/ 2091107 h 2121144"/>
                <a:gd name="connsiteX2279" fmla="*/ 3965303 w 8386272"/>
                <a:gd name="connsiteY2279" fmla="*/ 2082203 h 2121144"/>
                <a:gd name="connsiteX2280" fmla="*/ 4126650 w 8386272"/>
                <a:gd name="connsiteY2280" fmla="*/ 2081609 h 2121144"/>
                <a:gd name="connsiteX2281" fmla="*/ 4126769 w 8386272"/>
                <a:gd name="connsiteY2281" fmla="*/ 2090513 h 2121144"/>
                <a:gd name="connsiteX2282" fmla="*/ 3965422 w 8386272"/>
                <a:gd name="connsiteY2282" fmla="*/ 2091107 h 2121144"/>
                <a:gd name="connsiteX2283" fmla="*/ 4233622 w 8386272"/>
                <a:gd name="connsiteY2283" fmla="*/ 1181553 h 2121144"/>
                <a:gd name="connsiteX2284" fmla="*/ 4234097 w 8386272"/>
                <a:gd name="connsiteY2284" fmla="*/ 1180603 h 2121144"/>
                <a:gd name="connsiteX2285" fmla="*/ 4234572 w 8386272"/>
                <a:gd name="connsiteY2285" fmla="*/ 1179535 h 2121144"/>
                <a:gd name="connsiteX2286" fmla="*/ 4235047 w 8386272"/>
                <a:gd name="connsiteY2286" fmla="*/ 1178585 h 2121144"/>
                <a:gd name="connsiteX2287" fmla="*/ 4235047 w 8386272"/>
                <a:gd name="connsiteY2287" fmla="*/ 1178466 h 2121144"/>
                <a:gd name="connsiteX2288" fmla="*/ 4235047 w 8386272"/>
                <a:gd name="connsiteY2288" fmla="*/ 1178348 h 2121144"/>
                <a:gd name="connsiteX2289" fmla="*/ 4235284 w 8386272"/>
                <a:gd name="connsiteY2289" fmla="*/ 1177991 h 2121144"/>
                <a:gd name="connsiteX2290" fmla="*/ 4235641 w 8386272"/>
                <a:gd name="connsiteY2290" fmla="*/ 1177279 h 2121144"/>
                <a:gd name="connsiteX2291" fmla="*/ 4235997 w 8386272"/>
                <a:gd name="connsiteY2291" fmla="*/ 1176804 h 2121144"/>
                <a:gd name="connsiteX2292" fmla="*/ 4236234 w 8386272"/>
                <a:gd name="connsiteY2292" fmla="*/ 1176329 h 2121144"/>
                <a:gd name="connsiteX2293" fmla="*/ 4236709 w 8386272"/>
                <a:gd name="connsiteY2293" fmla="*/ 1175617 h 2121144"/>
                <a:gd name="connsiteX2294" fmla="*/ 4237778 w 8386272"/>
                <a:gd name="connsiteY2294" fmla="*/ 1173955 h 2121144"/>
                <a:gd name="connsiteX2295" fmla="*/ 4238965 w 8386272"/>
                <a:gd name="connsiteY2295" fmla="*/ 1172174 h 2121144"/>
                <a:gd name="connsiteX2296" fmla="*/ 4239796 w 8386272"/>
                <a:gd name="connsiteY2296" fmla="*/ 1170987 h 2121144"/>
                <a:gd name="connsiteX2297" fmla="*/ 4240152 w 8386272"/>
                <a:gd name="connsiteY2297" fmla="*/ 1170512 h 2121144"/>
                <a:gd name="connsiteX2298" fmla="*/ 4241577 w 8386272"/>
                <a:gd name="connsiteY2298" fmla="*/ 1168731 h 2121144"/>
                <a:gd name="connsiteX2299" fmla="*/ 4241577 w 8386272"/>
                <a:gd name="connsiteY2299" fmla="*/ 1168731 h 2121144"/>
                <a:gd name="connsiteX2300" fmla="*/ 4241814 w 8386272"/>
                <a:gd name="connsiteY2300" fmla="*/ 1168493 h 2121144"/>
                <a:gd name="connsiteX2301" fmla="*/ 4243001 w 8386272"/>
                <a:gd name="connsiteY2301" fmla="*/ 1167306 h 2121144"/>
                <a:gd name="connsiteX2302" fmla="*/ 4244426 w 8386272"/>
                <a:gd name="connsiteY2302" fmla="*/ 1165881 h 2121144"/>
                <a:gd name="connsiteX2303" fmla="*/ 4244782 w 8386272"/>
                <a:gd name="connsiteY2303" fmla="*/ 1165525 h 2121144"/>
                <a:gd name="connsiteX2304" fmla="*/ 4246445 w 8386272"/>
                <a:gd name="connsiteY2304" fmla="*/ 1164219 h 2121144"/>
                <a:gd name="connsiteX2305" fmla="*/ 4246682 w 8386272"/>
                <a:gd name="connsiteY2305" fmla="*/ 1163982 h 2121144"/>
                <a:gd name="connsiteX2306" fmla="*/ 4248463 w 8386272"/>
                <a:gd name="connsiteY2306" fmla="*/ 1162795 h 2121144"/>
                <a:gd name="connsiteX2307" fmla="*/ 4248938 w 8386272"/>
                <a:gd name="connsiteY2307" fmla="*/ 1162438 h 2121144"/>
                <a:gd name="connsiteX2308" fmla="*/ 4253212 w 8386272"/>
                <a:gd name="connsiteY2308" fmla="*/ 1160776 h 2121144"/>
                <a:gd name="connsiteX2309" fmla="*/ 4256299 w 8386272"/>
                <a:gd name="connsiteY2309" fmla="*/ 1160420 h 2121144"/>
                <a:gd name="connsiteX2310" fmla="*/ 4257011 w 8386272"/>
                <a:gd name="connsiteY2310" fmla="*/ 1160420 h 2121144"/>
                <a:gd name="connsiteX2311" fmla="*/ 4276363 w 8386272"/>
                <a:gd name="connsiteY2311" fmla="*/ 1175498 h 2121144"/>
                <a:gd name="connsiteX2312" fmla="*/ 4276957 w 8386272"/>
                <a:gd name="connsiteY2312" fmla="*/ 1176448 h 2121144"/>
                <a:gd name="connsiteX2313" fmla="*/ 4279925 w 8386272"/>
                <a:gd name="connsiteY2313" fmla="*/ 1181435 h 2121144"/>
                <a:gd name="connsiteX2314" fmla="*/ 4281349 w 8386272"/>
                <a:gd name="connsiteY2314" fmla="*/ 1295292 h 2121144"/>
                <a:gd name="connsiteX2315" fmla="*/ 4249887 w 8386272"/>
                <a:gd name="connsiteY2315" fmla="*/ 1295411 h 2121144"/>
                <a:gd name="connsiteX2316" fmla="*/ 4248700 w 8386272"/>
                <a:gd name="connsiteY2316" fmla="*/ 1295411 h 2121144"/>
                <a:gd name="connsiteX2317" fmla="*/ 4247869 w 8386272"/>
                <a:gd name="connsiteY2317" fmla="*/ 1295411 h 2121144"/>
                <a:gd name="connsiteX2318" fmla="*/ 4247513 w 8386272"/>
                <a:gd name="connsiteY2318" fmla="*/ 1295411 h 2121144"/>
                <a:gd name="connsiteX2319" fmla="*/ 4247513 w 8386272"/>
                <a:gd name="connsiteY2319" fmla="*/ 1295411 h 2121144"/>
                <a:gd name="connsiteX2320" fmla="*/ 4247038 w 8386272"/>
                <a:gd name="connsiteY2320" fmla="*/ 1295411 h 2121144"/>
                <a:gd name="connsiteX2321" fmla="*/ 4246445 w 8386272"/>
                <a:gd name="connsiteY2321" fmla="*/ 1295411 h 2121144"/>
                <a:gd name="connsiteX2322" fmla="*/ 4246088 w 8386272"/>
                <a:gd name="connsiteY2322" fmla="*/ 1295411 h 2121144"/>
                <a:gd name="connsiteX2323" fmla="*/ 4245376 w 8386272"/>
                <a:gd name="connsiteY2323" fmla="*/ 1295411 h 2121144"/>
                <a:gd name="connsiteX2324" fmla="*/ 4244189 w 8386272"/>
                <a:gd name="connsiteY2324" fmla="*/ 1295411 h 2121144"/>
                <a:gd name="connsiteX2325" fmla="*/ 4244070 w 8386272"/>
                <a:gd name="connsiteY2325" fmla="*/ 1295411 h 2121144"/>
                <a:gd name="connsiteX2326" fmla="*/ 4243833 w 8386272"/>
                <a:gd name="connsiteY2326" fmla="*/ 1295411 h 2121144"/>
                <a:gd name="connsiteX2327" fmla="*/ 4242170 w 8386272"/>
                <a:gd name="connsiteY2327" fmla="*/ 1295411 h 2121144"/>
                <a:gd name="connsiteX2328" fmla="*/ 4234216 w 8386272"/>
                <a:gd name="connsiteY2328" fmla="*/ 1295411 h 2121144"/>
                <a:gd name="connsiteX2329" fmla="*/ 4233622 w 8386272"/>
                <a:gd name="connsiteY2329" fmla="*/ 1181553 h 2121144"/>
                <a:gd name="connsiteX2330" fmla="*/ 4235641 w 8386272"/>
                <a:gd name="connsiteY2330" fmla="*/ 1472786 h 2121144"/>
                <a:gd name="connsiteX2331" fmla="*/ 4234928 w 8386272"/>
                <a:gd name="connsiteY2331" fmla="*/ 1360828 h 2121144"/>
                <a:gd name="connsiteX2332" fmla="*/ 4235403 w 8386272"/>
                <a:gd name="connsiteY2332" fmla="*/ 1359878 h 2121144"/>
                <a:gd name="connsiteX2333" fmla="*/ 4235759 w 8386272"/>
                <a:gd name="connsiteY2333" fmla="*/ 1359285 h 2121144"/>
                <a:gd name="connsiteX2334" fmla="*/ 4236471 w 8386272"/>
                <a:gd name="connsiteY2334" fmla="*/ 1357741 h 2121144"/>
                <a:gd name="connsiteX2335" fmla="*/ 4236828 w 8386272"/>
                <a:gd name="connsiteY2335" fmla="*/ 1357029 h 2121144"/>
                <a:gd name="connsiteX2336" fmla="*/ 4237303 w 8386272"/>
                <a:gd name="connsiteY2336" fmla="*/ 1356198 h 2121144"/>
                <a:gd name="connsiteX2337" fmla="*/ 4237778 w 8386272"/>
                <a:gd name="connsiteY2337" fmla="*/ 1355367 h 2121144"/>
                <a:gd name="connsiteX2338" fmla="*/ 4238015 w 8386272"/>
                <a:gd name="connsiteY2338" fmla="*/ 1354773 h 2121144"/>
                <a:gd name="connsiteX2339" fmla="*/ 4238846 w 8386272"/>
                <a:gd name="connsiteY2339" fmla="*/ 1353467 h 2121144"/>
                <a:gd name="connsiteX2340" fmla="*/ 4238965 w 8386272"/>
                <a:gd name="connsiteY2340" fmla="*/ 1353230 h 2121144"/>
                <a:gd name="connsiteX2341" fmla="*/ 4240152 w 8386272"/>
                <a:gd name="connsiteY2341" fmla="*/ 1351330 h 2121144"/>
                <a:gd name="connsiteX2342" fmla="*/ 4240389 w 8386272"/>
                <a:gd name="connsiteY2342" fmla="*/ 1350974 h 2121144"/>
                <a:gd name="connsiteX2343" fmla="*/ 4241221 w 8386272"/>
                <a:gd name="connsiteY2343" fmla="*/ 1349787 h 2121144"/>
                <a:gd name="connsiteX2344" fmla="*/ 4242408 w 8386272"/>
                <a:gd name="connsiteY2344" fmla="*/ 1348362 h 2121144"/>
                <a:gd name="connsiteX2345" fmla="*/ 4242883 w 8386272"/>
                <a:gd name="connsiteY2345" fmla="*/ 1347768 h 2121144"/>
                <a:gd name="connsiteX2346" fmla="*/ 4243120 w 8386272"/>
                <a:gd name="connsiteY2346" fmla="*/ 1347531 h 2121144"/>
                <a:gd name="connsiteX2347" fmla="*/ 4244307 w 8386272"/>
                <a:gd name="connsiteY2347" fmla="*/ 1346225 h 2121144"/>
                <a:gd name="connsiteX2348" fmla="*/ 4245257 w 8386272"/>
                <a:gd name="connsiteY2348" fmla="*/ 1345275 h 2121144"/>
                <a:gd name="connsiteX2349" fmla="*/ 4246088 w 8386272"/>
                <a:gd name="connsiteY2349" fmla="*/ 1344444 h 2121144"/>
                <a:gd name="connsiteX2350" fmla="*/ 4247750 w 8386272"/>
                <a:gd name="connsiteY2350" fmla="*/ 1343257 h 2121144"/>
                <a:gd name="connsiteX2351" fmla="*/ 4249769 w 8386272"/>
                <a:gd name="connsiteY2351" fmla="*/ 1341832 h 2121144"/>
                <a:gd name="connsiteX2352" fmla="*/ 4250362 w 8386272"/>
                <a:gd name="connsiteY2352" fmla="*/ 1341595 h 2121144"/>
                <a:gd name="connsiteX2353" fmla="*/ 4251550 w 8386272"/>
                <a:gd name="connsiteY2353" fmla="*/ 1341001 h 2121144"/>
                <a:gd name="connsiteX2354" fmla="*/ 4253687 w 8386272"/>
                <a:gd name="connsiteY2354" fmla="*/ 1340170 h 2121144"/>
                <a:gd name="connsiteX2355" fmla="*/ 4254518 w 8386272"/>
                <a:gd name="connsiteY2355" fmla="*/ 1339814 h 2121144"/>
                <a:gd name="connsiteX2356" fmla="*/ 4254518 w 8386272"/>
                <a:gd name="connsiteY2356" fmla="*/ 1339814 h 2121144"/>
                <a:gd name="connsiteX2357" fmla="*/ 4256061 w 8386272"/>
                <a:gd name="connsiteY2357" fmla="*/ 1339576 h 2121144"/>
                <a:gd name="connsiteX2358" fmla="*/ 4257604 w 8386272"/>
                <a:gd name="connsiteY2358" fmla="*/ 1339339 h 2121144"/>
                <a:gd name="connsiteX2359" fmla="*/ 4258317 w 8386272"/>
                <a:gd name="connsiteY2359" fmla="*/ 1339339 h 2121144"/>
                <a:gd name="connsiteX2360" fmla="*/ 4277669 w 8386272"/>
                <a:gd name="connsiteY2360" fmla="*/ 1354417 h 2121144"/>
                <a:gd name="connsiteX2361" fmla="*/ 4278263 w 8386272"/>
                <a:gd name="connsiteY2361" fmla="*/ 1355367 h 2121144"/>
                <a:gd name="connsiteX2362" fmla="*/ 4281231 w 8386272"/>
                <a:gd name="connsiteY2362" fmla="*/ 1360353 h 2121144"/>
                <a:gd name="connsiteX2363" fmla="*/ 4282656 w 8386272"/>
                <a:gd name="connsiteY2363" fmla="*/ 1474211 h 2121144"/>
                <a:gd name="connsiteX2364" fmla="*/ 4235403 w 8386272"/>
                <a:gd name="connsiteY2364" fmla="*/ 1474448 h 2121144"/>
                <a:gd name="connsiteX2365" fmla="*/ 4235403 w 8386272"/>
                <a:gd name="connsiteY2365" fmla="*/ 1474448 h 2121144"/>
                <a:gd name="connsiteX2366" fmla="*/ 4235403 w 8386272"/>
                <a:gd name="connsiteY2366" fmla="*/ 1474448 h 2121144"/>
                <a:gd name="connsiteX2367" fmla="*/ 4235641 w 8386272"/>
                <a:gd name="connsiteY2367" fmla="*/ 1472786 h 2121144"/>
                <a:gd name="connsiteX2368" fmla="*/ 4236234 w 8386272"/>
                <a:gd name="connsiteY2368" fmla="*/ 1540103 h 2121144"/>
                <a:gd name="connsiteX2369" fmla="*/ 4239202 w 8386272"/>
                <a:gd name="connsiteY2369" fmla="*/ 1534286 h 2121144"/>
                <a:gd name="connsiteX2370" fmla="*/ 4239321 w 8386272"/>
                <a:gd name="connsiteY2370" fmla="*/ 1533930 h 2121144"/>
                <a:gd name="connsiteX2371" fmla="*/ 4240271 w 8386272"/>
                <a:gd name="connsiteY2371" fmla="*/ 1532505 h 2121144"/>
                <a:gd name="connsiteX2372" fmla="*/ 4240983 w 8386272"/>
                <a:gd name="connsiteY2372" fmla="*/ 1531318 h 2121144"/>
                <a:gd name="connsiteX2373" fmla="*/ 4241577 w 8386272"/>
                <a:gd name="connsiteY2373" fmla="*/ 1530368 h 2121144"/>
                <a:gd name="connsiteX2374" fmla="*/ 4242170 w 8386272"/>
                <a:gd name="connsiteY2374" fmla="*/ 1529655 h 2121144"/>
                <a:gd name="connsiteX2375" fmla="*/ 4242764 w 8386272"/>
                <a:gd name="connsiteY2375" fmla="*/ 1528824 h 2121144"/>
                <a:gd name="connsiteX2376" fmla="*/ 4243239 w 8386272"/>
                <a:gd name="connsiteY2376" fmla="*/ 1528231 h 2121144"/>
                <a:gd name="connsiteX2377" fmla="*/ 4244426 w 8386272"/>
                <a:gd name="connsiteY2377" fmla="*/ 1526806 h 2121144"/>
                <a:gd name="connsiteX2378" fmla="*/ 4245376 w 8386272"/>
                <a:gd name="connsiteY2378" fmla="*/ 1525737 h 2121144"/>
                <a:gd name="connsiteX2379" fmla="*/ 4245851 w 8386272"/>
                <a:gd name="connsiteY2379" fmla="*/ 1525263 h 2121144"/>
                <a:gd name="connsiteX2380" fmla="*/ 4247750 w 8386272"/>
                <a:gd name="connsiteY2380" fmla="*/ 1523482 h 2121144"/>
                <a:gd name="connsiteX2381" fmla="*/ 4248225 w 8386272"/>
                <a:gd name="connsiteY2381" fmla="*/ 1523126 h 2121144"/>
                <a:gd name="connsiteX2382" fmla="*/ 4249413 w 8386272"/>
                <a:gd name="connsiteY2382" fmla="*/ 1522176 h 2121144"/>
                <a:gd name="connsiteX2383" fmla="*/ 4251550 w 8386272"/>
                <a:gd name="connsiteY2383" fmla="*/ 1520751 h 2121144"/>
                <a:gd name="connsiteX2384" fmla="*/ 4253449 w 8386272"/>
                <a:gd name="connsiteY2384" fmla="*/ 1519801 h 2121144"/>
                <a:gd name="connsiteX2385" fmla="*/ 4255111 w 8386272"/>
                <a:gd name="connsiteY2385" fmla="*/ 1519208 h 2121144"/>
                <a:gd name="connsiteX2386" fmla="*/ 4256774 w 8386272"/>
                <a:gd name="connsiteY2386" fmla="*/ 1518614 h 2121144"/>
                <a:gd name="connsiteX2387" fmla="*/ 4256774 w 8386272"/>
                <a:gd name="connsiteY2387" fmla="*/ 1518614 h 2121144"/>
                <a:gd name="connsiteX2388" fmla="*/ 4257011 w 8386272"/>
                <a:gd name="connsiteY2388" fmla="*/ 1518614 h 2121144"/>
                <a:gd name="connsiteX2389" fmla="*/ 4259267 w 8386272"/>
                <a:gd name="connsiteY2389" fmla="*/ 1518377 h 2121144"/>
                <a:gd name="connsiteX2390" fmla="*/ 4262591 w 8386272"/>
                <a:gd name="connsiteY2390" fmla="*/ 1518733 h 2121144"/>
                <a:gd name="connsiteX2391" fmla="*/ 4280756 w 8386272"/>
                <a:gd name="connsiteY2391" fmla="*/ 1535711 h 2121144"/>
                <a:gd name="connsiteX2392" fmla="*/ 4282893 w 8386272"/>
                <a:gd name="connsiteY2392" fmla="*/ 1539391 h 2121144"/>
                <a:gd name="connsiteX2393" fmla="*/ 4284318 w 8386272"/>
                <a:gd name="connsiteY2393" fmla="*/ 1653248 h 2121144"/>
                <a:gd name="connsiteX2394" fmla="*/ 4284080 w 8386272"/>
                <a:gd name="connsiteY2394" fmla="*/ 1653248 h 2121144"/>
                <a:gd name="connsiteX2395" fmla="*/ 4261760 w 8386272"/>
                <a:gd name="connsiteY2395" fmla="*/ 1653367 h 2121144"/>
                <a:gd name="connsiteX2396" fmla="*/ 4253212 w 8386272"/>
                <a:gd name="connsiteY2396" fmla="*/ 1653367 h 2121144"/>
                <a:gd name="connsiteX2397" fmla="*/ 4251787 w 8386272"/>
                <a:gd name="connsiteY2397" fmla="*/ 1653367 h 2121144"/>
                <a:gd name="connsiteX2398" fmla="*/ 4250362 w 8386272"/>
                <a:gd name="connsiteY2398" fmla="*/ 1653367 h 2121144"/>
                <a:gd name="connsiteX2399" fmla="*/ 4250362 w 8386272"/>
                <a:gd name="connsiteY2399" fmla="*/ 1653367 h 2121144"/>
                <a:gd name="connsiteX2400" fmla="*/ 4250244 w 8386272"/>
                <a:gd name="connsiteY2400" fmla="*/ 1653367 h 2121144"/>
                <a:gd name="connsiteX2401" fmla="*/ 4249294 w 8386272"/>
                <a:gd name="connsiteY2401" fmla="*/ 1653367 h 2121144"/>
                <a:gd name="connsiteX2402" fmla="*/ 4248107 w 8386272"/>
                <a:gd name="connsiteY2402" fmla="*/ 1653367 h 2121144"/>
                <a:gd name="connsiteX2403" fmla="*/ 4246801 w 8386272"/>
                <a:gd name="connsiteY2403" fmla="*/ 1653367 h 2121144"/>
                <a:gd name="connsiteX2404" fmla="*/ 4244901 w 8386272"/>
                <a:gd name="connsiteY2404" fmla="*/ 1653367 h 2121144"/>
                <a:gd name="connsiteX2405" fmla="*/ 4236946 w 8386272"/>
                <a:gd name="connsiteY2405" fmla="*/ 1653367 h 2121144"/>
                <a:gd name="connsiteX2406" fmla="*/ 4236946 w 8386272"/>
                <a:gd name="connsiteY2406" fmla="*/ 1653367 h 2121144"/>
                <a:gd name="connsiteX2407" fmla="*/ 4236234 w 8386272"/>
                <a:gd name="connsiteY2407" fmla="*/ 1540103 h 2121144"/>
                <a:gd name="connsiteX2408" fmla="*/ 4238253 w 8386272"/>
                <a:gd name="connsiteY2408" fmla="*/ 1833117 h 2121144"/>
                <a:gd name="connsiteX2409" fmla="*/ 4238253 w 8386272"/>
                <a:gd name="connsiteY2409" fmla="*/ 1833117 h 2121144"/>
                <a:gd name="connsiteX2410" fmla="*/ 4238253 w 8386272"/>
                <a:gd name="connsiteY2410" fmla="*/ 1832167 h 2121144"/>
                <a:gd name="connsiteX2411" fmla="*/ 4237540 w 8386272"/>
                <a:gd name="connsiteY2411" fmla="*/ 1719141 h 2121144"/>
                <a:gd name="connsiteX2412" fmla="*/ 4237896 w 8386272"/>
                <a:gd name="connsiteY2412" fmla="*/ 1718429 h 2121144"/>
                <a:gd name="connsiteX2413" fmla="*/ 4238134 w 8386272"/>
                <a:gd name="connsiteY2413" fmla="*/ 1717835 h 2121144"/>
                <a:gd name="connsiteX2414" fmla="*/ 4238371 w 8386272"/>
                <a:gd name="connsiteY2414" fmla="*/ 1717241 h 2121144"/>
                <a:gd name="connsiteX2415" fmla="*/ 4239796 w 8386272"/>
                <a:gd name="connsiteY2415" fmla="*/ 1714511 h 2121144"/>
                <a:gd name="connsiteX2416" fmla="*/ 4239914 w 8386272"/>
                <a:gd name="connsiteY2416" fmla="*/ 1714392 h 2121144"/>
                <a:gd name="connsiteX2417" fmla="*/ 4240271 w 8386272"/>
                <a:gd name="connsiteY2417" fmla="*/ 1713679 h 2121144"/>
                <a:gd name="connsiteX2418" fmla="*/ 4240508 w 8386272"/>
                <a:gd name="connsiteY2418" fmla="*/ 1713205 h 2121144"/>
                <a:gd name="connsiteX2419" fmla="*/ 4240508 w 8386272"/>
                <a:gd name="connsiteY2419" fmla="*/ 1713205 h 2121144"/>
                <a:gd name="connsiteX2420" fmla="*/ 4241102 w 8386272"/>
                <a:gd name="connsiteY2420" fmla="*/ 1712374 h 2121144"/>
                <a:gd name="connsiteX2421" fmla="*/ 4241695 w 8386272"/>
                <a:gd name="connsiteY2421" fmla="*/ 1711543 h 2121144"/>
                <a:gd name="connsiteX2422" fmla="*/ 4242764 w 8386272"/>
                <a:gd name="connsiteY2422" fmla="*/ 1709880 h 2121144"/>
                <a:gd name="connsiteX2423" fmla="*/ 4242764 w 8386272"/>
                <a:gd name="connsiteY2423" fmla="*/ 1709880 h 2121144"/>
                <a:gd name="connsiteX2424" fmla="*/ 4243951 w 8386272"/>
                <a:gd name="connsiteY2424" fmla="*/ 1708218 h 2121144"/>
                <a:gd name="connsiteX2425" fmla="*/ 4243951 w 8386272"/>
                <a:gd name="connsiteY2425" fmla="*/ 1708099 h 2121144"/>
                <a:gd name="connsiteX2426" fmla="*/ 4245138 w 8386272"/>
                <a:gd name="connsiteY2426" fmla="*/ 1706556 h 2121144"/>
                <a:gd name="connsiteX2427" fmla="*/ 4245376 w 8386272"/>
                <a:gd name="connsiteY2427" fmla="*/ 1706319 h 2121144"/>
                <a:gd name="connsiteX2428" fmla="*/ 4246445 w 8386272"/>
                <a:gd name="connsiteY2428" fmla="*/ 1705131 h 2121144"/>
                <a:gd name="connsiteX2429" fmla="*/ 4246801 w 8386272"/>
                <a:gd name="connsiteY2429" fmla="*/ 1704775 h 2121144"/>
                <a:gd name="connsiteX2430" fmla="*/ 4247988 w 8386272"/>
                <a:gd name="connsiteY2430" fmla="*/ 1703707 h 2121144"/>
                <a:gd name="connsiteX2431" fmla="*/ 4248582 w 8386272"/>
                <a:gd name="connsiteY2431" fmla="*/ 1703113 h 2121144"/>
                <a:gd name="connsiteX2432" fmla="*/ 4250244 w 8386272"/>
                <a:gd name="connsiteY2432" fmla="*/ 1701807 h 2121144"/>
                <a:gd name="connsiteX2433" fmla="*/ 4252262 w 8386272"/>
                <a:gd name="connsiteY2433" fmla="*/ 1700382 h 2121144"/>
                <a:gd name="connsiteX2434" fmla="*/ 4252737 w 8386272"/>
                <a:gd name="connsiteY2434" fmla="*/ 1700026 h 2121144"/>
                <a:gd name="connsiteX2435" fmla="*/ 4257011 w 8386272"/>
                <a:gd name="connsiteY2435" fmla="*/ 1698364 h 2121144"/>
                <a:gd name="connsiteX2436" fmla="*/ 4260098 w 8386272"/>
                <a:gd name="connsiteY2436" fmla="*/ 1698008 h 2121144"/>
                <a:gd name="connsiteX2437" fmla="*/ 4260810 w 8386272"/>
                <a:gd name="connsiteY2437" fmla="*/ 1698008 h 2121144"/>
                <a:gd name="connsiteX2438" fmla="*/ 4280162 w 8386272"/>
                <a:gd name="connsiteY2438" fmla="*/ 1713086 h 2121144"/>
                <a:gd name="connsiteX2439" fmla="*/ 4280756 w 8386272"/>
                <a:gd name="connsiteY2439" fmla="*/ 1714036 h 2121144"/>
                <a:gd name="connsiteX2440" fmla="*/ 4283724 w 8386272"/>
                <a:gd name="connsiteY2440" fmla="*/ 1719022 h 2121144"/>
                <a:gd name="connsiteX2441" fmla="*/ 4285149 w 8386272"/>
                <a:gd name="connsiteY2441" fmla="*/ 1832880 h 2121144"/>
                <a:gd name="connsiteX2442" fmla="*/ 4238490 w 8386272"/>
                <a:gd name="connsiteY2442" fmla="*/ 1833117 h 2121144"/>
                <a:gd name="connsiteX2443" fmla="*/ 4238253 w 8386272"/>
                <a:gd name="connsiteY2443" fmla="*/ 1833117 h 2121144"/>
                <a:gd name="connsiteX2444" fmla="*/ 4286336 w 8386272"/>
                <a:gd name="connsiteY2444" fmla="*/ 2012155 h 2121144"/>
                <a:gd name="connsiteX2445" fmla="*/ 4264016 w 8386272"/>
                <a:gd name="connsiteY2445" fmla="*/ 2012273 h 2121144"/>
                <a:gd name="connsiteX2446" fmla="*/ 4255467 w 8386272"/>
                <a:gd name="connsiteY2446" fmla="*/ 2012273 h 2121144"/>
                <a:gd name="connsiteX2447" fmla="*/ 4254043 w 8386272"/>
                <a:gd name="connsiteY2447" fmla="*/ 2012273 h 2121144"/>
                <a:gd name="connsiteX2448" fmla="*/ 4252855 w 8386272"/>
                <a:gd name="connsiteY2448" fmla="*/ 2012273 h 2121144"/>
                <a:gd name="connsiteX2449" fmla="*/ 4252855 w 8386272"/>
                <a:gd name="connsiteY2449" fmla="*/ 2012273 h 2121144"/>
                <a:gd name="connsiteX2450" fmla="*/ 4252855 w 8386272"/>
                <a:gd name="connsiteY2450" fmla="*/ 2012273 h 2121144"/>
                <a:gd name="connsiteX2451" fmla="*/ 4251787 w 8386272"/>
                <a:gd name="connsiteY2451" fmla="*/ 2012273 h 2121144"/>
                <a:gd name="connsiteX2452" fmla="*/ 4250600 w 8386272"/>
                <a:gd name="connsiteY2452" fmla="*/ 2012273 h 2121144"/>
                <a:gd name="connsiteX2453" fmla="*/ 4249175 w 8386272"/>
                <a:gd name="connsiteY2453" fmla="*/ 2012273 h 2121144"/>
                <a:gd name="connsiteX2454" fmla="*/ 4247394 w 8386272"/>
                <a:gd name="connsiteY2454" fmla="*/ 2012273 h 2121144"/>
                <a:gd name="connsiteX2455" fmla="*/ 4239558 w 8386272"/>
                <a:gd name="connsiteY2455" fmla="*/ 2012273 h 2121144"/>
                <a:gd name="connsiteX2456" fmla="*/ 4238609 w 8386272"/>
                <a:gd name="connsiteY2456" fmla="*/ 1898416 h 2121144"/>
                <a:gd name="connsiteX2457" fmla="*/ 4239083 w 8386272"/>
                <a:gd name="connsiteY2457" fmla="*/ 1897466 h 2121144"/>
                <a:gd name="connsiteX2458" fmla="*/ 4239558 w 8386272"/>
                <a:gd name="connsiteY2458" fmla="*/ 1896516 h 2121144"/>
                <a:gd name="connsiteX2459" fmla="*/ 4240152 w 8386272"/>
                <a:gd name="connsiteY2459" fmla="*/ 1895329 h 2121144"/>
                <a:gd name="connsiteX2460" fmla="*/ 4240271 w 8386272"/>
                <a:gd name="connsiteY2460" fmla="*/ 1895092 h 2121144"/>
                <a:gd name="connsiteX2461" fmla="*/ 4240508 w 8386272"/>
                <a:gd name="connsiteY2461" fmla="*/ 1894617 h 2121144"/>
                <a:gd name="connsiteX2462" fmla="*/ 4240864 w 8386272"/>
                <a:gd name="connsiteY2462" fmla="*/ 1894023 h 2121144"/>
                <a:gd name="connsiteX2463" fmla="*/ 4241814 w 8386272"/>
                <a:gd name="connsiteY2463" fmla="*/ 1892361 h 2121144"/>
                <a:gd name="connsiteX2464" fmla="*/ 4242289 w 8386272"/>
                <a:gd name="connsiteY2464" fmla="*/ 1891649 h 2121144"/>
                <a:gd name="connsiteX2465" fmla="*/ 4242764 w 8386272"/>
                <a:gd name="connsiteY2465" fmla="*/ 1890936 h 2121144"/>
                <a:gd name="connsiteX2466" fmla="*/ 4243595 w 8386272"/>
                <a:gd name="connsiteY2466" fmla="*/ 1889630 h 2121144"/>
                <a:gd name="connsiteX2467" fmla="*/ 4244070 w 8386272"/>
                <a:gd name="connsiteY2467" fmla="*/ 1888918 h 2121144"/>
                <a:gd name="connsiteX2468" fmla="*/ 4244426 w 8386272"/>
                <a:gd name="connsiteY2468" fmla="*/ 1888443 h 2121144"/>
                <a:gd name="connsiteX2469" fmla="*/ 4245257 w 8386272"/>
                <a:gd name="connsiteY2469" fmla="*/ 1887375 h 2121144"/>
                <a:gd name="connsiteX2470" fmla="*/ 4246801 w 8386272"/>
                <a:gd name="connsiteY2470" fmla="*/ 1885475 h 2121144"/>
                <a:gd name="connsiteX2471" fmla="*/ 4246801 w 8386272"/>
                <a:gd name="connsiteY2471" fmla="*/ 1885475 h 2121144"/>
                <a:gd name="connsiteX2472" fmla="*/ 4247513 w 8386272"/>
                <a:gd name="connsiteY2472" fmla="*/ 1884763 h 2121144"/>
                <a:gd name="connsiteX2473" fmla="*/ 4248225 w 8386272"/>
                <a:gd name="connsiteY2473" fmla="*/ 1884050 h 2121144"/>
                <a:gd name="connsiteX2474" fmla="*/ 4250125 w 8386272"/>
                <a:gd name="connsiteY2474" fmla="*/ 1882269 h 2121144"/>
                <a:gd name="connsiteX2475" fmla="*/ 4250719 w 8386272"/>
                <a:gd name="connsiteY2475" fmla="*/ 1881676 h 2121144"/>
                <a:gd name="connsiteX2476" fmla="*/ 4259029 w 8386272"/>
                <a:gd name="connsiteY2476" fmla="*/ 1877520 h 2121144"/>
                <a:gd name="connsiteX2477" fmla="*/ 4261523 w 8386272"/>
                <a:gd name="connsiteY2477" fmla="*/ 1877283 h 2121144"/>
                <a:gd name="connsiteX2478" fmla="*/ 4263541 w 8386272"/>
                <a:gd name="connsiteY2478" fmla="*/ 1877402 h 2121144"/>
                <a:gd name="connsiteX2479" fmla="*/ 4280993 w 8386272"/>
                <a:gd name="connsiteY2479" fmla="*/ 1891292 h 2121144"/>
                <a:gd name="connsiteX2480" fmla="*/ 4285268 w 8386272"/>
                <a:gd name="connsiteY2480" fmla="*/ 1898297 h 2121144"/>
                <a:gd name="connsiteX2481" fmla="*/ 4286692 w 8386272"/>
                <a:gd name="connsiteY2481" fmla="*/ 2012155 h 2121144"/>
                <a:gd name="connsiteX2482" fmla="*/ 4286336 w 8386272"/>
                <a:gd name="connsiteY2482" fmla="*/ 2012155 h 2121144"/>
                <a:gd name="connsiteX2483" fmla="*/ 4312693 w 8386272"/>
                <a:gd name="connsiteY2483" fmla="*/ 1181197 h 2121144"/>
                <a:gd name="connsiteX2484" fmla="*/ 4312812 w 8386272"/>
                <a:gd name="connsiteY2484" fmla="*/ 1180960 h 2121144"/>
                <a:gd name="connsiteX2485" fmla="*/ 4313643 w 8386272"/>
                <a:gd name="connsiteY2485" fmla="*/ 1179179 h 2121144"/>
                <a:gd name="connsiteX2486" fmla="*/ 4313643 w 8386272"/>
                <a:gd name="connsiteY2486" fmla="*/ 1179060 h 2121144"/>
                <a:gd name="connsiteX2487" fmla="*/ 4314237 w 8386272"/>
                <a:gd name="connsiteY2487" fmla="*/ 1177991 h 2121144"/>
                <a:gd name="connsiteX2488" fmla="*/ 4314237 w 8386272"/>
                <a:gd name="connsiteY2488" fmla="*/ 1177991 h 2121144"/>
                <a:gd name="connsiteX2489" fmla="*/ 4314474 w 8386272"/>
                <a:gd name="connsiteY2489" fmla="*/ 1177517 h 2121144"/>
                <a:gd name="connsiteX2490" fmla="*/ 4314949 w 8386272"/>
                <a:gd name="connsiteY2490" fmla="*/ 1176685 h 2121144"/>
                <a:gd name="connsiteX2491" fmla="*/ 4315424 w 8386272"/>
                <a:gd name="connsiteY2491" fmla="*/ 1175973 h 2121144"/>
                <a:gd name="connsiteX2492" fmla="*/ 4316017 w 8386272"/>
                <a:gd name="connsiteY2492" fmla="*/ 1175023 h 2121144"/>
                <a:gd name="connsiteX2493" fmla="*/ 4316492 w 8386272"/>
                <a:gd name="connsiteY2493" fmla="*/ 1174192 h 2121144"/>
                <a:gd name="connsiteX2494" fmla="*/ 4316967 w 8386272"/>
                <a:gd name="connsiteY2494" fmla="*/ 1173480 h 2121144"/>
                <a:gd name="connsiteX2495" fmla="*/ 4318273 w 8386272"/>
                <a:gd name="connsiteY2495" fmla="*/ 1171462 h 2121144"/>
                <a:gd name="connsiteX2496" fmla="*/ 4318392 w 8386272"/>
                <a:gd name="connsiteY2496" fmla="*/ 1171343 h 2121144"/>
                <a:gd name="connsiteX2497" fmla="*/ 4319579 w 8386272"/>
                <a:gd name="connsiteY2497" fmla="*/ 1169918 h 2121144"/>
                <a:gd name="connsiteX2498" fmla="*/ 4321122 w 8386272"/>
                <a:gd name="connsiteY2498" fmla="*/ 1168019 h 2121144"/>
                <a:gd name="connsiteX2499" fmla="*/ 4322547 w 8386272"/>
                <a:gd name="connsiteY2499" fmla="*/ 1166475 h 2121144"/>
                <a:gd name="connsiteX2500" fmla="*/ 4322547 w 8386272"/>
                <a:gd name="connsiteY2500" fmla="*/ 1166475 h 2121144"/>
                <a:gd name="connsiteX2501" fmla="*/ 4322785 w 8386272"/>
                <a:gd name="connsiteY2501" fmla="*/ 1166238 h 2121144"/>
                <a:gd name="connsiteX2502" fmla="*/ 4324328 w 8386272"/>
                <a:gd name="connsiteY2502" fmla="*/ 1164813 h 2121144"/>
                <a:gd name="connsiteX2503" fmla="*/ 4325159 w 8386272"/>
                <a:gd name="connsiteY2503" fmla="*/ 1164101 h 2121144"/>
                <a:gd name="connsiteX2504" fmla="*/ 4333707 w 8386272"/>
                <a:gd name="connsiteY2504" fmla="*/ 1160183 h 2121144"/>
                <a:gd name="connsiteX2505" fmla="*/ 4335607 w 8386272"/>
                <a:gd name="connsiteY2505" fmla="*/ 1160064 h 2121144"/>
                <a:gd name="connsiteX2506" fmla="*/ 4336319 w 8386272"/>
                <a:gd name="connsiteY2506" fmla="*/ 1160064 h 2121144"/>
                <a:gd name="connsiteX2507" fmla="*/ 4355553 w 8386272"/>
                <a:gd name="connsiteY2507" fmla="*/ 1175142 h 2121144"/>
                <a:gd name="connsiteX2508" fmla="*/ 4356147 w 8386272"/>
                <a:gd name="connsiteY2508" fmla="*/ 1176211 h 2121144"/>
                <a:gd name="connsiteX2509" fmla="*/ 4359115 w 8386272"/>
                <a:gd name="connsiteY2509" fmla="*/ 1181197 h 2121144"/>
                <a:gd name="connsiteX2510" fmla="*/ 4360658 w 8386272"/>
                <a:gd name="connsiteY2510" fmla="*/ 1295055 h 2121144"/>
                <a:gd name="connsiteX2511" fmla="*/ 4337982 w 8386272"/>
                <a:gd name="connsiteY2511" fmla="*/ 1295173 h 2121144"/>
                <a:gd name="connsiteX2512" fmla="*/ 4329433 w 8386272"/>
                <a:gd name="connsiteY2512" fmla="*/ 1295173 h 2121144"/>
                <a:gd name="connsiteX2513" fmla="*/ 4328009 w 8386272"/>
                <a:gd name="connsiteY2513" fmla="*/ 1295173 h 2121144"/>
                <a:gd name="connsiteX2514" fmla="*/ 4326821 w 8386272"/>
                <a:gd name="connsiteY2514" fmla="*/ 1295173 h 2121144"/>
                <a:gd name="connsiteX2515" fmla="*/ 4326821 w 8386272"/>
                <a:gd name="connsiteY2515" fmla="*/ 1295173 h 2121144"/>
                <a:gd name="connsiteX2516" fmla="*/ 4326821 w 8386272"/>
                <a:gd name="connsiteY2516" fmla="*/ 1295173 h 2121144"/>
                <a:gd name="connsiteX2517" fmla="*/ 4325753 w 8386272"/>
                <a:gd name="connsiteY2517" fmla="*/ 1295173 h 2121144"/>
                <a:gd name="connsiteX2518" fmla="*/ 4324566 w 8386272"/>
                <a:gd name="connsiteY2518" fmla="*/ 1295173 h 2121144"/>
                <a:gd name="connsiteX2519" fmla="*/ 4323141 w 8386272"/>
                <a:gd name="connsiteY2519" fmla="*/ 1295173 h 2121144"/>
                <a:gd name="connsiteX2520" fmla="*/ 4321241 w 8386272"/>
                <a:gd name="connsiteY2520" fmla="*/ 1295173 h 2121144"/>
                <a:gd name="connsiteX2521" fmla="*/ 4313405 w 8386272"/>
                <a:gd name="connsiteY2521" fmla="*/ 1295173 h 2121144"/>
                <a:gd name="connsiteX2522" fmla="*/ 4312693 w 8386272"/>
                <a:gd name="connsiteY2522" fmla="*/ 1181197 h 2121144"/>
                <a:gd name="connsiteX2523" fmla="*/ 4313999 w 8386272"/>
                <a:gd name="connsiteY2523" fmla="*/ 1360472 h 2121144"/>
                <a:gd name="connsiteX2524" fmla="*/ 4314474 w 8386272"/>
                <a:gd name="connsiteY2524" fmla="*/ 1359404 h 2121144"/>
                <a:gd name="connsiteX2525" fmla="*/ 4314830 w 8386272"/>
                <a:gd name="connsiteY2525" fmla="*/ 1358691 h 2121144"/>
                <a:gd name="connsiteX2526" fmla="*/ 4315542 w 8386272"/>
                <a:gd name="connsiteY2526" fmla="*/ 1357266 h 2121144"/>
                <a:gd name="connsiteX2527" fmla="*/ 4316374 w 8386272"/>
                <a:gd name="connsiteY2527" fmla="*/ 1355723 h 2121144"/>
                <a:gd name="connsiteX2528" fmla="*/ 4316967 w 8386272"/>
                <a:gd name="connsiteY2528" fmla="*/ 1354536 h 2121144"/>
                <a:gd name="connsiteX2529" fmla="*/ 4317205 w 8386272"/>
                <a:gd name="connsiteY2529" fmla="*/ 1354180 h 2121144"/>
                <a:gd name="connsiteX2530" fmla="*/ 4317324 w 8386272"/>
                <a:gd name="connsiteY2530" fmla="*/ 1353942 h 2121144"/>
                <a:gd name="connsiteX2531" fmla="*/ 4318036 w 8386272"/>
                <a:gd name="connsiteY2531" fmla="*/ 1352874 h 2121144"/>
                <a:gd name="connsiteX2532" fmla="*/ 4319461 w 8386272"/>
                <a:gd name="connsiteY2532" fmla="*/ 1350855 h 2121144"/>
                <a:gd name="connsiteX2533" fmla="*/ 4320648 w 8386272"/>
                <a:gd name="connsiteY2533" fmla="*/ 1349193 h 2121144"/>
                <a:gd name="connsiteX2534" fmla="*/ 4320648 w 8386272"/>
                <a:gd name="connsiteY2534" fmla="*/ 1349193 h 2121144"/>
                <a:gd name="connsiteX2535" fmla="*/ 4320885 w 8386272"/>
                <a:gd name="connsiteY2535" fmla="*/ 1348837 h 2121144"/>
                <a:gd name="connsiteX2536" fmla="*/ 4322191 w 8386272"/>
                <a:gd name="connsiteY2536" fmla="*/ 1347294 h 2121144"/>
                <a:gd name="connsiteX2537" fmla="*/ 4323260 w 8386272"/>
                <a:gd name="connsiteY2537" fmla="*/ 1346106 h 2121144"/>
                <a:gd name="connsiteX2538" fmla="*/ 4323616 w 8386272"/>
                <a:gd name="connsiteY2538" fmla="*/ 1345750 h 2121144"/>
                <a:gd name="connsiteX2539" fmla="*/ 4323616 w 8386272"/>
                <a:gd name="connsiteY2539" fmla="*/ 1345750 h 2121144"/>
                <a:gd name="connsiteX2540" fmla="*/ 4323972 w 8386272"/>
                <a:gd name="connsiteY2540" fmla="*/ 1345513 h 2121144"/>
                <a:gd name="connsiteX2541" fmla="*/ 4325515 w 8386272"/>
                <a:gd name="connsiteY2541" fmla="*/ 1344088 h 2121144"/>
                <a:gd name="connsiteX2542" fmla="*/ 4325871 w 8386272"/>
                <a:gd name="connsiteY2542" fmla="*/ 1343732 h 2121144"/>
                <a:gd name="connsiteX2543" fmla="*/ 4327059 w 8386272"/>
                <a:gd name="connsiteY2543" fmla="*/ 1342782 h 2121144"/>
                <a:gd name="connsiteX2544" fmla="*/ 4329196 w 8386272"/>
                <a:gd name="connsiteY2544" fmla="*/ 1341476 h 2121144"/>
                <a:gd name="connsiteX2545" fmla="*/ 4329196 w 8386272"/>
                <a:gd name="connsiteY2545" fmla="*/ 1341476 h 2121144"/>
                <a:gd name="connsiteX2546" fmla="*/ 4330146 w 8386272"/>
                <a:gd name="connsiteY2546" fmla="*/ 1340882 h 2121144"/>
                <a:gd name="connsiteX2547" fmla="*/ 4334657 w 8386272"/>
                <a:gd name="connsiteY2547" fmla="*/ 1339458 h 2121144"/>
                <a:gd name="connsiteX2548" fmla="*/ 4336557 w 8386272"/>
                <a:gd name="connsiteY2548" fmla="*/ 1339339 h 2121144"/>
                <a:gd name="connsiteX2549" fmla="*/ 4337269 w 8386272"/>
                <a:gd name="connsiteY2549" fmla="*/ 1339339 h 2121144"/>
                <a:gd name="connsiteX2550" fmla="*/ 4356503 w 8386272"/>
                <a:gd name="connsiteY2550" fmla="*/ 1354417 h 2121144"/>
                <a:gd name="connsiteX2551" fmla="*/ 4357215 w 8386272"/>
                <a:gd name="connsiteY2551" fmla="*/ 1355486 h 2121144"/>
                <a:gd name="connsiteX2552" fmla="*/ 4360183 w 8386272"/>
                <a:gd name="connsiteY2552" fmla="*/ 1360472 h 2121144"/>
                <a:gd name="connsiteX2553" fmla="*/ 4361608 w 8386272"/>
                <a:gd name="connsiteY2553" fmla="*/ 1474330 h 2121144"/>
                <a:gd name="connsiteX2554" fmla="*/ 4314593 w 8386272"/>
                <a:gd name="connsiteY2554" fmla="*/ 1474448 h 2121144"/>
                <a:gd name="connsiteX2555" fmla="*/ 4313999 w 8386272"/>
                <a:gd name="connsiteY2555" fmla="*/ 1360472 h 2121144"/>
                <a:gd name="connsiteX2556" fmla="*/ 4315305 w 8386272"/>
                <a:gd name="connsiteY2556" fmla="*/ 1539747 h 2121144"/>
                <a:gd name="connsiteX2557" fmla="*/ 4317561 w 8386272"/>
                <a:gd name="connsiteY2557" fmla="*/ 1535354 h 2121144"/>
                <a:gd name="connsiteX2558" fmla="*/ 4318510 w 8386272"/>
                <a:gd name="connsiteY2558" fmla="*/ 1533692 h 2121144"/>
                <a:gd name="connsiteX2559" fmla="*/ 4318748 w 8386272"/>
                <a:gd name="connsiteY2559" fmla="*/ 1533455 h 2121144"/>
                <a:gd name="connsiteX2560" fmla="*/ 4319461 w 8386272"/>
                <a:gd name="connsiteY2560" fmla="*/ 1532386 h 2121144"/>
                <a:gd name="connsiteX2561" fmla="*/ 4320766 w 8386272"/>
                <a:gd name="connsiteY2561" fmla="*/ 1530368 h 2121144"/>
                <a:gd name="connsiteX2562" fmla="*/ 4321360 w 8386272"/>
                <a:gd name="connsiteY2562" fmla="*/ 1529655 h 2121144"/>
                <a:gd name="connsiteX2563" fmla="*/ 4321954 w 8386272"/>
                <a:gd name="connsiteY2563" fmla="*/ 1528943 h 2121144"/>
                <a:gd name="connsiteX2564" fmla="*/ 4323378 w 8386272"/>
                <a:gd name="connsiteY2564" fmla="*/ 1527162 h 2121144"/>
                <a:gd name="connsiteX2565" fmla="*/ 4335726 w 8386272"/>
                <a:gd name="connsiteY2565" fmla="*/ 1518970 h 2121144"/>
                <a:gd name="connsiteX2566" fmla="*/ 4338219 w 8386272"/>
                <a:gd name="connsiteY2566" fmla="*/ 1518733 h 2121144"/>
                <a:gd name="connsiteX2567" fmla="*/ 4341543 w 8386272"/>
                <a:gd name="connsiteY2567" fmla="*/ 1519089 h 2121144"/>
                <a:gd name="connsiteX2568" fmla="*/ 4361845 w 8386272"/>
                <a:gd name="connsiteY2568" fmla="*/ 1539747 h 2121144"/>
                <a:gd name="connsiteX2569" fmla="*/ 4363270 w 8386272"/>
                <a:gd name="connsiteY2569" fmla="*/ 1653605 h 2121144"/>
                <a:gd name="connsiteX2570" fmla="*/ 4340712 w 8386272"/>
                <a:gd name="connsiteY2570" fmla="*/ 1653723 h 2121144"/>
                <a:gd name="connsiteX2571" fmla="*/ 4339881 w 8386272"/>
                <a:gd name="connsiteY2571" fmla="*/ 1653723 h 2121144"/>
                <a:gd name="connsiteX2572" fmla="*/ 4316136 w 8386272"/>
                <a:gd name="connsiteY2572" fmla="*/ 1653842 h 2121144"/>
                <a:gd name="connsiteX2573" fmla="*/ 4315305 w 8386272"/>
                <a:gd name="connsiteY2573" fmla="*/ 1539747 h 2121144"/>
                <a:gd name="connsiteX2574" fmla="*/ 4316611 w 8386272"/>
                <a:gd name="connsiteY2574" fmla="*/ 1718903 h 2121144"/>
                <a:gd name="connsiteX2575" fmla="*/ 4316849 w 8386272"/>
                <a:gd name="connsiteY2575" fmla="*/ 1718429 h 2121144"/>
                <a:gd name="connsiteX2576" fmla="*/ 4317086 w 8386272"/>
                <a:gd name="connsiteY2576" fmla="*/ 1717954 h 2121144"/>
                <a:gd name="connsiteX2577" fmla="*/ 4317324 w 8386272"/>
                <a:gd name="connsiteY2577" fmla="*/ 1717479 h 2121144"/>
                <a:gd name="connsiteX2578" fmla="*/ 4317442 w 8386272"/>
                <a:gd name="connsiteY2578" fmla="*/ 1717241 h 2121144"/>
                <a:gd name="connsiteX2579" fmla="*/ 4318154 w 8386272"/>
                <a:gd name="connsiteY2579" fmla="*/ 1715817 h 2121144"/>
                <a:gd name="connsiteX2580" fmla="*/ 4318392 w 8386272"/>
                <a:gd name="connsiteY2580" fmla="*/ 1715342 h 2121144"/>
                <a:gd name="connsiteX2581" fmla="*/ 4318629 w 8386272"/>
                <a:gd name="connsiteY2581" fmla="*/ 1714985 h 2121144"/>
                <a:gd name="connsiteX2582" fmla="*/ 4318748 w 8386272"/>
                <a:gd name="connsiteY2582" fmla="*/ 1714867 h 2121144"/>
                <a:gd name="connsiteX2583" fmla="*/ 4319817 w 8386272"/>
                <a:gd name="connsiteY2583" fmla="*/ 1712849 h 2121144"/>
                <a:gd name="connsiteX2584" fmla="*/ 4319817 w 8386272"/>
                <a:gd name="connsiteY2584" fmla="*/ 1712849 h 2121144"/>
                <a:gd name="connsiteX2585" fmla="*/ 4320173 w 8386272"/>
                <a:gd name="connsiteY2585" fmla="*/ 1712374 h 2121144"/>
                <a:gd name="connsiteX2586" fmla="*/ 4320648 w 8386272"/>
                <a:gd name="connsiteY2586" fmla="*/ 1711661 h 2121144"/>
                <a:gd name="connsiteX2587" fmla="*/ 4320648 w 8386272"/>
                <a:gd name="connsiteY2587" fmla="*/ 1711661 h 2121144"/>
                <a:gd name="connsiteX2588" fmla="*/ 4322072 w 8386272"/>
                <a:gd name="connsiteY2588" fmla="*/ 1709524 h 2121144"/>
                <a:gd name="connsiteX2589" fmla="*/ 4322429 w 8386272"/>
                <a:gd name="connsiteY2589" fmla="*/ 1709049 h 2121144"/>
                <a:gd name="connsiteX2590" fmla="*/ 4323141 w 8386272"/>
                <a:gd name="connsiteY2590" fmla="*/ 1708099 h 2121144"/>
                <a:gd name="connsiteX2591" fmla="*/ 4324684 w 8386272"/>
                <a:gd name="connsiteY2591" fmla="*/ 1706319 h 2121144"/>
                <a:gd name="connsiteX2592" fmla="*/ 4324803 w 8386272"/>
                <a:gd name="connsiteY2592" fmla="*/ 1706200 h 2121144"/>
                <a:gd name="connsiteX2593" fmla="*/ 4324803 w 8386272"/>
                <a:gd name="connsiteY2593" fmla="*/ 1706200 h 2121144"/>
                <a:gd name="connsiteX2594" fmla="*/ 4326109 w 8386272"/>
                <a:gd name="connsiteY2594" fmla="*/ 1704775 h 2121144"/>
                <a:gd name="connsiteX2595" fmla="*/ 4326109 w 8386272"/>
                <a:gd name="connsiteY2595" fmla="*/ 1704775 h 2121144"/>
                <a:gd name="connsiteX2596" fmla="*/ 4326109 w 8386272"/>
                <a:gd name="connsiteY2596" fmla="*/ 1704775 h 2121144"/>
                <a:gd name="connsiteX2597" fmla="*/ 4328009 w 8386272"/>
                <a:gd name="connsiteY2597" fmla="*/ 1702994 h 2121144"/>
                <a:gd name="connsiteX2598" fmla="*/ 4328958 w 8386272"/>
                <a:gd name="connsiteY2598" fmla="*/ 1702282 h 2121144"/>
                <a:gd name="connsiteX2599" fmla="*/ 4329671 w 8386272"/>
                <a:gd name="connsiteY2599" fmla="*/ 1701807 h 2121144"/>
                <a:gd name="connsiteX2600" fmla="*/ 4331808 w 8386272"/>
                <a:gd name="connsiteY2600" fmla="*/ 1700382 h 2121144"/>
                <a:gd name="connsiteX2601" fmla="*/ 4332758 w 8386272"/>
                <a:gd name="connsiteY2601" fmla="*/ 1699789 h 2121144"/>
                <a:gd name="connsiteX2602" fmla="*/ 4337269 w 8386272"/>
                <a:gd name="connsiteY2602" fmla="*/ 1698364 h 2121144"/>
                <a:gd name="connsiteX2603" fmla="*/ 4339169 w 8386272"/>
                <a:gd name="connsiteY2603" fmla="*/ 1698245 h 2121144"/>
                <a:gd name="connsiteX2604" fmla="*/ 4339881 w 8386272"/>
                <a:gd name="connsiteY2604" fmla="*/ 1698245 h 2121144"/>
                <a:gd name="connsiteX2605" fmla="*/ 4359115 w 8386272"/>
                <a:gd name="connsiteY2605" fmla="*/ 1713323 h 2121144"/>
                <a:gd name="connsiteX2606" fmla="*/ 4359708 w 8386272"/>
                <a:gd name="connsiteY2606" fmla="*/ 1714392 h 2121144"/>
                <a:gd name="connsiteX2607" fmla="*/ 4362676 w 8386272"/>
                <a:gd name="connsiteY2607" fmla="*/ 1719378 h 2121144"/>
                <a:gd name="connsiteX2608" fmla="*/ 4364101 w 8386272"/>
                <a:gd name="connsiteY2608" fmla="*/ 1833236 h 2121144"/>
                <a:gd name="connsiteX2609" fmla="*/ 4334776 w 8386272"/>
                <a:gd name="connsiteY2609" fmla="*/ 1833355 h 2121144"/>
                <a:gd name="connsiteX2610" fmla="*/ 4332164 w 8386272"/>
                <a:gd name="connsiteY2610" fmla="*/ 1833355 h 2121144"/>
                <a:gd name="connsiteX2611" fmla="*/ 4330739 w 8386272"/>
                <a:gd name="connsiteY2611" fmla="*/ 1833355 h 2121144"/>
                <a:gd name="connsiteX2612" fmla="*/ 4330146 w 8386272"/>
                <a:gd name="connsiteY2612" fmla="*/ 1833355 h 2121144"/>
                <a:gd name="connsiteX2613" fmla="*/ 4327890 w 8386272"/>
                <a:gd name="connsiteY2613" fmla="*/ 1833355 h 2121144"/>
                <a:gd name="connsiteX2614" fmla="*/ 4316730 w 8386272"/>
                <a:gd name="connsiteY2614" fmla="*/ 1833355 h 2121144"/>
                <a:gd name="connsiteX2615" fmla="*/ 4316611 w 8386272"/>
                <a:gd name="connsiteY2615" fmla="*/ 1718903 h 2121144"/>
                <a:gd name="connsiteX2616" fmla="*/ 4318629 w 8386272"/>
                <a:gd name="connsiteY2616" fmla="*/ 2012155 h 2121144"/>
                <a:gd name="connsiteX2617" fmla="*/ 4317917 w 8386272"/>
                <a:gd name="connsiteY2617" fmla="*/ 1898297 h 2121144"/>
                <a:gd name="connsiteX2618" fmla="*/ 4317917 w 8386272"/>
                <a:gd name="connsiteY2618" fmla="*/ 1898297 h 2121144"/>
                <a:gd name="connsiteX2619" fmla="*/ 4318273 w 8386272"/>
                <a:gd name="connsiteY2619" fmla="*/ 1897466 h 2121144"/>
                <a:gd name="connsiteX2620" fmla="*/ 4318392 w 8386272"/>
                <a:gd name="connsiteY2620" fmla="*/ 1897347 h 2121144"/>
                <a:gd name="connsiteX2621" fmla="*/ 4318510 w 8386272"/>
                <a:gd name="connsiteY2621" fmla="*/ 1896991 h 2121144"/>
                <a:gd name="connsiteX2622" fmla="*/ 4318629 w 8386272"/>
                <a:gd name="connsiteY2622" fmla="*/ 1896754 h 2121144"/>
                <a:gd name="connsiteX2623" fmla="*/ 4318867 w 8386272"/>
                <a:gd name="connsiteY2623" fmla="*/ 1896160 h 2121144"/>
                <a:gd name="connsiteX2624" fmla="*/ 4319342 w 8386272"/>
                <a:gd name="connsiteY2624" fmla="*/ 1895092 h 2121144"/>
                <a:gd name="connsiteX2625" fmla="*/ 4319935 w 8386272"/>
                <a:gd name="connsiteY2625" fmla="*/ 1894023 h 2121144"/>
                <a:gd name="connsiteX2626" fmla="*/ 4320292 w 8386272"/>
                <a:gd name="connsiteY2626" fmla="*/ 1893429 h 2121144"/>
                <a:gd name="connsiteX2627" fmla="*/ 4321004 w 8386272"/>
                <a:gd name="connsiteY2627" fmla="*/ 1892123 h 2121144"/>
                <a:gd name="connsiteX2628" fmla="*/ 4321004 w 8386272"/>
                <a:gd name="connsiteY2628" fmla="*/ 1892123 h 2121144"/>
                <a:gd name="connsiteX2629" fmla="*/ 4321241 w 8386272"/>
                <a:gd name="connsiteY2629" fmla="*/ 1891649 h 2121144"/>
                <a:gd name="connsiteX2630" fmla="*/ 4321954 w 8386272"/>
                <a:gd name="connsiteY2630" fmla="*/ 1890699 h 2121144"/>
                <a:gd name="connsiteX2631" fmla="*/ 4321954 w 8386272"/>
                <a:gd name="connsiteY2631" fmla="*/ 1890699 h 2121144"/>
                <a:gd name="connsiteX2632" fmla="*/ 4323141 w 8386272"/>
                <a:gd name="connsiteY2632" fmla="*/ 1888799 h 2121144"/>
                <a:gd name="connsiteX2633" fmla="*/ 4323141 w 8386272"/>
                <a:gd name="connsiteY2633" fmla="*/ 1888799 h 2121144"/>
                <a:gd name="connsiteX2634" fmla="*/ 4324328 w 8386272"/>
                <a:gd name="connsiteY2634" fmla="*/ 1887256 h 2121144"/>
                <a:gd name="connsiteX2635" fmla="*/ 4325278 w 8386272"/>
                <a:gd name="connsiteY2635" fmla="*/ 1885950 h 2121144"/>
                <a:gd name="connsiteX2636" fmla="*/ 4325753 w 8386272"/>
                <a:gd name="connsiteY2636" fmla="*/ 1885356 h 2121144"/>
                <a:gd name="connsiteX2637" fmla="*/ 4326346 w 8386272"/>
                <a:gd name="connsiteY2637" fmla="*/ 1884763 h 2121144"/>
                <a:gd name="connsiteX2638" fmla="*/ 4327178 w 8386272"/>
                <a:gd name="connsiteY2638" fmla="*/ 1883813 h 2121144"/>
                <a:gd name="connsiteX2639" fmla="*/ 4328958 w 8386272"/>
                <a:gd name="connsiteY2639" fmla="*/ 1882032 h 2121144"/>
                <a:gd name="connsiteX2640" fmla="*/ 4329315 w 8386272"/>
                <a:gd name="connsiteY2640" fmla="*/ 1881676 h 2121144"/>
                <a:gd name="connsiteX2641" fmla="*/ 4337388 w 8386272"/>
                <a:gd name="connsiteY2641" fmla="*/ 1877283 h 2121144"/>
                <a:gd name="connsiteX2642" fmla="*/ 4340594 w 8386272"/>
                <a:gd name="connsiteY2642" fmla="*/ 1876927 h 2121144"/>
                <a:gd name="connsiteX2643" fmla="*/ 4341306 w 8386272"/>
                <a:gd name="connsiteY2643" fmla="*/ 1876927 h 2121144"/>
                <a:gd name="connsiteX2644" fmla="*/ 4360658 w 8386272"/>
                <a:gd name="connsiteY2644" fmla="*/ 1892005 h 2121144"/>
                <a:gd name="connsiteX2645" fmla="*/ 4361252 w 8386272"/>
                <a:gd name="connsiteY2645" fmla="*/ 1892955 h 2121144"/>
                <a:gd name="connsiteX2646" fmla="*/ 4364220 w 8386272"/>
                <a:gd name="connsiteY2646" fmla="*/ 1897941 h 2121144"/>
                <a:gd name="connsiteX2647" fmla="*/ 4365644 w 8386272"/>
                <a:gd name="connsiteY2647" fmla="*/ 2011798 h 2121144"/>
                <a:gd name="connsiteX2648" fmla="*/ 4318629 w 8386272"/>
                <a:gd name="connsiteY2648" fmla="*/ 2012155 h 2121144"/>
                <a:gd name="connsiteX2649" fmla="*/ 4489831 w 8386272"/>
                <a:gd name="connsiteY2649" fmla="*/ 626750 h 2121144"/>
                <a:gd name="connsiteX2650" fmla="*/ 4489594 w 8386272"/>
                <a:gd name="connsiteY2650" fmla="*/ 605142 h 2121144"/>
                <a:gd name="connsiteX2651" fmla="*/ 4489475 w 8386272"/>
                <a:gd name="connsiteY2651" fmla="*/ 584009 h 2121144"/>
                <a:gd name="connsiteX2652" fmla="*/ 4535184 w 8386272"/>
                <a:gd name="connsiteY2652" fmla="*/ 583891 h 2121144"/>
                <a:gd name="connsiteX2653" fmla="*/ 4535184 w 8386272"/>
                <a:gd name="connsiteY2653" fmla="*/ 605024 h 2121144"/>
                <a:gd name="connsiteX2654" fmla="*/ 4535422 w 8386272"/>
                <a:gd name="connsiteY2654" fmla="*/ 626513 h 2121144"/>
                <a:gd name="connsiteX2655" fmla="*/ 4535540 w 8386272"/>
                <a:gd name="connsiteY2655" fmla="*/ 647646 h 2121144"/>
                <a:gd name="connsiteX2656" fmla="*/ 4529842 w 8386272"/>
                <a:gd name="connsiteY2656" fmla="*/ 647646 h 2121144"/>
                <a:gd name="connsiteX2657" fmla="*/ 4489950 w 8386272"/>
                <a:gd name="connsiteY2657" fmla="*/ 647765 h 2121144"/>
                <a:gd name="connsiteX2658" fmla="*/ 4489831 w 8386272"/>
                <a:gd name="connsiteY2658" fmla="*/ 626750 h 2121144"/>
                <a:gd name="connsiteX2659" fmla="*/ 4490425 w 8386272"/>
                <a:gd name="connsiteY2659" fmla="*/ 714844 h 2121144"/>
                <a:gd name="connsiteX2660" fmla="*/ 4490187 w 8386272"/>
                <a:gd name="connsiteY2660" fmla="*/ 693355 h 2121144"/>
                <a:gd name="connsiteX2661" fmla="*/ 4490069 w 8386272"/>
                <a:gd name="connsiteY2661" fmla="*/ 672341 h 2121144"/>
                <a:gd name="connsiteX2662" fmla="*/ 4490425 w 8386272"/>
                <a:gd name="connsiteY2662" fmla="*/ 672341 h 2121144"/>
                <a:gd name="connsiteX2663" fmla="*/ 4535659 w 8386272"/>
                <a:gd name="connsiteY2663" fmla="*/ 672103 h 2121144"/>
                <a:gd name="connsiteX2664" fmla="*/ 4535778 w 8386272"/>
                <a:gd name="connsiteY2664" fmla="*/ 693236 h 2121144"/>
                <a:gd name="connsiteX2665" fmla="*/ 4536015 w 8386272"/>
                <a:gd name="connsiteY2665" fmla="*/ 714844 h 2121144"/>
                <a:gd name="connsiteX2666" fmla="*/ 4536134 w 8386272"/>
                <a:gd name="connsiteY2666" fmla="*/ 735859 h 2121144"/>
                <a:gd name="connsiteX2667" fmla="*/ 4490544 w 8386272"/>
                <a:gd name="connsiteY2667" fmla="*/ 736096 h 2121144"/>
                <a:gd name="connsiteX2668" fmla="*/ 4490544 w 8386272"/>
                <a:gd name="connsiteY2668" fmla="*/ 736096 h 2121144"/>
                <a:gd name="connsiteX2669" fmla="*/ 4490544 w 8386272"/>
                <a:gd name="connsiteY2669" fmla="*/ 735978 h 2121144"/>
                <a:gd name="connsiteX2670" fmla="*/ 4490425 w 8386272"/>
                <a:gd name="connsiteY2670" fmla="*/ 714844 h 2121144"/>
                <a:gd name="connsiteX2671" fmla="*/ 4491137 w 8386272"/>
                <a:gd name="connsiteY2671" fmla="*/ 806500 h 2121144"/>
                <a:gd name="connsiteX2672" fmla="*/ 4491137 w 8386272"/>
                <a:gd name="connsiteY2672" fmla="*/ 802938 h 2121144"/>
                <a:gd name="connsiteX2673" fmla="*/ 4490900 w 8386272"/>
                <a:gd name="connsiteY2673" fmla="*/ 781449 h 2121144"/>
                <a:gd name="connsiteX2674" fmla="*/ 4490781 w 8386272"/>
                <a:gd name="connsiteY2674" fmla="*/ 760316 h 2121144"/>
                <a:gd name="connsiteX2675" fmla="*/ 4536490 w 8386272"/>
                <a:gd name="connsiteY2675" fmla="*/ 760197 h 2121144"/>
                <a:gd name="connsiteX2676" fmla="*/ 4536490 w 8386272"/>
                <a:gd name="connsiteY2676" fmla="*/ 781212 h 2121144"/>
                <a:gd name="connsiteX2677" fmla="*/ 4536727 w 8386272"/>
                <a:gd name="connsiteY2677" fmla="*/ 802820 h 2121144"/>
                <a:gd name="connsiteX2678" fmla="*/ 4536846 w 8386272"/>
                <a:gd name="connsiteY2678" fmla="*/ 823834 h 2121144"/>
                <a:gd name="connsiteX2679" fmla="*/ 4530910 w 8386272"/>
                <a:gd name="connsiteY2679" fmla="*/ 823834 h 2121144"/>
                <a:gd name="connsiteX2680" fmla="*/ 4491137 w 8386272"/>
                <a:gd name="connsiteY2680" fmla="*/ 824072 h 2121144"/>
                <a:gd name="connsiteX2681" fmla="*/ 4491137 w 8386272"/>
                <a:gd name="connsiteY2681" fmla="*/ 824072 h 2121144"/>
                <a:gd name="connsiteX2682" fmla="*/ 4491137 w 8386272"/>
                <a:gd name="connsiteY2682" fmla="*/ 806500 h 2121144"/>
                <a:gd name="connsiteX2683" fmla="*/ 4491493 w 8386272"/>
                <a:gd name="connsiteY2683" fmla="*/ 848529 h 2121144"/>
                <a:gd name="connsiteX2684" fmla="*/ 4536965 w 8386272"/>
                <a:gd name="connsiteY2684" fmla="*/ 848292 h 2121144"/>
                <a:gd name="connsiteX2685" fmla="*/ 4537440 w 8386272"/>
                <a:gd name="connsiteY2685" fmla="*/ 890795 h 2121144"/>
                <a:gd name="connsiteX2686" fmla="*/ 4491849 w 8386272"/>
                <a:gd name="connsiteY2686" fmla="*/ 891033 h 2121144"/>
                <a:gd name="connsiteX2687" fmla="*/ 4491493 w 8386272"/>
                <a:gd name="connsiteY2687" fmla="*/ 848529 h 2121144"/>
                <a:gd name="connsiteX2688" fmla="*/ 4492087 w 8386272"/>
                <a:gd name="connsiteY2688" fmla="*/ 936623 h 2121144"/>
                <a:gd name="connsiteX2689" fmla="*/ 4537559 w 8386272"/>
                <a:gd name="connsiteY2689" fmla="*/ 936504 h 2121144"/>
                <a:gd name="connsiteX2690" fmla="*/ 4538034 w 8386272"/>
                <a:gd name="connsiteY2690" fmla="*/ 979008 h 2121144"/>
                <a:gd name="connsiteX2691" fmla="*/ 4492443 w 8386272"/>
                <a:gd name="connsiteY2691" fmla="*/ 979127 h 2121144"/>
                <a:gd name="connsiteX2692" fmla="*/ 4492087 w 8386272"/>
                <a:gd name="connsiteY2692" fmla="*/ 936623 h 2121144"/>
                <a:gd name="connsiteX2693" fmla="*/ 4492681 w 8386272"/>
                <a:gd name="connsiteY2693" fmla="*/ 1024717 h 2121144"/>
                <a:gd name="connsiteX2694" fmla="*/ 4538152 w 8386272"/>
                <a:gd name="connsiteY2694" fmla="*/ 1024599 h 2121144"/>
                <a:gd name="connsiteX2695" fmla="*/ 4538627 w 8386272"/>
                <a:gd name="connsiteY2695" fmla="*/ 1067102 h 2121144"/>
                <a:gd name="connsiteX2696" fmla="*/ 4493037 w 8386272"/>
                <a:gd name="connsiteY2696" fmla="*/ 1067340 h 2121144"/>
                <a:gd name="connsiteX2697" fmla="*/ 4492681 w 8386272"/>
                <a:gd name="connsiteY2697" fmla="*/ 1024717 h 2121144"/>
                <a:gd name="connsiteX2698" fmla="*/ 4493393 w 8386272"/>
                <a:gd name="connsiteY2698" fmla="*/ 1112930 h 2121144"/>
                <a:gd name="connsiteX2699" fmla="*/ 4493749 w 8386272"/>
                <a:gd name="connsiteY2699" fmla="*/ 1112930 h 2121144"/>
                <a:gd name="connsiteX2700" fmla="*/ 4538864 w 8386272"/>
                <a:gd name="connsiteY2700" fmla="*/ 1112693 h 2121144"/>
                <a:gd name="connsiteX2701" fmla="*/ 4539221 w 8386272"/>
                <a:gd name="connsiteY2701" fmla="*/ 1155315 h 2121144"/>
                <a:gd name="connsiteX2702" fmla="*/ 4493749 w 8386272"/>
                <a:gd name="connsiteY2702" fmla="*/ 1155434 h 2121144"/>
                <a:gd name="connsiteX2703" fmla="*/ 4493393 w 8386272"/>
                <a:gd name="connsiteY2703" fmla="*/ 1112930 h 2121144"/>
                <a:gd name="connsiteX2704" fmla="*/ 4493986 w 8386272"/>
                <a:gd name="connsiteY2704" fmla="*/ 1201024 h 2121144"/>
                <a:gd name="connsiteX2705" fmla="*/ 4539458 w 8386272"/>
                <a:gd name="connsiteY2705" fmla="*/ 1200905 h 2121144"/>
                <a:gd name="connsiteX2706" fmla="*/ 4539814 w 8386272"/>
                <a:gd name="connsiteY2706" fmla="*/ 1243409 h 2121144"/>
                <a:gd name="connsiteX2707" fmla="*/ 4494342 w 8386272"/>
                <a:gd name="connsiteY2707" fmla="*/ 1243528 h 2121144"/>
                <a:gd name="connsiteX2708" fmla="*/ 4493986 w 8386272"/>
                <a:gd name="connsiteY2708" fmla="*/ 1201024 h 2121144"/>
                <a:gd name="connsiteX2709" fmla="*/ 4494580 w 8386272"/>
                <a:gd name="connsiteY2709" fmla="*/ 1289237 h 2121144"/>
                <a:gd name="connsiteX2710" fmla="*/ 4540052 w 8386272"/>
                <a:gd name="connsiteY2710" fmla="*/ 1289000 h 2121144"/>
                <a:gd name="connsiteX2711" fmla="*/ 4540408 w 8386272"/>
                <a:gd name="connsiteY2711" fmla="*/ 1331503 h 2121144"/>
                <a:gd name="connsiteX2712" fmla="*/ 4494936 w 8386272"/>
                <a:gd name="connsiteY2712" fmla="*/ 1331741 h 2121144"/>
                <a:gd name="connsiteX2713" fmla="*/ 4494936 w 8386272"/>
                <a:gd name="connsiteY2713" fmla="*/ 1331741 h 2121144"/>
                <a:gd name="connsiteX2714" fmla="*/ 4494936 w 8386272"/>
                <a:gd name="connsiteY2714" fmla="*/ 1331147 h 2121144"/>
                <a:gd name="connsiteX2715" fmla="*/ 4494580 w 8386272"/>
                <a:gd name="connsiteY2715" fmla="*/ 1289237 h 2121144"/>
                <a:gd name="connsiteX2716" fmla="*/ 4495530 w 8386272"/>
                <a:gd name="connsiteY2716" fmla="*/ 1419835 h 2121144"/>
                <a:gd name="connsiteX2717" fmla="*/ 4495174 w 8386272"/>
                <a:gd name="connsiteY2717" fmla="*/ 1377331 h 2121144"/>
                <a:gd name="connsiteX2718" fmla="*/ 4495411 w 8386272"/>
                <a:gd name="connsiteY2718" fmla="*/ 1377331 h 2121144"/>
                <a:gd name="connsiteX2719" fmla="*/ 4540646 w 8386272"/>
                <a:gd name="connsiteY2719" fmla="*/ 1377212 h 2121144"/>
                <a:gd name="connsiteX2720" fmla="*/ 4541002 w 8386272"/>
                <a:gd name="connsiteY2720" fmla="*/ 1419716 h 2121144"/>
                <a:gd name="connsiteX2721" fmla="*/ 4495767 w 8386272"/>
                <a:gd name="connsiteY2721" fmla="*/ 1419835 h 2121144"/>
                <a:gd name="connsiteX2722" fmla="*/ 4495530 w 8386272"/>
                <a:gd name="connsiteY2722" fmla="*/ 1419835 h 2121144"/>
                <a:gd name="connsiteX2723" fmla="*/ 4495886 w 8386272"/>
                <a:gd name="connsiteY2723" fmla="*/ 1465425 h 2121144"/>
                <a:gd name="connsiteX2724" fmla="*/ 4495886 w 8386272"/>
                <a:gd name="connsiteY2724" fmla="*/ 1465425 h 2121144"/>
                <a:gd name="connsiteX2725" fmla="*/ 4541358 w 8386272"/>
                <a:gd name="connsiteY2725" fmla="*/ 1465306 h 2121144"/>
                <a:gd name="connsiteX2726" fmla="*/ 4541714 w 8386272"/>
                <a:gd name="connsiteY2726" fmla="*/ 1507810 h 2121144"/>
                <a:gd name="connsiteX2727" fmla="*/ 4541358 w 8386272"/>
                <a:gd name="connsiteY2727" fmla="*/ 1507810 h 2121144"/>
                <a:gd name="connsiteX2728" fmla="*/ 4530910 w 8386272"/>
                <a:gd name="connsiteY2728" fmla="*/ 1507810 h 2121144"/>
                <a:gd name="connsiteX2729" fmla="*/ 4496124 w 8386272"/>
                <a:gd name="connsiteY2729" fmla="*/ 1507929 h 2121144"/>
                <a:gd name="connsiteX2730" fmla="*/ 4496124 w 8386272"/>
                <a:gd name="connsiteY2730" fmla="*/ 1507335 h 2121144"/>
                <a:gd name="connsiteX2731" fmla="*/ 4495886 w 8386272"/>
                <a:gd name="connsiteY2731" fmla="*/ 1465425 h 2121144"/>
                <a:gd name="connsiteX2732" fmla="*/ 4496836 w 8386272"/>
                <a:gd name="connsiteY2732" fmla="*/ 1596142 h 2121144"/>
                <a:gd name="connsiteX2733" fmla="*/ 4496480 w 8386272"/>
                <a:gd name="connsiteY2733" fmla="*/ 1553638 h 2121144"/>
                <a:gd name="connsiteX2734" fmla="*/ 4541951 w 8386272"/>
                <a:gd name="connsiteY2734" fmla="*/ 1553400 h 2121144"/>
                <a:gd name="connsiteX2735" fmla="*/ 4542308 w 8386272"/>
                <a:gd name="connsiteY2735" fmla="*/ 1596023 h 2121144"/>
                <a:gd name="connsiteX2736" fmla="*/ 4542308 w 8386272"/>
                <a:gd name="connsiteY2736" fmla="*/ 1596023 h 2121144"/>
                <a:gd name="connsiteX2737" fmla="*/ 4531504 w 8386272"/>
                <a:gd name="connsiteY2737" fmla="*/ 1596023 h 2121144"/>
                <a:gd name="connsiteX2738" fmla="*/ 4497073 w 8386272"/>
                <a:gd name="connsiteY2738" fmla="*/ 1596142 h 2121144"/>
                <a:gd name="connsiteX2739" fmla="*/ 4496836 w 8386272"/>
                <a:gd name="connsiteY2739" fmla="*/ 1596142 h 2121144"/>
                <a:gd name="connsiteX2740" fmla="*/ 4497429 w 8386272"/>
                <a:gd name="connsiteY2740" fmla="*/ 1684236 h 2121144"/>
                <a:gd name="connsiteX2741" fmla="*/ 4497073 w 8386272"/>
                <a:gd name="connsiteY2741" fmla="*/ 1641732 h 2121144"/>
                <a:gd name="connsiteX2742" fmla="*/ 4542545 w 8386272"/>
                <a:gd name="connsiteY2742" fmla="*/ 1641613 h 2121144"/>
                <a:gd name="connsiteX2743" fmla="*/ 4542783 w 8386272"/>
                <a:gd name="connsiteY2743" fmla="*/ 1684117 h 2121144"/>
                <a:gd name="connsiteX2744" fmla="*/ 4497548 w 8386272"/>
                <a:gd name="connsiteY2744" fmla="*/ 1684236 h 2121144"/>
                <a:gd name="connsiteX2745" fmla="*/ 4497429 w 8386272"/>
                <a:gd name="connsiteY2745" fmla="*/ 1684236 h 2121144"/>
                <a:gd name="connsiteX2746" fmla="*/ 4497786 w 8386272"/>
                <a:gd name="connsiteY2746" fmla="*/ 1729826 h 2121144"/>
                <a:gd name="connsiteX2747" fmla="*/ 4498023 w 8386272"/>
                <a:gd name="connsiteY2747" fmla="*/ 1729826 h 2121144"/>
                <a:gd name="connsiteX2748" fmla="*/ 4543258 w 8386272"/>
                <a:gd name="connsiteY2748" fmla="*/ 1729707 h 2121144"/>
                <a:gd name="connsiteX2749" fmla="*/ 4543495 w 8386272"/>
                <a:gd name="connsiteY2749" fmla="*/ 1772211 h 2121144"/>
                <a:gd name="connsiteX2750" fmla="*/ 4543139 w 8386272"/>
                <a:gd name="connsiteY2750" fmla="*/ 1772211 h 2121144"/>
                <a:gd name="connsiteX2751" fmla="*/ 4498023 w 8386272"/>
                <a:gd name="connsiteY2751" fmla="*/ 1772448 h 2121144"/>
                <a:gd name="connsiteX2752" fmla="*/ 4497786 w 8386272"/>
                <a:gd name="connsiteY2752" fmla="*/ 1729826 h 2121144"/>
                <a:gd name="connsiteX2753" fmla="*/ 4498379 w 8386272"/>
                <a:gd name="connsiteY2753" fmla="*/ 1818039 h 2121144"/>
                <a:gd name="connsiteX2754" fmla="*/ 4498379 w 8386272"/>
                <a:gd name="connsiteY2754" fmla="*/ 1818039 h 2121144"/>
                <a:gd name="connsiteX2755" fmla="*/ 4543851 w 8386272"/>
                <a:gd name="connsiteY2755" fmla="*/ 1817920 h 2121144"/>
                <a:gd name="connsiteX2756" fmla="*/ 4544207 w 8386272"/>
                <a:gd name="connsiteY2756" fmla="*/ 1860424 h 2121144"/>
                <a:gd name="connsiteX2757" fmla="*/ 4533403 w 8386272"/>
                <a:gd name="connsiteY2757" fmla="*/ 1860424 h 2121144"/>
                <a:gd name="connsiteX2758" fmla="*/ 4498736 w 8386272"/>
                <a:gd name="connsiteY2758" fmla="*/ 1860543 h 2121144"/>
                <a:gd name="connsiteX2759" fmla="*/ 4498379 w 8386272"/>
                <a:gd name="connsiteY2759" fmla="*/ 1818039 h 2121144"/>
                <a:gd name="connsiteX2760" fmla="*/ 4498973 w 8386272"/>
                <a:gd name="connsiteY2760" fmla="*/ 1906133 h 2121144"/>
                <a:gd name="connsiteX2761" fmla="*/ 4544445 w 8386272"/>
                <a:gd name="connsiteY2761" fmla="*/ 1906014 h 2121144"/>
                <a:gd name="connsiteX2762" fmla="*/ 4544682 w 8386272"/>
                <a:gd name="connsiteY2762" fmla="*/ 1948518 h 2121144"/>
                <a:gd name="connsiteX2763" fmla="*/ 4499566 w 8386272"/>
                <a:gd name="connsiteY2763" fmla="*/ 1948755 h 2121144"/>
                <a:gd name="connsiteX2764" fmla="*/ 4499210 w 8386272"/>
                <a:gd name="connsiteY2764" fmla="*/ 1948755 h 2121144"/>
                <a:gd name="connsiteX2765" fmla="*/ 4498973 w 8386272"/>
                <a:gd name="connsiteY2765" fmla="*/ 1906133 h 2121144"/>
                <a:gd name="connsiteX2766" fmla="*/ 4545038 w 8386272"/>
                <a:gd name="connsiteY2766" fmla="*/ 2036612 h 2121144"/>
                <a:gd name="connsiteX2767" fmla="*/ 4499923 w 8386272"/>
                <a:gd name="connsiteY2767" fmla="*/ 2036849 h 2121144"/>
                <a:gd name="connsiteX2768" fmla="*/ 4499566 w 8386272"/>
                <a:gd name="connsiteY2768" fmla="*/ 1994346 h 2121144"/>
                <a:gd name="connsiteX2769" fmla="*/ 4545038 w 8386272"/>
                <a:gd name="connsiteY2769" fmla="*/ 1994109 h 2121144"/>
                <a:gd name="connsiteX2770" fmla="*/ 4545395 w 8386272"/>
                <a:gd name="connsiteY2770" fmla="*/ 2036612 h 2121144"/>
                <a:gd name="connsiteX2771" fmla="*/ 4545038 w 8386272"/>
                <a:gd name="connsiteY2771" fmla="*/ 2036612 h 2121144"/>
                <a:gd name="connsiteX2772" fmla="*/ 4651179 w 8386272"/>
                <a:gd name="connsiteY2772" fmla="*/ 626038 h 2121144"/>
                <a:gd name="connsiteX2773" fmla="*/ 4651060 w 8386272"/>
                <a:gd name="connsiteY2773" fmla="*/ 604430 h 2121144"/>
                <a:gd name="connsiteX2774" fmla="*/ 4650823 w 8386272"/>
                <a:gd name="connsiteY2774" fmla="*/ 583416 h 2121144"/>
                <a:gd name="connsiteX2775" fmla="*/ 4696531 w 8386272"/>
                <a:gd name="connsiteY2775" fmla="*/ 583178 h 2121144"/>
                <a:gd name="connsiteX2776" fmla="*/ 4696650 w 8386272"/>
                <a:gd name="connsiteY2776" fmla="*/ 604311 h 2121144"/>
                <a:gd name="connsiteX2777" fmla="*/ 4696888 w 8386272"/>
                <a:gd name="connsiteY2777" fmla="*/ 625919 h 2121144"/>
                <a:gd name="connsiteX2778" fmla="*/ 4697006 w 8386272"/>
                <a:gd name="connsiteY2778" fmla="*/ 646934 h 2121144"/>
                <a:gd name="connsiteX2779" fmla="*/ 4651535 w 8386272"/>
                <a:gd name="connsiteY2779" fmla="*/ 647171 h 2121144"/>
                <a:gd name="connsiteX2780" fmla="*/ 4651179 w 8386272"/>
                <a:gd name="connsiteY2780" fmla="*/ 626038 h 2121144"/>
                <a:gd name="connsiteX2781" fmla="*/ 4651772 w 8386272"/>
                <a:gd name="connsiteY2781" fmla="*/ 714132 h 2121144"/>
                <a:gd name="connsiteX2782" fmla="*/ 4651653 w 8386272"/>
                <a:gd name="connsiteY2782" fmla="*/ 692643 h 2121144"/>
                <a:gd name="connsiteX2783" fmla="*/ 4651416 w 8386272"/>
                <a:gd name="connsiteY2783" fmla="*/ 671510 h 2121144"/>
                <a:gd name="connsiteX2784" fmla="*/ 4697006 w 8386272"/>
                <a:gd name="connsiteY2784" fmla="*/ 671391 h 2121144"/>
                <a:gd name="connsiteX2785" fmla="*/ 4697125 w 8386272"/>
                <a:gd name="connsiteY2785" fmla="*/ 692405 h 2121144"/>
                <a:gd name="connsiteX2786" fmla="*/ 4697363 w 8386272"/>
                <a:gd name="connsiteY2786" fmla="*/ 714013 h 2121144"/>
                <a:gd name="connsiteX2787" fmla="*/ 4697481 w 8386272"/>
                <a:gd name="connsiteY2787" fmla="*/ 735146 h 2121144"/>
                <a:gd name="connsiteX2788" fmla="*/ 4652010 w 8386272"/>
                <a:gd name="connsiteY2788" fmla="*/ 735265 h 2121144"/>
                <a:gd name="connsiteX2789" fmla="*/ 4651772 w 8386272"/>
                <a:gd name="connsiteY2789" fmla="*/ 714132 h 2121144"/>
                <a:gd name="connsiteX2790" fmla="*/ 4652485 w 8386272"/>
                <a:gd name="connsiteY2790" fmla="*/ 804957 h 2121144"/>
                <a:gd name="connsiteX2791" fmla="*/ 4652485 w 8386272"/>
                <a:gd name="connsiteY2791" fmla="*/ 802345 h 2121144"/>
                <a:gd name="connsiteX2792" fmla="*/ 4652366 w 8386272"/>
                <a:gd name="connsiteY2792" fmla="*/ 780737 h 2121144"/>
                <a:gd name="connsiteX2793" fmla="*/ 4652128 w 8386272"/>
                <a:gd name="connsiteY2793" fmla="*/ 759841 h 2121144"/>
                <a:gd name="connsiteX2794" fmla="*/ 4697719 w 8386272"/>
                <a:gd name="connsiteY2794" fmla="*/ 759604 h 2121144"/>
                <a:gd name="connsiteX2795" fmla="*/ 4697719 w 8386272"/>
                <a:gd name="connsiteY2795" fmla="*/ 780737 h 2121144"/>
                <a:gd name="connsiteX2796" fmla="*/ 4697956 w 8386272"/>
                <a:gd name="connsiteY2796" fmla="*/ 802226 h 2121144"/>
                <a:gd name="connsiteX2797" fmla="*/ 4698075 w 8386272"/>
                <a:gd name="connsiteY2797" fmla="*/ 823359 h 2121144"/>
                <a:gd name="connsiteX2798" fmla="*/ 4652603 w 8386272"/>
                <a:gd name="connsiteY2798" fmla="*/ 823478 h 2121144"/>
                <a:gd name="connsiteX2799" fmla="*/ 4652603 w 8386272"/>
                <a:gd name="connsiteY2799" fmla="*/ 823478 h 2121144"/>
                <a:gd name="connsiteX2800" fmla="*/ 4652485 w 8386272"/>
                <a:gd name="connsiteY2800" fmla="*/ 804957 h 2121144"/>
                <a:gd name="connsiteX2801" fmla="*/ 4652722 w 8386272"/>
                <a:gd name="connsiteY2801" fmla="*/ 847935 h 2121144"/>
                <a:gd name="connsiteX2802" fmla="*/ 4698431 w 8386272"/>
                <a:gd name="connsiteY2802" fmla="*/ 847817 h 2121144"/>
                <a:gd name="connsiteX2803" fmla="*/ 4698669 w 8386272"/>
                <a:gd name="connsiteY2803" fmla="*/ 890320 h 2121144"/>
                <a:gd name="connsiteX2804" fmla="*/ 4687865 w 8386272"/>
                <a:gd name="connsiteY2804" fmla="*/ 890320 h 2121144"/>
                <a:gd name="connsiteX2805" fmla="*/ 4653078 w 8386272"/>
                <a:gd name="connsiteY2805" fmla="*/ 890439 h 2121144"/>
                <a:gd name="connsiteX2806" fmla="*/ 4652722 w 8386272"/>
                <a:gd name="connsiteY2806" fmla="*/ 847935 h 2121144"/>
                <a:gd name="connsiteX2807" fmla="*/ 4653435 w 8386272"/>
                <a:gd name="connsiteY2807" fmla="*/ 936029 h 2121144"/>
                <a:gd name="connsiteX2808" fmla="*/ 4653435 w 8386272"/>
                <a:gd name="connsiteY2808" fmla="*/ 936029 h 2121144"/>
                <a:gd name="connsiteX2809" fmla="*/ 4699025 w 8386272"/>
                <a:gd name="connsiteY2809" fmla="*/ 935911 h 2121144"/>
                <a:gd name="connsiteX2810" fmla="*/ 4699381 w 8386272"/>
                <a:gd name="connsiteY2810" fmla="*/ 978414 h 2121144"/>
                <a:gd name="connsiteX2811" fmla="*/ 4688577 w 8386272"/>
                <a:gd name="connsiteY2811" fmla="*/ 978414 h 2121144"/>
                <a:gd name="connsiteX2812" fmla="*/ 4653672 w 8386272"/>
                <a:gd name="connsiteY2812" fmla="*/ 978652 h 2121144"/>
                <a:gd name="connsiteX2813" fmla="*/ 4653672 w 8386272"/>
                <a:gd name="connsiteY2813" fmla="*/ 977939 h 2121144"/>
                <a:gd name="connsiteX2814" fmla="*/ 4653435 w 8386272"/>
                <a:gd name="connsiteY2814" fmla="*/ 936029 h 2121144"/>
                <a:gd name="connsiteX2815" fmla="*/ 4654028 w 8386272"/>
                <a:gd name="connsiteY2815" fmla="*/ 1024242 h 2121144"/>
                <a:gd name="connsiteX2816" fmla="*/ 4699618 w 8386272"/>
                <a:gd name="connsiteY2816" fmla="*/ 1024005 h 2121144"/>
                <a:gd name="connsiteX2817" fmla="*/ 4699856 w 8386272"/>
                <a:gd name="connsiteY2817" fmla="*/ 1066627 h 2121144"/>
                <a:gd name="connsiteX2818" fmla="*/ 4689052 w 8386272"/>
                <a:gd name="connsiteY2818" fmla="*/ 1066627 h 2121144"/>
                <a:gd name="connsiteX2819" fmla="*/ 4654147 w 8386272"/>
                <a:gd name="connsiteY2819" fmla="*/ 1066746 h 2121144"/>
                <a:gd name="connsiteX2820" fmla="*/ 4654147 w 8386272"/>
                <a:gd name="connsiteY2820" fmla="*/ 1066746 h 2121144"/>
                <a:gd name="connsiteX2821" fmla="*/ 4654028 w 8386272"/>
                <a:gd name="connsiteY2821" fmla="*/ 1024242 h 2121144"/>
                <a:gd name="connsiteX2822" fmla="*/ 4654622 w 8386272"/>
                <a:gd name="connsiteY2822" fmla="*/ 1112336 h 2121144"/>
                <a:gd name="connsiteX2823" fmla="*/ 4700212 w 8386272"/>
                <a:gd name="connsiteY2823" fmla="*/ 1112218 h 2121144"/>
                <a:gd name="connsiteX2824" fmla="*/ 4700568 w 8386272"/>
                <a:gd name="connsiteY2824" fmla="*/ 1154721 h 2121144"/>
                <a:gd name="connsiteX2825" fmla="*/ 4700331 w 8386272"/>
                <a:gd name="connsiteY2825" fmla="*/ 1154721 h 2121144"/>
                <a:gd name="connsiteX2826" fmla="*/ 4689764 w 8386272"/>
                <a:gd name="connsiteY2826" fmla="*/ 1154721 h 2121144"/>
                <a:gd name="connsiteX2827" fmla="*/ 4654859 w 8386272"/>
                <a:gd name="connsiteY2827" fmla="*/ 1154840 h 2121144"/>
                <a:gd name="connsiteX2828" fmla="*/ 4654859 w 8386272"/>
                <a:gd name="connsiteY2828" fmla="*/ 1154246 h 2121144"/>
                <a:gd name="connsiteX2829" fmla="*/ 4654622 w 8386272"/>
                <a:gd name="connsiteY2829" fmla="*/ 1112336 h 2121144"/>
                <a:gd name="connsiteX2830" fmla="*/ 4655215 w 8386272"/>
                <a:gd name="connsiteY2830" fmla="*/ 1200431 h 2121144"/>
                <a:gd name="connsiteX2831" fmla="*/ 4700925 w 8386272"/>
                <a:gd name="connsiteY2831" fmla="*/ 1200193 h 2121144"/>
                <a:gd name="connsiteX2832" fmla="*/ 4701281 w 8386272"/>
                <a:gd name="connsiteY2832" fmla="*/ 1242697 h 2121144"/>
                <a:gd name="connsiteX2833" fmla="*/ 4690477 w 8386272"/>
                <a:gd name="connsiteY2833" fmla="*/ 1242697 h 2121144"/>
                <a:gd name="connsiteX2834" fmla="*/ 4656047 w 8386272"/>
                <a:gd name="connsiteY2834" fmla="*/ 1242934 h 2121144"/>
                <a:gd name="connsiteX2835" fmla="*/ 4655690 w 8386272"/>
                <a:gd name="connsiteY2835" fmla="*/ 1242934 h 2121144"/>
                <a:gd name="connsiteX2836" fmla="*/ 4655215 w 8386272"/>
                <a:gd name="connsiteY2836" fmla="*/ 1200431 h 2121144"/>
                <a:gd name="connsiteX2837" fmla="*/ 4655928 w 8386272"/>
                <a:gd name="connsiteY2837" fmla="*/ 1288525 h 2121144"/>
                <a:gd name="connsiteX2838" fmla="*/ 4656165 w 8386272"/>
                <a:gd name="connsiteY2838" fmla="*/ 1288525 h 2121144"/>
                <a:gd name="connsiteX2839" fmla="*/ 4701518 w 8386272"/>
                <a:gd name="connsiteY2839" fmla="*/ 1288406 h 2121144"/>
                <a:gd name="connsiteX2840" fmla="*/ 4701874 w 8386272"/>
                <a:gd name="connsiteY2840" fmla="*/ 1330909 h 2121144"/>
                <a:gd name="connsiteX2841" fmla="*/ 4701637 w 8386272"/>
                <a:gd name="connsiteY2841" fmla="*/ 1330909 h 2121144"/>
                <a:gd name="connsiteX2842" fmla="*/ 4656284 w 8386272"/>
                <a:gd name="connsiteY2842" fmla="*/ 1331028 h 2121144"/>
                <a:gd name="connsiteX2843" fmla="*/ 4656284 w 8386272"/>
                <a:gd name="connsiteY2843" fmla="*/ 1331028 h 2121144"/>
                <a:gd name="connsiteX2844" fmla="*/ 4656284 w 8386272"/>
                <a:gd name="connsiteY2844" fmla="*/ 1330553 h 2121144"/>
                <a:gd name="connsiteX2845" fmla="*/ 4655928 w 8386272"/>
                <a:gd name="connsiteY2845" fmla="*/ 1288525 h 2121144"/>
                <a:gd name="connsiteX2846" fmla="*/ 4656521 w 8386272"/>
                <a:gd name="connsiteY2846" fmla="*/ 1376619 h 2121144"/>
                <a:gd name="connsiteX2847" fmla="*/ 4702112 w 8386272"/>
                <a:gd name="connsiteY2847" fmla="*/ 1376500 h 2121144"/>
                <a:gd name="connsiteX2848" fmla="*/ 4702468 w 8386272"/>
                <a:gd name="connsiteY2848" fmla="*/ 1419004 h 2121144"/>
                <a:gd name="connsiteX2849" fmla="*/ 4656877 w 8386272"/>
                <a:gd name="connsiteY2849" fmla="*/ 1419122 h 2121144"/>
                <a:gd name="connsiteX2850" fmla="*/ 4656521 w 8386272"/>
                <a:gd name="connsiteY2850" fmla="*/ 1376619 h 2121144"/>
                <a:gd name="connsiteX2851" fmla="*/ 4657115 w 8386272"/>
                <a:gd name="connsiteY2851" fmla="*/ 1464831 h 2121144"/>
                <a:gd name="connsiteX2852" fmla="*/ 4657471 w 8386272"/>
                <a:gd name="connsiteY2852" fmla="*/ 1464831 h 2121144"/>
                <a:gd name="connsiteX2853" fmla="*/ 4702705 w 8386272"/>
                <a:gd name="connsiteY2853" fmla="*/ 1464594 h 2121144"/>
                <a:gd name="connsiteX2854" fmla="*/ 4703062 w 8386272"/>
                <a:gd name="connsiteY2854" fmla="*/ 1507216 h 2121144"/>
                <a:gd name="connsiteX2855" fmla="*/ 4657352 w 8386272"/>
                <a:gd name="connsiteY2855" fmla="*/ 1507335 h 2121144"/>
                <a:gd name="connsiteX2856" fmla="*/ 4657115 w 8386272"/>
                <a:gd name="connsiteY2856" fmla="*/ 1464831 h 2121144"/>
                <a:gd name="connsiteX2857" fmla="*/ 4657827 w 8386272"/>
                <a:gd name="connsiteY2857" fmla="*/ 1552926 h 2121144"/>
                <a:gd name="connsiteX2858" fmla="*/ 4703418 w 8386272"/>
                <a:gd name="connsiteY2858" fmla="*/ 1552807 h 2121144"/>
                <a:gd name="connsiteX2859" fmla="*/ 4703655 w 8386272"/>
                <a:gd name="connsiteY2859" fmla="*/ 1595310 h 2121144"/>
                <a:gd name="connsiteX2860" fmla="*/ 4692851 w 8386272"/>
                <a:gd name="connsiteY2860" fmla="*/ 1595310 h 2121144"/>
                <a:gd name="connsiteX2861" fmla="*/ 4658065 w 8386272"/>
                <a:gd name="connsiteY2861" fmla="*/ 1595429 h 2121144"/>
                <a:gd name="connsiteX2862" fmla="*/ 4657827 w 8386272"/>
                <a:gd name="connsiteY2862" fmla="*/ 1552926 h 2121144"/>
                <a:gd name="connsiteX2863" fmla="*/ 4658421 w 8386272"/>
                <a:gd name="connsiteY2863" fmla="*/ 1641138 h 2121144"/>
                <a:gd name="connsiteX2864" fmla="*/ 4658777 w 8386272"/>
                <a:gd name="connsiteY2864" fmla="*/ 1641138 h 2121144"/>
                <a:gd name="connsiteX2865" fmla="*/ 4704011 w 8386272"/>
                <a:gd name="connsiteY2865" fmla="*/ 1640901 h 2121144"/>
                <a:gd name="connsiteX2866" fmla="*/ 4704367 w 8386272"/>
                <a:gd name="connsiteY2866" fmla="*/ 1683405 h 2121144"/>
                <a:gd name="connsiteX2867" fmla="*/ 4658777 w 8386272"/>
                <a:gd name="connsiteY2867" fmla="*/ 1683642 h 2121144"/>
                <a:gd name="connsiteX2868" fmla="*/ 4658421 w 8386272"/>
                <a:gd name="connsiteY2868" fmla="*/ 1641138 h 2121144"/>
                <a:gd name="connsiteX2869" fmla="*/ 4659015 w 8386272"/>
                <a:gd name="connsiteY2869" fmla="*/ 1729232 h 2121144"/>
                <a:gd name="connsiteX2870" fmla="*/ 4704605 w 8386272"/>
                <a:gd name="connsiteY2870" fmla="*/ 1728995 h 2121144"/>
                <a:gd name="connsiteX2871" fmla="*/ 4704961 w 8386272"/>
                <a:gd name="connsiteY2871" fmla="*/ 1771617 h 2121144"/>
                <a:gd name="connsiteX2872" fmla="*/ 4659371 w 8386272"/>
                <a:gd name="connsiteY2872" fmla="*/ 1771736 h 2121144"/>
                <a:gd name="connsiteX2873" fmla="*/ 4659371 w 8386272"/>
                <a:gd name="connsiteY2873" fmla="*/ 1771736 h 2121144"/>
                <a:gd name="connsiteX2874" fmla="*/ 4659371 w 8386272"/>
                <a:gd name="connsiteY2874" fmla="*/ 1771736 h 2121144"/>
                <a:gd name="connsiteX2875" fmla="*/ 4659015 w 8386272"/>
                <a:gd name="connsiteY2875" fmla="*/ 1729232 h 2121144"/>
                <a:gd name="connsiteX2876" fmla="*/ 4659727 w 8386272"/>
                <a:gd name="connsiteY2876" fmla="*/ 1817327 h 2121144"/>
                <a:gd name="connsiteX2877" fmla="*/ 4705317 w 8386272"/>
                <a:gd name="connsiteY2877" fmla="*/ 1817208 h 2121144"/>
                <a:gd name="connsiteX2878" fmla="*/ 4705674 w 8386272"/>
                <a:gd name="connsiteY2878" fmla="*/ 1859712 h 2121144"/>
                <a:gd name="connsiteX2879" fmla="*/ 4660083 w 8386272"/>
                <a:gd name="connsiteY2879" fmla="*/ 1859830 h 2121144"/>
                <a:gd name="connsiteX2880" fmla="*/ 4659727 w 8386272"/>
                <a:gd name="connsiteY2880" fmla="*/ 1817327 h 2121144"/>
                <a:gd name="connsiteX2881" fmla="*/ 4660558 w 8386272"/>
                <a:gd name="connsiteY2881" fmla="*/ 1948043 h 2121144"/>
                <a:gd name="connsiteX2882" fmla="*/ 4660558 w 8386272"/>
                <a:gd name="connsiteY2882" fmla="*/ 1948043 h 2121144"/>
                <a:gd name="connsiteX2883" fmla="*/ 4660202 w 8386272"/>
                <a:gd name="connsiteY2883" fmla="*/ 1905539 h 2121144"/>
                <a:gd name="connsiteX2884" fmla="*/ 4705792 w 8386272"/>
                <a:gd name="connsiteY2884" fmla="*/ 1905302 h 2121144"/>
                <a:gd name="connsiteX2885" fmla="*/ 4706030 w 8386272"/>
                <a:gd name="connsiteY2885" fmla="*/ 1947924 h 2121144"/>
                <a:gd name="connsiteX2886" fmla="*/ 4695226 w 8386272"/>
                <a:gd name="connsiteY2886" fmla="*/ 1947924 h 2121144"/>
                <a:gd name="connsiteX2887" fmla="*/ 4660558 w 8386272"/>
                <a:gd name="connsiteY2887" fmla="*/ 1948043 h 2121144"/>
                <a:gd name="connsiteX2888" fmla="*/ 4660558 w 8386272"/>
                <a:gd name="connsiteY2888" fmla="*/ 1948043 h 2121144"/>
                <a:gd name="connsiteX2889" fmla="*/ 4661270 w 8386272"/>
                <a:gd name="connsiteY2889" fmla="*/ 2036137 h 2121144"/>
                <a:gd name="connsiteX2890" fmla="*/ 4661033 w 8386272"/>
                <a:gd name="connsiteY2890" fmla="*/ 1993634 h 2121144"/>
                <a:gd name="connsiteX2891" fmla="*/ 4706149 w 8386272"/>
                <a:gd name="connsiteY2891" fmla="*/ 1993515 h 2121144"/>
                <a:gd name="connsiteX2892" fmla="*/ 4706623 w 8386272"/>
                <a:gd name="connsiteY2892" fmla="*/ 1993515 h 2121144"/>
                <a:gd name="connsiteX2893" fmla="*/ 4706979 w 8386272"/>
                <a:gd name="connsiteY2893" fmla="*/ 2036019 h 2121144"/>
                <a:gd name="connsiteX2894" fmla="*/ 4661270 w 8386272"/>
                <a:gd name="connsiteY2894" fmla="*/ 2036137 h 2121144"/>
                <a:gd name="connsiteX2895" fmla="*/ 4812645 w 8386272"/>
                <a:gd name="connsiteY2895" fmla="*/ 625444 h 2121144"/>
                <a:gd name="connsiteX2896" fmla="*/ 4812407 w 8386272"/>
                <a:gd name="connsiteY2896" fmla="*/ 603955 h 2121144"/>
                <a:gd name="connsiteX2897" fmla="*/ 4812170 w 8386272"/>
                <a:gd name="connsiteY2897" fmla="*/ 582822 h 2121144"/>
                <a:gd name="connsiteX2898" fmla="*/ 4857761 w 8386272"/>
                <a:gd name="connsiteY2898" fmla="*/ 582703 h 2121144"/>
                <a:gd name="connsiteX2899" fmla="*/ 4857998 w 8386272"/>
                <a:gd name="connsiteY2899" fmla="*/ 603718 h 2121144"/>
                <a:gd name="connsiteX2900" fmla="*/ 4858117 w 8386272"/>
                <a:gd name="connsiteY2900" fmla="*/ 625326 h 2121144"/>
                <a:gd name="connsiteX2901" fmla="*/ 4858354 w 8386272"/>
                <a:gd name="connsiteY2901" fmla="*/ 646459 h 2121144"/>
                <a:gd name="connsiteX2902" fmla="*/ 4812764 w 8386272"/>
                <a:gd name="connsiteY2902" fmla="*/ 646577 h 2121144"/>
                <a:gd name="connsiteX2903" fmla="*/ 4812645 w 8386272"/>
                <a:gd name="connsiteY2903" fmla="*/ 625444 h 2121144"/>
                <a:gd name="connsiteX2904" fmla="*/ 4813239 w 8386272"/>
                <a:gd name="connsiteY2904" fmla="*/ 713538 h 2121144"/>
                <a:gd name="connsiteX2905" fmla="*/ 4813001 w 8386272"/>
                <a:gd name="connsiteY2905" fmla="*/ 691930 h 2121144"/>
                <a:gd name="connsiteX2906" fmla="*/ 4812764 w 8386272"/>
                <a:gd name="connsiteY2906" fmla="*/ 670916 h 2121144"/>
                <a:gd name="connsiteX2907" fmla="*/ 4857998 w 8386272"/>
                <a:gd name="connsiteY2907" fmla="*/ 670679 h 2121144"/>
                <a:gd name="connsiteX2908" fmla="*/ 4858354 w 8386272"/>
                <a:gd name="connsiteY2908" fmla="*/ 670679 h 2121144"/>
                <a:gd name="connsiteX2909" fmla="*/ 4858592 w 8386272"/>
                <a:gd name="connsiteY2909" fmla="*/ 691812 h 2121144"/>
                <a:gd name="connsiteX2910" fmla="*/ 4858710 w 8386272"/>
                <a:gd name="connsiteY2910" fmla="*/ 713301 h 2121144"/>
                <a:gd name="connsiteX2911" fmla="*/ 4858948 w 8386272"/>
                <a:gd name="connsiteY2911" fmla="*/ 734434 h 2121144"/>
                <a:gd name="connsiteX2912" fmla="*/ 4858710 w 8386272"/>
                <a:gd name="connsiteY2912" fmla="*/ 734434 h 2121144"/>
                <a:gd name="connsiteX2913" fmla="*/ 4853012 w 8386272"/>
                <a:gd name="connsiteY2913" fmla="*/ 734434 h 2121144"/>
                <a:gd name="connsiteX2914" fmla="*/ 4813239 w 8386272"/>
                <a:gd name="connsiteY2914" fmla="*/ 734553 h 2121144"/>
                <a:gd name="connsiteX2915" fmla="*/ 4813239 w 8386272"/>
                <a:gd name="connsiteY2915" fmla="*/ 713538 h 2121144"/>
                <a:gd name="connsiteX2916" fmla="*/ 4813714 w 8386272"/>
                <a:gd name="connsiteY2916" fmla="*/ 801633 h 2121144"/>
                <a:gd name="connsiteX2917" fmla="*/ 4813595 w 8386272"/>
                <a:gd name="connsiteY2917" fmla="*/ 780025 h 2121144"/>
                <a:gd name="connsiteX2918" fmla="*/ 4813357 w 8386272"/>
                <a:gd name="connsiteY2918" fmla="*/ 759010 h 2121144"/>
                <a:gd name="connsiteX2919" fmla="*/ 4858948 w 8386272"/>
                <a:gd name="connsiteY2919" fmla="*/ 758891 h 2121144"/>
                <a:gd name="connsiteX2920" fmla="*/ 4859185 w 8386272"/>
                <a:gd name="connsiteY2920" fmla="*/ 779906 h 2121144"/>
                <a:gd name="connsiteX2921" fmla="*/ 4859304 w 8386272"/>
                <a:gd name="connsiteY2921" fmla="*/ 801514 h 2121144"/>
                <a:gd name="connsiteX2922" fmla="*/ 4859541 w 8386272"/>
                <a:gd name="connsiteY2922" fmla="*/ 822528 h 2121144"/>
                <a:gd name="connsiteX2923" fmla="*/ 4813951 w 8386272"/>
                <a:gd name="connsiteY2923" fmla="*/ 822766 h 2121144"/>
                <a:gd name="connsiteX2924" fmla="*/ 4813714 w 8386272"/>
                <a:gd name="connsiteY2924" fmla="*/ 801633 h 2121144"/>
                <a:gd name="connsiteX2925" fmla="*/ 4814070 w 8386272"/>
                <a:gd name="connsiteY2925" fmla="*/ 847223 h 2121144"/>
                <a:gd name="connsiteX2926" fmla="*/ 4859660 w 8386272"/>
                <a:gd name="connsiteY2926" fmla="*/ 847104 h 2121144"/>
                <a:gd name="connsiteX2927" fmla="*/ 4860016 w 8386272"/>
                <a:gd name="connsiteY2927" fmla="*/ 889727 h 2121144"/>
                <a:gd name="connsiteX2928" fmla="*/ 4859779 w 8386272"/>
                <a:gd name="connsiteY2928" fmla="*/ 889727 h 2121144"/>
                <a:gd name="connsiteX2929" fmla="*/ 4814426 w 8386272"/>
                <a:gd name="connsiteY2929" fmla="*/ 889845 h 2121144"/>
                <a:gd name="connsiteX2930" fmla="*/ 4814070 w 8386272"/>
                <a:gd name="connsiteY2930" fmla="*/ 847223 h 2121144"/>
                <a:gd name="connsiteX2931" fmla="*/ 4815019 w 8386272"/>
                <a:gd name="connsiteY2931" fmla="*/ 977939 h 2121144"/>
                <a:gd name="connsiteX2932" fmla="*/ 4815019 w 8386272"/>
                <a:gd name="connsiteY2932" fmla="*/ 977939 h 2121144"/>
                <a:gd name="connsiteX2933" fmla="*/ 4815019 w 8386272"/>
                <a:gd name="connsiteY2933" fmla="*/ 977108 h 2121144"/>
                <a:gd name="connsiteX2934" fmla="*/ 4814782 w 8386272"/>
                <a:gd name="connsiteY2934" fmla="*/ 935317 h 2121144"/>
                <a:gd name="connsiteX2935" fmla="*/ 4860372 w 8386272"/>
                <a:gd name="connsiteY2935" fmla="*/ 935080 h 2121144"/>
                <a:gd name="connsiteX2936" fmla="*/ 4860729 w 8386272"/>
                <a:gd name="connsiteY2936" fmla="*/ 977702 h 2121144"/>
                <a:gd name="connsiteX2937" fmla="*/ 4817156 w 8386272"/>
                <a:gd name="connsiteY2937" fmla="*/ 977821 h 2121144"/>
                <a:gd name="connsiteX2938" fmla="*/ 4815019 w 8386272"/>
                <a:gd name="connsiteY2938" fmla="*/ 977939 h 2121144"/>
                <a:gd name="connsiteX2939" fmla="*/ 4815019 w 8386272"/>
                <a:gd name="connsiteY2939" fmla="*/ 977939 h 2121144"/>
                <a:gd name="connsiteX2940" fmla="*/ 4815613 w 8386272"/>
                <a:gd name="connsiteY2940" fmla="*/ 1066034 h 2121144"/>
                <a:gd name="connsiteX2941" fmla="*/ 4815613 w 8386272"/>
                <a:gd name="connsiteY2941" fmla="*/ 1066034 h 2121144"/>
                <a:gd name="connsiteX2942" fmla="*/ 4815257 w 8386272"/>
                <a:gd name="connsiteY2942" fmla="*/ 1023530 h 2121144"/>
                <a:gd name="connsiteX2943" fmla="*/ 4860966 w 8386272"/>
                <a:gd name="connsiteY2943" fmla="*/ 1023411 h 2121144"/>
                <a:gd name="connsiteX2944" fmla="*/ 4861204 w 8386272"/>
                <a:gd name="connsiteY2944" fmla="*/ 1065915 h 2121144"/>
                <a:gd name="connsiteX2945" fmla="*/ 4815732 w 8386272"/>
                <a:gd name="connsiteY2945" fmla="*/ 1066034 h 2121144"/>
                <a:gd name="connsiteX2946" fmla="*/ 4815613 w 8386272"/>
                <a:gd name="connsiteY2946" fmla="*/ 1066034 h 2121144"/>
                <a:gd name="connsiteX2947" fmla="*/ 4815969 w 8386272"/>
                <a:gd name="connsiteY2947" fmla="*/ 1111624 h 2121144"/>
                <a:gd name="connsiteX2948" fmla="*/ 4861560 w 8386272"/>
                <a:gd name="connsiteY2948" fmla="*/ 1111505 h 2121144"/>
                <a:gd name="connsiteX2949" fmla="*/ 4861916 w 8386272"/>
                <a:gd name="connsiteY2949" fmla="*/ 1154009 h 2121144"/>
                <a:gd name="connsiteX2950" fmla="*/ 4816207 w 8386272"/>
                <a:gd name="connsiteY2950" fmla="*/ 1154246 h 2121144"/>
                <a:gd name="connsiteX2951" fmla="*/ 4816207 w 8386272"/>
                <a:gd name="connsiteY2951" fmla="*/ 1154246 h 2121144"/>
                <a:gd name="connsiteX2952" fmla="*/ 4815969 w 8386272"/>
                <a:gd name="connsiteY2952" fmla="*/ 1111624 h 2121144"/>
                <a:gd name="connsiteX2953" fmla="*/ 4816919 w 8386272"/>
                <a:gd name="connsiteY2953" fmla="*/ 1242341 h 2121144"/>
                <a:gd name="connsiteX2954" fmla="*/ 4816919 w 8386272"/>
                <a:gd name="connsiteY2954" fmla="*/ 1242341 h 2121144"/>
                <a:gd name="connsiteX2955" fmla="*/ 4816563 w 8386272"/>
                <a:gd name="connsiteY2955" fmla="*/ 1199837 h 2121144"/>
                <a:gd name="connsiteX2956" fmla="*/ 4816682 w 8386272"/>
                <a:gd name="connsiteY2956" fmla="*/ 1199837 h 2121144"/>
                <a:gd name="connsiteX2957" fmla="*/ 4862153 w 8386272"/>
                <a:gd name="connsiteY2957" fmla="*/ 1199718 h 2121144"/>
                <a:gd name="connsiteX2958" fmla="*/ 4862391 w 8386272"/>
                <a:gd name="connsiteY2958" fmla="*/ 1242222 h 2121144"/>
                <a:gd name="connsiteX2959" fmla="*/ 4851587 w 8386272"/>
                <a:gd name="connsiteY2959" fmla="*/ 1242222 h 2121144"/>
                <a:gd name="connsiteX2960" fmla="*/ 4816919 w 8386272"/>
                <a:gd name="connsiteY2960" fmla="*/ 1242341 h 2121144"/>
                <a:gd name="connsiteX2961" fmla="*/ 4816919 w 8386272"/>
                <a:gd name="connsiteY2961" fmla="*/ 1242341 h 2121144"/>
                <a:gd name="connsiteX2962" fmla="*/ 4817156 w 8386272"/>
                <a:gd name="connsiteY2962" fmla="*/ 1287931 h 2121144"/>
                <a:gd name="connsiteX2963" fmla="*/ 4862747 w 8386272"/>
                <a:gd name="connsiteY2963" fmla="*/ 1287812 h 2121144"/>
                <a:gd name="connsiteX2964" fmla="*/ 4863103 w 8386272"/>
                <a:gd name="connsiteY2964" fmla="*/ 1330316 h 2121144"/>
                <a:gd name="connsiteX2965" fmla="*/ 4817512 w 8386272"/>
                <a:gd name="connsiteY2965" fmla="*/ 1330435 h 2121144"/>
                <a:gd name="connsiteX2966" fmla="*/ 4817156 w 8386272"/>
                <a:gd name="connsiteY2966" fmla="*/ 1287931 h 2121144"/>
                <a:gd name="connsiteX2967" fmla="*/ 4817869 w 8386272"/>
                <a:gd name="connsiteY2967" fmla="*/ 1376144 h 2121144"/>
                <a:gd name="connsiteX2968" fmla="*/ 4863459 w 8386272"/>
                <a:gd name="connsiteY2968" fmla="*/ 1375906 h 2121144"/>
                <a:gd name="connsiteX2969" fmla="*/ 4863816 w 8386272"/>
                <a:gd name="connsiteY2969" fmla="*/ 1418410 h 2121144"/>
                <a:gd name="connsiteX2970" fmla="*/ 4818225 w 8386272"/>
                <a:gd name="connsiteY2970" fmla="*/ 1418647 h 2121144"/>
                <a:gd name="connsiteX2971" fmla="*/ 4817869 w 8386272"/>
                <a:gd name="connsiteY2971" fmla="*/ 1376144 h 2121144"/>
                <a:gd name="connsiteX2972" fmla="*/ 4818462 w 8386272"/>
                <a:gd name="connsiteY2972" fmla="*/ 1464238 h 2121144"/>
                <a:gd name="connsiteX2973" fmla="*/ 4864053 w 8386272"/>
                <a:gd name="connsiteY2973" fmla="*/ 1464119 h 2121144"/>
                <a:gd name="connsiteX2974" fmla="*/ 4864409 w 8386272"/>
                <a:gd name="connsiteY2974" fmla="*/ 1506623 h 2121144"/>
                <a:gd name="connsiteX2975" fmla="*/ 4818819 w 8386272"/>
                <a:gd name="connsiteY2975" fmla="*/ 1506742 h 2121144"/>
                <a:gd name="connsiteX2976" fmla="*/ 4818462 w 8386272"/>
                <a:gd name="connsiteY2976" fmla="*/ 1464238 h 2121144"/>
                <a:gd name="connsiteX2977" fmla="*/ 4819056 w 8386272"/>
                <a:gd name="connsiteY2977" fmla="*/ 1552332 h 2121144"/>
                <a:gd name="connsiteX2978" fmla="*/ 4819294 w 8386272"/>
                <a:gd name="connsiteY2978" fmla="*/ 1552332 h 2121144"/>
                <a:gd name="connsiteX2979" fmla="*/ 4864646 w 8386272"/>
                <a:gd name="connsiteY2979" fmla="*/ 1552213 h 2121144"/>
                <a:gd name="connsiteX2980" fmla="*/ 4865003 w 8386272"/>
                <a:gd name="connsiteY2980" fmla="*/ 1594717 h 2121144"/>
                <a:gd name="connsiteX2981" fmla="*/ 4854199 w 8386272"/>
                <a:gd name="connsiteY2981" fmla="*/ 1594717 h 2121144"/>
                <a:gd name="connsiteX2982" fmla="*/ 4819294 w 8386272"/>
                <a:gd name="connsiteY2982" fmla="*/ 1594954 h 2121144"/>
                <a:gd name="connsiteX2983" fmla="*/ 4819294 w 8386272"/>
                <a:gd name="connsiteY2983" fmla="*/ 1594954 h 2121144"/>
                <a:gd name="connsiteX2984" fmla="*/ 4819056 w 8386272"/>
                <a:gd name="connsiteY2984" fmla="*/ 1552332 h 2121144"/>
                <a:gd name="connsiteX2985" fmla="*/ 4819768 w 8386272"/>
                <a:gd name="connsiteY2985" fmla="*/ 1640545 h 2121144"/>
                <a:gd name="connsiteX2986" fmla="*/ 4819768 w 8386272"/>
                <a:gd name="connsiteY2986" fmla="*/ 1640545 h 2121144"/>
                <a:gd name="connsiteX2987" fmla="*/ 4865359 w 8386272"/>
                <a:gd name="connsiteY2987" fmla="*/ 1640426 h 2121144"/>
                <a:gd name="connsiteX2988" fmla="*/ 4865715 w 8386272"/>
                <a:gd name="connsiteY2988" fmla="*/ 1682930 h 2121144"/>
                <a:gd name="connsiteX2989" fmla="*/ 4820124 w 8386272"/>
                <a:gd name="connsiteY2989" fmla="*/ 1683048 h 2121144"/>
                <a:gd name="connsiteX2990" fmla="*/ 4819768 w 8386272"/>
                <a:gd name="connsiteY2990" fmla="*/ 1640545 h 2121144"/>
                <a:gd name="connsiteX2991" fmla="*/ 4820362 w 8386272"/>
                <a:gd name="connsiteY2991" fmla="*/ 1728639 h 2121144"/>
                <a:gd name="connsiteX2992" fmla="*/ 4865596 w 8386272"/>
                <a:gd name="connsiteY2992" fmla="*/ 1728520 h 2121144"/>
                <a:gd name="connsiteX2993" fmla="*/ 4866071 w 8386272"/>
                <a:gd name="connsiteY2993" fmla="*/ 1728520 h 2121144"/>
                <a:gd name="connsiteX2994" fmla="*/ 4866428 w 8386272"/>
                <a:gd name="connsiteY2994" fmla="*/ 1771024 h 2121144"/>
                <a:gd name="connsiteX2995" fmla="*/ 4820718 w 8386272"/>
                <a:gd name="connsiteY2995" fmla="*/ 1771142 h 2121144"/>
                <a:gd name="connsiteX2996" fmla="*/ 4820718 w 8386272"/>
                <a:gd name="connsiteY2996" fmla="*/ 1771142 h 2121144"/>
                <a:gd name="connsiteX2997" fmla="*/ 4820718 w 8386272"/>
                <a:gd name="connsiteY2997" fmla="*/ 1770549 h 2121144"/>
                <a:gd name="connsiteX2998" fmla="*/ 4820362 w 8386272"/>
                <a:gd name="connsiteY2998" fmla="*/ 1728639 h 2121144"/>
                <a:gd name="connsiteX2999" fmla="*/ 4820956 w 8386272"/>
                <a:gd name="connsiteY2999" fmla="*/ 1816733 h 2121144"/>
                <a:gd name="connsiteX3000" fmla="*/ 4866546 w 8386272"/>
                <a:gd name="connsiteY3000" fmla="*/ 1816496 h 2121144"/>
                <a:gd name="connsiteX3001" fmla="*/ 4866784 w 8386272"/>
                <a:gd name="connsiteY3001" fmla="*/ 1858999 h 2121144"/>
                <a:gd name="connsiteX3002" fmla="*/ 4866428 w 8386272"/>
                <a:gd name="connsiteY3002" fmla="*/ 1858999 h 2121144"/>
                <a:gd name="connsiteX3003" fmla="*/ 4855980 w 8386272"/>
                <a:gd name="connsiteY3003" fmla="*/ 1858999 h 2121144"/>
                <a:gd name="connsiteX3004" fmla="*/ 4821193 w 8386272"/>
                <a:gd name="connsiteY3004" fmla="*/ 1859237 h 2121144"/>
                <a:gd name="connsiteX3005" fmla="*/ 4821193 w 8386272"/>
                <a:gd name="connsiteY3005" fmla="*/ 1859237 h 2121144"/>
                <a:gd name="connsiteX3006" fmla="*/ 4820956 w 8386272"/>
                <a:gd name="connsiteY3006" fmla="*/ 1816733 h 2121144"/>
                <a:gd name="connsiteX3007" fmla="*/ 4821668 w 8386272"/>
                <a:gd name="connsiteY3007" fmla="*/ 1904827 h 2121144"/>
                <a:gd name="connsiteX3008" fmla="*/ 4867258 w 8386272"/>
                <a:gd name="connsiteY3008" fmla="*/ 1904708 h 2121144"/>
                <a:gd name="connsiteX3009" fmla="*/ 4867615 w 8386272"/>
                <a:gd name="connsiteY3009" fmla="*/ 1947212 h 2121144"/>
                <a:gd name="connsiteX3010" fmla="*/ 4821906 w 8386272"/>
                <a:gd name="connsiteY3010" fmla="*/ 1947331 h 2121144"/>
                <a:gd name="connsiteX3011" fmla="*/ 4821906 w 8386272"/>
                <a:gd name="connsiteY3011" fmla="*/ 1947331 h 2121144"/>
                <a:gd name="connsiteX3012" fmla="*/ 4821906 w 8386272"/>
                <a:gd name="connsiteY3012" fmla="*/ 1946737 h 2121144"/>
                <a:gd name="connsiteX3013" fmla="*/ 4821668 w 8386272"/>
                <a:gd name="connsiteY3013" fmla="*/ 1904827 h 2121144"/>
                <a:gd name="connsiteX3014" fmla="*/ 4822499 w 8386272"/>
                <a:gd name="connsiteY3014" fmla="*/ 2035662 h 2121144"/>
                <a:gd name="connsiteX3015" fmla="*/ 4822143 w 8386272"/>
                <a:gd name="connsiteY3015" fmla="*/ 1993040 h 2121144"/>
                <a:gd name="connsiteX3016" fmla="*/ 4867496 w 8386272"/>
                <a:gd name="connsiteY3016" fmla="*/ 1992921 h 2121144"/>
                <a:gd name="connsiteX3017" fmla="*/ 4867733 w 8386272"/>
                <a:gd name="connsiteY3017" fmla="*/ 1992921 h 2121144"/>
                <a:gd name="connsiteX3018" fmla="*/ 4867971 w 8386272"/>
                <a:gd name="connsiteY3018" fmla="*/ 2035425 h 2121144"/>
                <a:gd name="connsiteX3019" fmla="*/ 4822499 w 8386272"/>
                <a:gd name="connsiteY3019" fmla="*/ 2035662 h 2121144"/>
                <a:gd name="connsiteX3020" fmla="*/ 4943480 w 8386272"/>
                <a:gd name="connsiteY3020" fmla="*/ 872868 h 2121144"/>
                <a:gd name="connsiteX3021" fmla="*/ 5061968 w 8386272"/>
                <a:gd name="connsiteY3021" fmla="*/ 872274 h 2121144"/>
                <a:gd name="connsiteX3022" fmla="*/ 5062799 w 8386272"/>
                <a:gd name="connsiteY3022" fmla="*/ 872274 h 2121144"/>
                <a:gd name="connsiteX3023" fmla="*/ 5062918 w 8386272"/>
                <a:gd name="connsiteY3023" fmla="*/ 899225 h 2121144"/>
                <a:gd name="connsiteX3024" fmla="*/ 4943717 w 8386272"/>
                <a:gd name="connsiteY3024" fmla="*/ 899818 h 2121144"/>
                <a:gd name="connsiteX3025" fmla="*/ 4943480 w 8386272"/>
                <a:gd name="connsiteY3025" fmla="*/ 872868 h 2121144"/>
                <a:gd name="connsiteX3026" fmla="*/ 4943955 w 8386272"/>
                <a:gd name="connsiteY3026" fmla="*/ 935673 h 2121144"/>
                <a:gd name="connsiteX3027" fmla="*/ 5063155 w 8386272"/>
                <a:gd name="connsiteY3027" fmla="*/ 935198 h 2121144"/>
                <a:gd name="connsiteX3028" fmla="*/ 5063393 w 8386272"/>
                <a:gd name="connsiteY3028" fmla="*/ 962030 h 2121144"/>
                <a:gd name="connsiteX3029" fmla="*/ 4944074 w 8386272"/>
                <a:gd name="connsiteY3029" fmla="*/ 962505 h 2121144"/>
                <a:gd name="connsiteX3030" fmla="*/ 4944074 w 8386272"/>
                <a:gd name="connsiteY3030" fmla="*/ 962505 h 2121144"/>
                <a:gd name="connsiteX3031" fmla="*/ 4944074 w 8386272"/>
                <a:gd name="connsiteY3031" fmla="*/ 962268 h 2121144"/>
                <a:gd name="connsiteX3032" fmla="*/ 4943955 w 8386272"/>
                <a:gd name="connsiteY3032" fmla="*/ 935673 h 2121144"/>
                <a:gd name="connsiteX3033" fmla="*/ 4944311 w 8386272"/>
                <a:gd name="connsiteY3033" fmla="*/ 998241 h 2121144"/>
                <a:gd name="connsiteX3034" fmla="*/ 4945617 w 8386272"/>
                <a:gd name="connsiteY3034" fmla="*/ 998241 h 2121144"/>
                <a:gd name="connsiteX3035" fmla="*/ 5063630 w 8386272"/>
                <a:gd name="connsiteY3035" fmla="*/ 997767 h 2121144"/>
                <a:gd name="connsiteX3036" fmla="*/ 5063749 w 8386272"/>
                <a:gd name="connsiteY3036" fmla="*/ 1024599 h 2121144"/>
                <a:gd name="connsiteX3037" fmla="*/ 4944549 w 8386272"/>
                <a:gd name="connsiteY3037" fmla="*/ 1025073 h 2121144"/>
                <a:gd name="connsiteX3038" fmla="*/ 4944549 w 8386272"/>
                <a:gd name="connsiteY3038" fmla="*/ 1025073 h 2121144"/>
                <a:gd name="connsiteX3039" fmla="*/ 4944549 w 8386272"/>
                <a:gd name="connsiteY3039" fmla="*/ 1024599 h 2121144"/>
                <a:gd name="connsiteX3040" fmla="*/ 4944311 w 8386272"/>
                <a:gd name="connsiteY3040" fmla="*/ 998241 h 2121144"/>
                <a:gd name="connsiteX3041" fmla="*/ 4944786 w 8386272"/>
                <a:gd name="connsiteY3041" fmla="*/ 1061047 h 2121144"/>
                <a:gd name="connsiteX3042" fmla="*/ 5063986 w 8386272"/>
                <a:gd name="connsiteY3042" fmla="*/ 1060572 h 2121144"/>
                <a:gd name="connsiteX3043" fmla="*/ 5064223 w 8386272"/>
                <a:gd name="connsiteY3043" fmla="*/ 1087523 h 2121144"/>
                <a:gd name="connsiteX3044" fmla="*/ 5055794 w 8386272"/>
                <a:gd name="connsiteY3044" fmla="*/ 1087523 h 2121144"/>
                <a:gd name="connsiteX3045" fmla="*/ 4944905 w 8386272"/>
                <a:gd name="connsiteY3045" fmla="*/ 1087879 h 2121144"/>
                <a:gd name="connsiteX3046" fmla="*/ 4944905 w 8386272"/>
                <a:gd name="connsiteY3046" fmla="*/ 1087879 h 2121144"/>
                <a:gd name="connsiteX3047" fmla="*/ 4944786 w 8386272"/>
                <a:gd name="connsiteY3047" fmla="*/ 1061047 h 2121144"/>
                <a:gd name="connsiteX3048" fmla="*/ 4945380 w 8386272"/>
                <a:gd name="connsiteY3048" fmla="*/ 1123853 h 2121144"/>
                <a:gd name="connsiteX3049" fmla="*/ 4945380 w 8386272"/>
                <a:gd name="connsiteY3049" fmla="*/ 1123853 h 2121144"/>
                <a:gd name="connsiteX3050" fmla="*/ 5064580 w 8386272"/>
                <a:gd name="connsiteY3050" fmla="*/ 1123378 h 2121144"/>
                <a:gd name="connsiteX3051" fmla="*/ 5064698 w 8386272"/>
                <a:gd name="connsiteY3051" fmla="*/ 1150328 h 2121144"/>
                <a:gd name="connsiteX3052" fmla="*/ 4945498 w 8386272"/>
                <a:gd name="connsiteY3052" fmla="*/ 1150803 h 2121144"/>
                <a:gd name="connsiteX3053" fmla="*/ 4945380 w 8386272"/>
                <a:gd name="connsiteY3053" fmla="*/ 1123853 h 2121144"/>
                <a:gd name="connsiteX3054" fmla="*/ 4945736 w 8386272"/>
                <a:gd name="connsiteY3054" fmla="*/ 1186540 h 2121144"/>
                <a:gd name="connsiteX3055" fmla="*/ 5065055 w 8386272"/>
                <a:gd name="connsiteY3055" fmla="*/ 1186065 h 2121144"/>
                <a:gd name="connsiteX3056" fmla="*/ 5065173 w 8386272"/>
                <a:gd name="connsiteY3056" fmla="*/ 1213015 h 2121144"/>
                <a:gd name="connsiteX3057" fmla="*/ 4945854 w 8386272"/>
                <a:gd name="connsiteY3057" fmla="*/ 1213490 h 2121144"/>
                <a:gd name="connsiteX3058" fmla="*/ 4945736 w 8386272"/>
                <a:gd name="connsiteY3058" fmla="*/ 1186540 h 2121144"/>
                <a:gd name="connsiteX3059" fmla="*/ 4946211 w 8386272"/>
                <a:gd name="connsiteY3059" fmla="*/ 1249345 h 2121144"/>
                <a:gd name="connsiteX3060" fmla="*/ 5065411 w 8386272"/>
                <a:gd name="connsiteY3060" fmla="*/ 1248870 h 2121144"/>
                <a:gd name="connsiteX3061" fmla="*/ 5065530 w 8386272"/>
                <a:gd name="connsiteY3061" fmla="*/ 1275821 h 2121144"/>
                <a:gd name="connsiteX3062" fmla="*/ 4947042 w 8386272"/>
                <a:gd name="connsiteY3062" fmla="*/ 1276296 h 2121144"/>
                <a:gd name="connsiteX3063" fmla="*/ 4946329 w 8386272"/>
                <a:gd name="connsiteY3063" fmla="*/ 1276296 h 2121144"/>
                <a:gd name="connsiteX3064" fmla="*/ 4946329 w 8386272"/>
                <a:gd name="connsiteY3064" fmla="*/ 1276296 h 2121144"/>
                <a:gd name="connsiteX3065" fmla="*/ 4946329 w 8386272"/>
                <a:gd name="connsiteY3065" fmla="*/ 1276059 h 2121144"/>
                <a:gd name="connsiteX3066" fmla="*/ 4946211 w 8386272"/>
                <a:gd name="connsiteY3066" fmla="*/ 1249345 h 2121144"/>
                <a:gd name="connsiteX3067" fmla="*/ 4946567 w 8386272"/>
                <a:gd name="connsiteY3067" fmla="*/ 1312032 h 2121144"/>
                <a:gd name="connsiteX3068" fmla="*/ 5065886 w 8386272"/>
                <a:gd name="connsiteY3068" fmla="*/ 1311557 h 2121144"/>
                <a:gd name="connsiteX3069" fmla="*/ 5066005 w 8386272"/>
                <a:gd name="connsiteY3069" fmla="*/ 1338389 h 2121144"/>
                <a:gd name="connsiteX3070" fmla="*/ 5057456 w 8386272"/>
                <a:gd name="connsiteY3070" fmla="*/ 1338389 h 2121144"/>
                <a:gd name="connsiteX3071" fmla="*/ 5024925 w 8386272"/>
                <a:gd name="connsiteY3071" fmla="*/ 1338508 h 2121144"/>
                <a:gd name="connsiteX3072" fmla="*/ 4946804 w 8386272"/>
                <a:gd name="connsiteY3072" fmla="*/ 1338745 h 2121144"/>
                <a:gd name="connsiteX3073" fmla="*/ 4946567 w 8386272"/>
                <a:gd name="connsiteY3073" fmla="*/ 1312032 h 2121144"/>
                <a:gd name="connsiteX3074" fmla="*/ 4947042 w 8386272"/>
                <a:gd name="connsiteY3074" fmla="*/ 1374719 h 2121144"/>
                <a:gd name="connsiteX3075" fmla="*/ 5066242 w 8386272"/>
                <a:gd name="connsiteY3075" fmla="*/ 1374244 h 2121144"/>
                <a:gd name="connsiteX3076" fmla="*/ 5066479 w 8386272"/>
                <a:gd name="connsiteY3076" fmla="*/ 1401076 h 2121144"/>
                <a:gd name="connsiteX3077" fmla="*/ 5057931 w 8386272"/>
                <a:gd name="connsiteY3077" fmla="*/ 1401076 h 2121144"/>
                <a:gd name="connsiteX3078" fmla="*/ 4947992 w 8386272"/>
                <a:gd name="connsiteY3078" fmla="*/ 1401551 h 2121144"/>
                <a:gd name="connsiteX3079" fmla="*/ 4947161 w 8386272"/>
                <a:gd name="connsiteY3079" fmla="*/ 1401551 h 2121144"/>
                <a:gd name="connsiteX3080" fmla="*/ 4947042 w 8386272"/>
                <a:gd name="connsiteY3080" fmla="*/ 1374719 h 2121144"/>
                <a:gd name="connsiteX3081" fmla="*/ 4947398 w 8386272"/>
                <a:gd name="connsiteY3081" fmla="*/ 1437525 h 2121144"/>
                <a:gd name="connsiteX3082" fmla="*/ 5066717 w 8386272"/>
                <a:gd name="connsiteY3082" fmla="*/ 1437050 h 2121144"/>
                <a:gd name="connsiteX3083" fmla="*/ 5066835 w 8386272"/>
                <a:gd name="connsiteY3083" fmla="*/ 1463882 h 2121144"/>
                <a:gd name="connsiteX3084" fmla="*/ 5058287 w 8386272"/>
                <a:gd name="connsiteY3084" fmla="*/ 1463882 h 2121144"/>
                <a:gd name="connsiteX3085" fmla="*/ 4947636 w 8386272"/>
                <a:gd name="connsiteY3085" fmla="*/ 1464357 h 2121144"/>
                <a:gd name="connsiteX3086" fmla="*/ 4947398 w 8386272"/>
                <a:gd name="connsiteY3086" fmla="*/ 1437525 h 2121144"/>
                <a:gd name="connsiteX3087" fmla="*/ 4947992 w 8386272"/>
                <a:gd name="connsiteY3087" fmla="*/ 1500212 h 2121144"/>
                <a:gd name="connsiteX3088" fmla="*/ 5067192 w 8386272"/>
                <a:gd name="connsiteY3088" fmla="*/ 1499737 h 2121144"/>
                <a:gd name="connsiteX3089" fmla="*/ 5067429 w 8386272"/>
                <a:gd name="connsiteY3089" fmla="*/ 1526569 h 2121144"/>
                <a:gd name="connsiteX3090" fmla="*/ 4948110 w 8386272"/>
                <a:gd name="connsiteY3090" fmla="*/ 1527043 h 2121144"/>
                <a:gd name="connsiteX3091" fmla="*/ 4947992 w 8386272"/>
                <a:gd name="connsiteY3091" fmla="*/ 1500212 h 2121144"/>
                <a:gd name="connsiteX3092" fmla="*/ 4948585 w 8386272"/>
                <a:gd name="connsiteY3092" fmla="*/ 1589137 h 2121144"/>
                <a:gd name="connsiteX3093" fmla="*/ 4948348 w 8386272"/>
                <a:gd name="connsiteY3093" fmla="*/ 1562899 h 2121144"/>
                <a:gd name="connsiteX3094" fmla="*/ 5067667 w 8386272"/>
                <a:gd name="connsiteY3094" fmla="*/ 1562424 h 2121144"/>
                <a:gd name="connsiteX3095" fmla="*/ 5067785 w 8386272"/>
                <a:gd name="connsiteY3095" fmla="*/ 1589374 h 2121144"/>
                <a:gd name="connsiteX3096" fmla="*/ 4949298 w 8386272"/>
                <a:gd name="connsiteY3096" fmla="*/ 1589849 h 2121144"/>
                <a:gd name="connsiteX3097" fmla="*/ 4948585 w 8386272"/>
                <a:gd name="connsiteY3097" fmla="*/ 1589849 h 2121144"/>
                <a:gd name="connsiteX3098" fmla="*/ 4948585 w 8386272"/>
                <a:gd name="connsiteY3098" fmla="*/ 1589849 h 2121144"/>
                <a:gd name="connsiteX3099" fmla="*/ 4948585 w 8386272"/>
                <a:gd name="connsiteY3099" fmla="*/ 1589137 h 2121144"/>
                <a:gd name="connsiteX3100" fmla="*/ 4948823 w 8386272"/>
                <a:gd name="connsiteY3100" fmla="*/ 1625704 h 2121144"/>
                <a:gd name="connsiteX3101" fmla="*/ 5068023 w 8386272"/>
                <a:gd name="connsiteY3101" fmla="*/ 1625229 h 2121144"/>
                <a:gd name="connsiteX3102" fmla="*/ 5068260 w 8386272"/>
                <a:gd name="connsiteY3102" fmla="*/ 1652180 h 2121144"/>
                <a:gd name="connsiteX3103" fmla="*/ 5059712 w 8386272"/>
                <a:gd name="connsiteY3103" fmla="*/ 1652180 h 2121144"/>
                <a:gd name="connsiteX3104" fmla="*/ 4950248 w 8386272"/>
                <a:gd name="connsiteY3104" fmla="*/ 1652536 h 2121144"/>
                <a:gd name="connsiteX3105" fmla="*/ 4948941 w 8386272"/>
                <a:gd name="connsiteY3105" fmla="*/ 1652536 h 2121144"/>
                <a:gd name="connsiteX3106" fmla="*/ 4948823 w 8386272"/>
                <a:gd name="connsiteY3106" fmla="*/ 1625704 h 2121144"/>
                <a:gd name="connsiteX3107" fmla="*/ 4949416 w 8386272"/>
                <a:gd name="connsiteY3107" fmla="*/ 1688391 h 2121144"/>
                <a:gd name="connsiteX3108" fmla="*/ 5068617 w 8386272"/>
                <a:gd name="connsiteY3108" fmla="*/ 1687916 h 2121144"/>
                <a:gd name="connsiteX3109" fmla="*/ 5068735 w 8386272"/>
                <a:gd name="connsiteY3109" fmla="*/ 1714748 h 2121144"/>
                <a:gd name="connsiteX3110" fmla="*/ 5068023 w 8386272"/>
                <a:gd name="connsiteY3110" fmla="*/ 1714748 h 2121144"/>
                <a:gd name="connsiteX3111" fmla="*/ 5060306 w 8386272"/>
                <a:gd name="connsiteY3111" fmla="*/ 1714748 h 2121144"/>
                <a:gd name="connsiteX3112" fmla="*/ 4949416 w 8386272"/>
                <a:gd name="connsiteY3112" fmla="*/ 1715223 h 2121144"/>
                <a:gd name="connsiteX3113" fmla="*/ 4949416 w 8386272"/>
                <a:gd name="connsiteY3113" fmla="*/ 1715223 h 2121144"/>
                <a:gd name="connsiteX3114" fmla="*/ 4949416 w 8386272"/>
                <a:gd name="connsiteY3114" fmla="*/ 1714985 h 2121144"/>
                <a:gd name="connsiteX3115" fmla="*/ 4949416 w 8386272"/>
                <a:gd name="connsiteY3115" fmla="*/ 1688391 h 2121144"/>
                <a:gd name="connsiteX3116" fmla="*/ 4949773 w 8386272"/>
                <a:gd name="connsiteY3116" fmla="*/ 1751197 h 2121144"/>
                <a:gd name="connsiteX3117" fmla="*/ 5069091 w 8386272"/>
                <a:gd name="connsiteY3117" fmla="*/ 1750722 h 2121144"/>
                <a:gd name="connsiteX3118" fmla="*/ 5069210 w 8386272"/>
                <a:gd name="connsiteY3118" fmla="*/ 1777672 h 2121144"/>
                <a:gd name="connsiteX3119" fmla="*/ 4950722 w 8386272"/>
                <a:gd name="connsiteY3119" fmla="*/ 1778147 h 2121144"/>
                <a:gd name="connsiteX3120" fmla="*/ 4950010 w 8386272"/>
                <a:gd name="connsiteY3120" fmla="*/ 1778147 h 2121144"/>
                <a:gd name="connsiteX3121" fmla="*/ 4949773 w 8386272"/>
                <a:gd name="connsiteY3121" fmla="*/ 1751197 h 2121144"/>
                <a:gd name="connsiteX3122" fmla="*/ 4950248 w 8386272"/>
                <a:gd name="connsiteY3122" fmla="*/ 1813884 h 2121144"/>
                <a:gd name="connsiteX3123" fmla="*/ 5069447 w 8386272"/>
                <a:gd name="connsiteY3123" fmla="*/ 1813409 h 2121144"/>
                <a:gd name="connsiteX3124" fmla="*/ 5069685 w 8386272"/>
                <a:gd name="connsiteY3124" fmla="*/ 1840241 h 2121144"/>
                <a:gd name="connsiteX3125" fmla="*/ 5061255 w 8386272"/>
                <a:gd name="connsiteY3125" fmla="*/ 1840241 h 2121144"/>
                <a:gd name="connsiteX3126" fmla="*/ 4951791 w 8386272"/>
                <a:gd name="connsiteY3126" fmla="*/ 1840597 h 2121144"/>
                <a:gd name="connsiteX3127" fmla="*/ 4950366 w 8386272"/>
                <a:gd name="connsiteY3127" fmla="*/ 1840597 h 2121144"/>
                <a:gd name="connsiteX3128" fmla="*/ 4950248 w 8386272"/>
                <a:gd name="connsiteY3128" fmla="*/ 1813884 h 2121144"/>
                <a:gd name="connsiteX3129" fmla="*/ 4950604 w 8386272"/>
                <a:gd name="connsiteY3129" fmla="*/ 1876689 h 2121144"/>
                <a:gd name="connsiteX3130" fmla="*/ 4951435 w 8386272"/>
                <a:gd name="connsiteY3130" fmla="*/ 1876689 h 2121144"/>
                <a:gd name="connsiteX3131" fmla="*/ 5069922 w 8386272"/>
                <a:gd name="connsiteY3131" fmla="*/ 1876214 h 2121144"/>
                <a:gd name="connsiteX3132" fmla="*/ 5070041 w 8386272"/>
                <a:gd name="connsiteY3132" fmla="*/ 1903046 h 2121144"/>
                <a:gd name="connsiteX3133" fmla="*/ 4951316 w 8386272"/>
                <a:gd name="connsiteY3133" fmla="*/ 1903521 h 2121144"/>
                <a:gd name="connsiteX3134" fmla="*/ 4950960 w 8386272"/>
                <a:gd name="connsiteY3134" fmla="*/ 1903521 h 2121144"/>
                <a:gd name="connsiteX3135" fmla="*/ 4950960 w 8386272"/>
                <a:gd name="connsiteY3135" fmla="*/ 1903521 h 2121144"/>
                <a:gd name="connsiteX3136" fmla="*/ 4950604 w 8386272"/>
                <a:gd name="connsiteY3136" fmla="*/ 1876689 h 2121144"/>
                <a:gd name="connsiteX3137" fmla="*/ 4951078 w 8386272"/>
                <a:gd name="connsiteY3137" fmla="*/ 1939376 h 2121144"/>
                <a:gd name="connsiteX3138" fmla="*/ 4951078 w 8386272"/>
                <a:gd name="connsiteY3138" fmla="*/ 1939376 h 2121144"/>
                <a:gd name="connsiteX3139" fmla="*/ 5069922 w 8386272"/>
                <a:gd name="connsiteY3139" fmla="*/ 1938783 h 2121144"/>
                <a:gd name="connsiteX3140" fmla="*/ 5070279 w 8386272"/>
                <a:gd name="connsiteY3140" fmla="*/ 1938783 h 2121144"/>
                <a:gd name="connsiteX3141" fmla="*/ 5070635 w 8386272"/>
                <a:gd name="connsiteY3141" fmla="*/ 1965733 h 2121144"/>
                <a:gd name="connsiteX3142" fmla="*/ 4951316 w 8386272"/>
                <a:gd name="connsiteY3142" fmla="*/ 1966327 h 2121144"/>
                <a:gd name="connsiteX3143" fmla="*/ 4951078 w 8386272"/>
                <a:gd name="connsiteY3143" fmla="*/ 1939376 h 2121144"/>
                <a:gd name="connsiteX3144" fmla="*/ 4951435 w 8386272"/>
                <a:gd name="connsiteY3144" fmla="*/ 2002063 h 2121144"/>
                <a:gd name="connsiteX3145" fmla="*/ 5070754 w 8386272"/>
                <a:gd name="connsiteY3145" fmla="*/ 2001588 h 2121144"/>
                <a:gd name="connsiteX3146" fmla="*/ 5070872 w 8386272"/>
                <a:gd name="connsiteY3146" fmla="*/ 2028420 h 2121144"/>
                <a:gd name="connsiteX3147" fmla="*/ 4951672 w 8386272"/>
                <a:gd name="connsiteY3147" fmla="*/ 2028895 h 2121144"/>
                <a:gd name="connsiteX3148" fmla="*/ 4951435 w 8386272"/>
                <a:gd name="connsiteY3148" fmla="*/ 2002063 h 2121144"/>
                <a:gd name="connsiteX3149" fmla="*/ 4952147 w 8386272"/>
                <a:gd name="connsiteY3149" fmla="*/ 2091700 h 2121144"/>
                <a:gd name="connsiteX3150" fmla="*/ 4952028 w 8386272"/>
                <a:gd name="connsiteY3150" fmla="*/ 2064869 h 2121144"/>
                <a:gd name="connsiteX3151" fmla="*/ 5071229 w 8386272"/>
                <a:gd name="connsiteY3151" fmla="*/ 2064394 h 2121144"/>
                <a:gd name="connsiteX3152" fmla="*/ 5071466 w 8386272"/>
                <a:gd name="connsiteY3152" fmla="*/ 2091226 h 2121144"/>
                <a:gd name="connsiteX3153" fmla="*/ 4952147 w 8386272"/>
                <a:gd name="connsiteY3153" fmla="*/ 2091700 h 2121144"/>
                <a:gd name="connsiteX3154" fmla="*/ 5290039 w 8386272"/>
                <a:gd name="connsiteY3154" fmla="*/ 943272 h 2121144"/>
                <a:gd name="connsiteX3155" fmla="*/ 5402234 w 8386272"/>
                <a:gd name="connsiteY3155" fmla="*/ 942797 h 2121144"/>
                <a:gd name="connsiteX3156" fmla="*/ 5402472 w 8386272"/>
                <a:gd name="connsiteY3156" fmla="*/ 974259 h 2121144"/>
                <a:gd name="connsiteX3157" fmla="*/ 5290157 w 8386272"/>
                <a:gd name="connsiteY3157" fmla="*/ 974734 h 2121144"/>
                <a:gd name="connsiteX3158" fmla="*/ 5290039 w 8386272"/>
                <a:gd name="connsiteY3158" fmla="*/ 943272 h 2121144"/>
                <a:gd name="connsiteX3159" fmla="*/ 5290632 w 8386272"/>
                <a:gd name="connsiteY3159" fmla="*/ 1035046 h 2121144"/>
                <a:gd name="connsiteX3160" fmla="*/ 5402946 w 8386272"/>
                <a:gd name="connsiteY3160" fmla="*/ 1034690 h 2121144"/>
                <a:gd name="connsiteX3161" fmla="*/ 5403184 w 8386272"/>
                <a:gd name="connsiteY3161" fmla="*/ 1066034 h 2121144"/>
                <a:gd name="connsiteX3162" fmla="*/ 5290870 w 8386272"/>
                <a:gd name="connsiteY3162" fmla="*/ 1066509 h 2121144"/>
                <a:gd name="connsiteX3163" fmla="*/ 5290632 w 8386272"/>
                <a:gd name="connsiteY3163" fmla="*/ 1035046 h 2121144"/>
                <a:gd name="connsiteX3164" fmla="*/ 5291345 w 8386272"/>
                <a:gd name="connsiteY3164" fmla="*/ 1126940 h 2121144"/>
                <a:gd name="connsiteX3165" fmla="*/ 5403540 w 8386272"/>
                <a:gd name="connsiteY3165" fmla="*/ 1126465 h 2121144"/>
                <a:gd name="connsiteX3166" fmla="*/ 5403778 w 8386272"/>
                <a:gd name="connsiteY3166" fmla="*/ 1157927 h 2121144"/>
                <a:gd name="connsiteX3167" fmla="*/ 5291464 w 8386272"/>
                <a:gd name="connsiteY3167" fmla="*/ 1158283 h 2121144"/>
                <a:gd name="connsiteX3168" fmla="*/ 5291345 w 8386272"/>
                <a:gd name="connsiteY3168" fmla="*/ 1126940 h 2121144"/>
                <a:gd name="connsiteX3169" fmla="*/ 5292057 w 8386272"/>
                <a:gd name="connsiteY3169" fmla="*/ 1218714 h 2121144"/>
                <a:gd name="connsiteX3170" fmla="*/ 5404371 w 8386272"/>
                <a:gd name="connsiteY3170" fmla="*/ 1218239 h 2121144"/>
                <a:gd name="connsiteX3171" fmla="*/ 5404490 w 8386272"/>
                <a:gd name="connsiteY3171" fmla="*/ 1249583 h 2121144"/>
                <a:gd name="connsiteX3172" fmla="*/ 5292176 w 8386272"/>
                <a:gd name="connsiteY3172" fmla="*/ 1250058 h 2121144"/>
                <a:gd name="connsiteX3173" fmla="*/ 5292057 w 8386272"/>
                <a:gd name="connsiteY3173" fmla="*/ 1218714 h 2121144"/>
                <a:gd name="connsiteX3174" fmla="*/ 5292651 w 8386272"/>
                <a:gd name="connsiteY3174" fmla="*/ 1310726 h 2121144"/>
                <a:gd name="connsiteX3175" fmla="*/ 5404965 w 8386272"/>
                <a:gd name="connsiteY3175" fmla="*/ 1310251 h 2121144"/>
                <a:gd name="connsiteX3176" fmla="*/ 5405084 w 8386272"/>
                <a:gd name="connsiteY3176" fmla="*/ 1341714 h 2121144"/>
                <a:gd name="connsiteX3177" fmla="*/ 5292888 w 8386272"/>
                <a:gd name="connsiteY3177" fmla="*/ 1342070 h 2121144"/>
                <a:gd name="connsiteX3178" fmla="*/ 5292651 w 8386272"/>
                <a:gd name="connsiteY3178" fmla="*/ 1310726 h 2121144"/>
                <a:gd name="connsiteX3179" fmla="*/ 5293363 w 8386272"/>
                <a:gd name="connsiteY3179" fmla="*/ 1402501 h 2121144"/>
                <a:gd name="connsiteX3180" fmla="*/ 5404846 w 8386272"/>
                <a:gd name="connsiteY3180" fmla="*/ 1402145 h 2121144"/>
                <a:gd name="connsiteX3181" fmla="*/ 5405440 w 8386272"/>
                <a:gd name="connsiteY3181" fmla="*/ 1402145 h 2121144"/>
                <a:gd name="connsiteX3182" fmla="*/ 5405796 w 8386272"/>
                <a:gd name="connsiteY3182" fmla="*/ 1433488 h 2121144"/>
                <a:gd name="connsiteX3183" fmla="*/ 5293601 w 8386272"/>
                <a:gd name="connsiteY3183" fmla="*/ 1433963 h 2121144"/>
                <a:gd name="connsiteX3184" fmla="*/ 5293601 w 8386272"/>
                <a:gd name="connsiteY3184" fmla="*/ 1433963 h 2121144"/>
                <a:gd name="connsiteX3185" fmla="*/ 5293363 w 8386272"/>
                <a:gd name="connsiteY3185" fmla="*/ 1402501 h 2121144"/>
                <a:gd name="connsiteX3186" fmla="*/ 5294076 w 8386272"/>
                <a:gd name="connsiteY3186" fmla="*/ 1494394 h 2121144"/>
                <a:gd name="connsiteX3187" fmla="*/ 5406152 w 8386272"/>
                <a:gd name="connsiteY3187" fmla="*/ 1493919 h 2121144"/>
                <a:gd name="connsiteX3188" fmla="*/ 5406508 w 8386272"/>
                <a:gd name="connsiteY3188" fmla="*/ 1525263 h 2121144"/>
                <a:gd name="connsiteX3189" fmla="*/ 5405915 w 8386272"/>
                <a:gd name="connsiteY3189" fmla="*/ 1525263 h 2121144"/>
                <a:gd name="connsiteX3190" fmla="*/ 5294313 w 8386272"/>
                <a:gd name="connsiteY3190" fmla="*/ 1525619 h 2121144"/>
                <a:gd name="connsiteX3191" fmla="*/ 5294076 w 8386272"/>
                <a:gd name="connsiteY3191" fmla="*/ 1494394 h 2121144"/>
                <a:gd name="connsiteX3192" fmla="*/ 5294669 w 8386272"/>
                <a:gd name="connsiteY3192" fmla="*/ 1586287 h 2121144"/>
                <a:gd name="connsiteX3193" fmla="*/ 5406746 w 8386272"/>
                <a:gd name="connsiteY3193" fmla="*/ 1585813 h 2121144"/>
                <a:gd name="connsiteX3194" fmla="*/ 5407102 w 8386272"/>
                <a:gd name="connsiteY3194" fmla="*/ 1617275 h 2121144"/>
                <a:gd name="connsiteX3195" fmla="*/ 5294788 w 8386272"/>
                <a:gd name="connsiteY3195" fmla="*/ 1617631 h 2121144"/>
                <a:gd name="connsiteX3196" fmla="*/ 5294669 w 8386272"/>
                <a:gd name="connsiteY3196" fmla="*/ 1586287 h 2121144"/>
                <a:gd name="connsiteX3197" fmla="*/ 5295263 w 8386272"/>
                <a:gd name="connsiteY3197" fmla="*/ 1678062 h 2121144"/>
                <a:gd name="connsiteX3198" fmla="*/ 5407458 w 8386272"/>
                <a:gd name="connsiteY3198" fmla="*/ 1677706 h 2121144"/>
                <a:gd name="connsiteX3199" fmla="*/ 5407696 w 8386272"/>
                <a:gd name="connsiteY3199" fmla="*/ 1709049 h 2121144"/>
                <a:gd name="connsiteX3200" fmla="*/ 5296331 w 8386272"/>
                <a:gd name="connsiteY3200" fmla="*/ 1709524 h 2121144"/>
                <a:gd name="connsiteX3201" fmla="*/ 5295619 w 8386272"/>
                <a:gd name="connsiteY3201" fmla="*/ 1709524 h 2121144"/>
                <a:gd name="connsiteX3202" fmla="*/ 5295263 w 8386272"/>
                <a:gd name="connsiteY3202" fmla="*/ 1678062 h 2121144"/>
                <a:gd name="connsiteX3203" fmla="*/ 5295856 w 8386272"/>
                <a:gd name="connsiteY3203" fmla="*/ 1769955 h 2121144"/>
                <a:gd name="connsiteX3204" fmla="*/ 5296688 w 8386272"/>
                <a:gd name="connsiteY3204" fmla="*/ 1769955 h 2121144"/>
                <a:gd name="connsiteX3205" fmla="*/ 5408170 w 8386272"/>
                <a:gd name="connsiteY3205" fmla="*/ 1769480 h 2121144"/>
                <a:gd name="connsiteX3206" fmla="*/ 5408289 w 8386272"/>
                <a:gd name="connsiteY3206" fmla="*/ 1800943 h 2121144"/>
                <a:gd name="connsiteX3207" fmla="*/ 5296213 w 8386272"/>
                <a:gd name="connsiteY3207" fmla="*/ 1801299 h 2121144"/>
                <a:gd name="connsiteX3208" fmla="*/ 5295856 w 8386272"/>
                <a:gd name="connsiteY3208" fmla="*/ 1769955 h 2121144"/>
                <a:gd name="connsiteX3209" fmla="*/ 5296569 w 8386272"/>
                <a:gd name="connsiteY3209" fmla="*/ 1861849 h 2121144"/>
                <a:gd name="connsiteX3210" fmla="*/ 5408764 w 8386272"/>
                <a:gd name="connsiteY3210" fmla="*/ 1861492 h 2121144"/>
                <a:gd name="connsiteX3211" fmla="*/ 5409002 w 8386272"/>
                <a:gd name="connsiteY3211" fmla="*/ 1892836 h 2121144"/>
                <a:gd name="connsiteX3212" fmla="*/ 5408289 w 8386272"/>
                <a:gd name="connsiteY3212" fmla="*/ 1892836 h 2121144"/>
                <a:gd name="connsiteX3213" fmla="*/ 5296806 w 8386272"/>
                <a:gd name="connsiteY3213" fmla="*/ 1893311 h 2121144"/>
                <a:gd name="connsiteX3214" fmla="*/ 5296569 w 8386272"/>
                <a:gd name="connsiteY3214" fmla="*/ 1861849 h 2121144"/>
                <a:gd name="connsiteX3215" fmla="*/ 5297281 w 8386272"/>
                <a:gd name="connsiteY3215" fmla="*/ 1953742 h 2121144"/>
                <a:gd name="connsiteX3216" fmla="*/ 5409595 w 8386272"/>
                <a:gd name="connsiteY3216" fmla="*/ 1953386 h 2121144"/>
                <a:gd name="connsiteX3217" fmla="*/ 5409714 w 8386272"/>
                <a:gd name="connsiteY3217" fmla="*/ 1984729 h 2121144"/>
                <a:gd name="connsiteX3218" fmla="*/ 5298112 w 8386272"/>
                <a:gd name="connsiteY3218" fmla="*/ 1985204 h 2121144"/>
                <a:gd name="connsiteX3219" fmla="*/ 5297519 w 8386272"/>
                <a:gd name="connsiteY3219" fmla="*/ 1985204 h 2121144"/>
                <a:gd name="connsiteX3220" fmla="*/ 5297281 w 8386272"/>
                <a:gd name="connsiteY3220" fmla="*/ 1953742 h 2121144"/>
                <a:gd name="connsiteX3221" fmla="*/ 5298825 w 8386272"/>
                <a:gd name="connsiteY3221" fmla="*/ 2076979 h 2121144"/>
                <a:gd name="connsiteX3222" fmla="*/ 5297993 w 8386272"/>
                <a:gd name="connsiteY3222" fmla="*/ 2076979 h 2121144"/>
                <a:gd name="connsiteX3223" fmla="*/ 5297993 w 8386272"/>
                <a:gd name="connsiteY3223" fmla="*/ 2076979 h 2121144"/>
                <a:gd name="connsiteX3224" fmla="*/ 5297875 w 8386272"/>
                <a:gd name="connsiteY3224" fmla="*/ 2045635 h 2121144"/>
                <a:gd name="connsiteX3225" fmla="*/ 5410189 w 8386272"/>
                <a:gd name="connsiteY3225" fmla="*/ 2045279 h 2121144"/>
                <a:gd name="connsiteX3226" fmla="*/ 5410426 w 8386272"/>
                <a:gd name="connsiteY3226" fmla="*/ 2076623 h 2121144"/>
                <a:gd name="connsiteX3227" fmla="*/ 5298825 w 8386272"/>
                <a:gd name="connsiteY3227" fmla="*/ 2076979 h 2121144"/>
                <a:gd name="connsiteX3228" fmla="*/ 5588870 w 8386272"/>
                <a:gd name="connsiteY3228" fmla="*/ 534263 h 2121144"/>
                <a:gd name="connsiteX3229" fmla="*/ 5757104 w 8386272"/>
                <a:gd name="connsiteY3229" fmla="*/ 533670 h 2121144"/>
                <a:gd name="connsiteX3230" fmla="*/ 5757341 w 8386272"/>
                <a:gd name="connsiteY3230" fmla="*/ 551597 h 2121144"/>
                <a:gd name="connsiteX3231" fmla="*/ 5745706 w 8386272"/>
                <a:gd name="connsiteY3231" fmla="*/ 551597 h 2121144"/>
                <a:gd name="connsiteX3232" fmla="*/ 5589939 w 8386272"/>
                <a:gd name="connsiteY3232" fmla="*/ 552191 h 2121144"/>
                <a:gd name="connsiteX3233" fmla="*/ 5588989 w 8386272"/>
                <a:gd name="connsiteY3233" fmla="*/ 552191 h 2121144"/>
                <a:gd name="connsiteX3234" fmla="*/ 5588989 w 8386272"/>
                <a:gd name="connsiteY3234" fmla="*/ 552191 h 2121144"/>
                <a:gd name="connsiteX3235" fmla="*/ 5588870 w 8386272"/>
                <a:gd name="connsiteY3235" fmla="*/ 534263 h 2121144"/>
                <a:gd name="connsiteX3236" fmla="*/ 5589226 w 8386272"/>
                <a:gd name="connsiteY3236" fmla="*/ 601462 h 2121144"/>
                <a:gd name="connsiteX3237" fmla="*/ 5589226 w 8386272"/>
                <a:gd name="connsiteY3237" fmla="*/ 601462 h 2121144"/>
                <a:gd name="connsiteX3238" fmla="*/ 5756510 w 8386272"/>
                <a:gd name="connsiteY3238" fmla="*/ 600750 h 2121144"/>
                <a:gd name="connsiteX3239" fmla="*/ 5757579 w 8386272"/>
                <a:gd name="connsiteY3239" fmla="*/ 600750 h 2121144"/>
                <a:gd name="connsiteX3240" fmla="*/ 5757579 w 8386272"/>
                <a:gd name="connsiteY3240" fmla="*/ 600750 h 2121144"/>
                <a:gd name="connsiteX3241" fmla="*/ 5757816 w 8386272"/>
                <a:gd name="connsiteY3241" fmla="*/ 618677 h 2121144"/>
                <a:gd name="connsiteX3242" fmla="*/ 5746063 w 8386272"/>
                <a:gd name="connsiteY3242" fmla="*/ 618677 h 2121144"/>
                <a:gd name="connsiteX3243" fmla="*/ 5589464 w 8386272"/>
                <a:gd name="connsiteY3243" fmla="*/ 619389 h 2121144"/>
                <a:gd name="connsiteX3244" fmla="*/ 5589226 w 8386272"/>
                <a:gd name="connsiteY3244" fmla="*/ 601462 h 2121144"/>
                <a:gd name="connsiteX3245" fmla="*/ 5589820 w 8386272"/>
                <a:gd name="connsiteY3245" fmla="*/ 668660 h 2121144"/>
                <a:gd name="connsiteX3246" fmla="*/ 5758054 w 8386272"/>
                <a:gd name="connsiteY3246" fmla="*/ 667948 h 2121144"/>
                <a:gd name="connsiteX3247" fmla="*/ 5758172 w 8386272"/>
                <a:gd name="connsiteY3247" fmla="*/ 685875 h 2121144"/>
                <a:gd name="connsiteX3248" fmla="*/ 5589820 w 8386272"/>
                <a:gd name="connsiteY3248" fmla="*/ 686588 h 2121144"/>
                <a:gd name="connsiteX3249" fmla="*/ 5589820 w 8386272"/>
                <a:gd name="connsiteY3249" fmla="*/ 668660 h 2121144"/>
                <a:gd name="connsiteX3250" fmla="*/ 5590414 w 8386272"/>
                <a:gd name="connsiteY3250" fmla="*/ 753311 h 2121144"/>
                <a:gd name="connsiteX3251" fmla="*/ 5590176 w 8386272"/>
                <a:gd name="connsiteY3251" fmla="*/ 735859 h 2121144"/>
                <a:gd name="connsiteX3252" fmla="*/ 5758529 w 8386272"/>
                <a:gd name="connsiteY3252" fmla="*/ 735265 h 2121144"/>
                <a:gd name="connsiteX3253" fmla="*/ 5758529 w 8386272"/>
                <a:gd name="connsiteY3253" fmla="*/ 753193 h 2121144"/>
                <a:gd name="connsiteX3254" fmla="*/ 5590295 w 8386272"/>
                <a:gd name="connsiteY3254" fmla="*/ 753786 h 2121144"/>
                <a:gd name="connsiteX3255" fmla="*/ 5590295 w 8386272"/>
                <a:gd name="connsiteY3255" fmla="*/ 753786 h 2121144"/>
                <a:gd name="connsiteX3256" fmla="*/ 5590414 w 8386272"/>
                <a:gd name="connsiteY3256" fmla="*/ 753311 h 2121144"/>
                <a:gd name="connsiteX3257" fmla="*/ 5590651 w 8386272"/>
                <a:gd name="connsiteY3257" fmla="*/ 803176 h 2121144"/>
                <a:gd name="connsiteX3258" fmla="*/ 5590651 w 8386272"/>
                <a:gd name="connsiteY3258" fmla="*/ 803176 h 2121144"/>
                <a:gd name="connsiteX3259" fmla="*/ 5759004 w 8386272"/>
                <a:gd name="connsiteY3259" fmla="*/ 802464 h 2121144"/>
                <a:gd name="connsiteX3260" fmla="*/ 5759241 w 8386272"/>
                <a:gd name="connsiteY3260" fmla="*/ 820391 h 2121144"/>
                <a:gd name="connsiteX3261" fmla="*/ 5590889 w 8386272"/>
                <a:gd name="connsiteY3261" fmla="*/ 821104 h 2121144"/>
                <a:gd name="connsiteX3262" fmla="*/ 5590651 w 8386272"/>
                <a:gd name="connsiteY3262" fmla="*/ 803176 h 2121144"/>
                <a:gd name="connsiteX3263" fmla="*/ 5591245 w 8386272"/>
                <a:gd name="connsiteY3263" fmla="*/ 870256 h 2121144"/>
                <a:gd name="connsiteX3264" fmla="*/ 5592194 w 8386272"/>
                <a:gd name="connsiteY3264" fmla="*/ 870256 h 2121144"/>
                <a:gd name="connsiteX3265" fmla="*/ 5759597 w 8386272"/>
                <a:gd name="connsiteY3265" fmla="*/ 869662 h 2121144"/>
                <a:gd name="connsiteX3266" fmla="*/ 5759716 w 8386272"/>
                <a:gd name="connsiteY3266" fmla="*/ 887471 h 2121144"/>
                <a:gd name="connsiteX3267" fmla="*/ 5591482 w 8386272"/>
                <a:gd name="connsiteY3267" fmla="*/ 888183 h 2121144"/>
                <a:gd name="connsiteX3268" fmla="*/ 5591482 w 8386272"/>
                <a:gd name="connsiteY3268" fmla="*/ 888183 h 2121144"/>
                <a:gd name="connsiteX3269" fmla="*/ 5591245 w 8386272"/>
                <a:gd name="connsiteY3269" fmla="*/ 870256 h 2121144"/>
                <a:gd name="connsiteX3270" fmla="*/ 5591601 w 8386272"/>
                <a:gd name="connsiteY3270" fmla="*/ 937454 h 2121144"/>
                <a:gd name="connsiteX3271" fmla="*/ 5759953 w 8386272"/>
                <a:gd name="connsiteY3271" fmla="*/ 936861 h 2121144"/>
                <a:gd name="connsiteX3272" fmla="*/ 5760072 w 8386272"/>
                <a:gd name="connsiteY3272" fmla="*/ 954788 h 2121144"/>
                <a:gd name="connsiteX3273" fmla="*/ 5591720 w 8386272"/>
                <a:gd name="connsiteY3273" fmla="*/ 955382 h 2121144"/>
                <a:gd name="connsiteX3274" fmla="*/ 5591601 w 8386272"/>
                <a:gd name="connsiteY3274" fmla="*/ 937454 h 2121144"/>
                <a:gd name="connsiteX3275" fmla="*/ 5592194 w 8386272"/>
                <a:gd name="connsiteY3275" fmla="*/ 1004771 h 2121144"/>
                <a:gd name="connsiteX3276" fmla="*/ 5760547 w 8386272"/>
                <a:gd name="connsiteY3276" fmla="*/ 1004059 h 2121144"/>
                <a:gd name="connsiteX3277" fmla="*/ 5760547 w 8386272"/>
                <a:gd name="connsiteY3277" fmla="*/ 1021987 h 2121144"/>
                <a:gd name="connsiteX3278" fmla="*/ 5593263 w 8386272"/>
                <a:gd name="connsiteY3278" fmla="*/ 1022699 h 2121144"/>
                <a:gd name="connsiteX3279" fmla="*/ 5592194 w 8386272"/>
                <a:gd name="connsiteY3279" fmla="*/ 1022699 h 2121144"/>
                <a:gd name="connsiteX3280" fmla="*/ 5592194 w 8386272"/>
                <a:gd name="connsiteY3280" fmla="*/ 1022699 h 2121144"/>
                <a:gd name="connsiteX3281" fmla="*/ 5592194 w 8386272"/>
                <a:gd name="connsiteY3281" fmla="*/ 1004771 h 2121144"/>
                <a:gd name="connsiteX3282" fmla="*/ 5592551 w 8386272"/>
                <a:gd name="connsiteY3282" fmla="*/ 1071970 h 2121144"/>
                <a:gd name="connsiteX3283" fmla="*/ 5593501 w 8386272"/>
                <a:gd name="connsiteY3283" fmla="*/ 1071970 h 2121144"/>
                <a:gd name="connsiteX3284" fmla="*/ 5760903 w 8386272"/>
                <a:gd name="connsiteY3284" fmla="*/ 1071376 h 2121144"/>
                <a:gd name="connsiteX3285" fmla="*/ 5761140 w 8386272"/>
                <a:gd name="connsiteY3285" fmla="*/ 1089304 h 2121144"/>
                <a:gd name="connsiteX3286" fmla="*/ 5593738 w 8386272"/>
                <a:gd name="connsiteY3286" fmla="*/ 1089897 h 2121144"/>
                <a:gd name="connsiteX3287" fmla="*/ 5592788 w 8386272"/>
                <a:gd name="connsiteY3287" fmla="*/ 1089897 h 2121144"/>
                <a:gd name="connsiteX3288" fmla="*/ 5592788 w 8386272"/>
                <a:gd name="connsiteY3288" fmla="*/ 1089897 h 2121144"/>
                <a:gd name="connsiteX3289" fmla="*/ 5592551 w 8386272"/>
                <a:gd name="connsiteY3289" fmla="*/ 1071970 h 2121144"/>
                <a:gd name="connsiteX3290" fmla="*/ 5593144 w 8386272"/>
                <a:gd name="connsiteY3290" fmla="*/ 1139168 h 2121144"/>
                <a:gd name="connsiteX3291" fmla="*/ 5761497 w 8386272"/>
                <a:gd name="connsiteY3291" fmla="*/ 1138456 h 2121144"/>
                <a:gd name="connsiteX3292" fmla="*/ 5761497 w 8386272"/>
                <a:gd name="connsiteY3292" fmla="*/ 1156383 h 2121144"/>
                <a:gd name="connsiteX3293" fmla="*/ 5593144 w 8386272"/>
                <a:gd name="connsiteY3293" fmla="*/ 1157096 h 2121144"/>
                <a:gd name="connsiteX3294" fmla="*/ 5593144 w 8386272"/>
                <a:gd name="connsiteY3294" fmla="*/ 1139168 h 2121144"/>
                <a:gd name="connsiteX3295" fmla="*/ 5593501 w 8386272"/>
                <a:gd name="connsiteY3295" fmla="*/ 1206367 h 2121144"/>
                <a:gd name="connsiteX3296" fmla="*/ 5761853 w 8386272"/>
                <a:gd name="connsiteY3296" fmla="*/ 1205654 h 2121144"/>
                <a:gd name="connsiteX3297" fmla="*/ 5762090 w 8386272"/>
                <a:gd name="connsiteY3297" fmla="*/ 1223582 h 2121144"/>
                <a:gd name="connsiteX3298" fmla="*/ 5761497 w 8386272"/>
                <a:gd name="connsiteY3298" fmla="*/ 1223582 h 2121144"/>
                <a:gd name="connsiteX3299" fmla="*/ 5751880 w 8386272"/>
                <a:gd name="connsiteY3299" fmla="*/ 1223582 h 2121144"/>
                <a:gd name="connsiteX3300" fmla="*/ 5750336 w 8386272"/>
                <a:gd name="connsiteY3300" fmla="*/ 1223582 h 2121144"/>
                <a:gd name="connsiteX3301" fmla="*/ 5735615 w 8386272"/>
                <a:gd name="connsiteY3301" fmla="*/ 1223701 h 2121144"/>
                <a:gd name="connsiteX3302" fmla="*/ 5593619 w 8386272"/>
                <a:gd name="connsiteY3302" fmla="*/ 1224294 h 2121144"/>
                <a:gd name="connsiteX3303" fmla="*/ 5593501 w 8386272"/>
                <a:gd name="connsiteY3303" fmla="*/ 1206367 h 2121144"/>
                <a:gd name="connsiteX3304" fmla="*/ 5594094 w 8386272"/>
                <a:gd name="connsiteY3304" fmla="*/ 1273565 h 2121144"/>
                <a:gd name="connsiteX3305" fmla="*/ 5762446 w 8386272"/>
                <a:gd name="connsiteY3305" fmla="*/ 1272972 h 2121144"/>
                <a:gd name="connsiteX3306" fmla="*/ 5762446 w 8386272"/>
                <a:gd name="connsiteY3306" fmla="*/ 1290899 h 2121144"/>
                <a:gd name="connsiteX3307" fmla="*/ 5594094 w 8386272"/>
                <a:gd name="connsiteY3307" fmla="*/ 1291493 h 2121144"/>
                <a:gd name="connsiteX3308" fmla="*/ 5594094 w 8386272"/>
                <a:gd name="connsiteY3308" fmla="*/ 1273565 h 2121144"/>
                <a:gd name="connsiteX3309" fmla="*/ 5594569 w 8386272"/>
                <a:gd name="connsiteY3309" fmla="*/ 1340882 h 2121144"/>
                <a:gd name="connsiteX3310" fmla="*/ 5595638 w 8386272"/>
                <a:gd name="connsiteY3310" fmla="*/ 1340882 h 2121144"/>
                <a:gd name="connsiteX3311" fmla="*/ 5762921 w 8386272"/>
                <a:gd name="connsiteY3311" fmla="*/ 1340170 h 2121144"/>
                <a:gd name="connsiteX3312" fmla="*/ 5763159 w 8386272"/>
                <a:gd name="connsiteY3312" fmla="*/ 1358098 h 2121144"/>
                <a:gd name="connsiteX3313" fmla="*/ 5751405 w 8386272"/>
                <a:gd name="connsiteY3313" fmla="*/ 1358098 h 2121144"/>
                <a:gd name="connsiteX3314" fmla="*/ 5594806 w 8386272"/>
                <a:gd name="connsiteY3314" fmla="*/ 1358691 h 2121144"/>
                <a:gd name="connsiteX3315" fmla="*/ 5594806 w 8386272"/>
                <a:gd name="connsiteY3315" fmla="*/ 1358691 h 2121144"/>
                <a:gd name="connsiteX3316" fmla="*/ 5594569 w 8386272"/>
                <a:gd name="connsiteY3316" fmla="*/ 1340882 h 2121144"/>
                <a:gd name="connsiteX3317" fmla="*/ 5595044 w 8386272"/>
                <a:gd name="connsiteY3317" fmla="*/ 1408081 h 2121144"/>
                <a:gd name="connsiteX3318" fmla="*/ 5763277 w 8386272"/>
                <a:gd name="connsiteY3318" fmla="*/ 1407369 h 2121144"/>
                <a:gd name="connsiteX3319" fmla="*/ 5763515 w 8386272"/>
                <a:gd name="connsiteY3319" fmla="*/ 1425415 h 2121144"/>
                <a:gd name="connsiteX3320" fmla="*/ 5763040 w 8386272"/>
                <a:gd name="connsiteY3320" fmla="*/ 1425415 h 2121144"/>
                <a:gd name="connsiteX3321" fmla="*/ 5753780 w 8386272"/>
                <a:gd name="connsiteY3321" fmla="*/ 1425415 h 2121144"/>
                <a:gd name="connsiteX3322" fmla="*/ 5751761 w 8386272"/>
                <a:gd name="connsiteY3322" fmla="*/ 1425415 h 2121144"/>
                <a:gd name="connsiteX3323" fmla="*/ 5679101 w 8386272"/>
                <a:gd name="connsiteY3323" fmla="*/ 1425652 h 2121144"/>
                <a:gd name="connsiteX3324" fmla="*/ 5595044 w 8386272"/>
                <a:gd name="connsiteY3324" fmla="*/ 1426008 h 2121144"/>
                <a:gd name="connsiteX3325" fmla="*/ 5595044 w 8386272"/>
                <a:gd name="connsiteY3325" fmla="*/ 1408081 h 2121144"/>
                <a:gd name="connsiteX3326" fmla="*/ 5595519 w 8386272"/>
                <a:gd name="connsiteY3326" fmla="*/ 1475279 h 2121144"/>
                <a:gd name="connsiteX3327" fmla="*/ 5596469 w 8386272"/>
                <a:gd name="connsiteY3327" fmla="*/ 1475279 h 2121144"/>
                <a:gd name="connsiteX3328" fmla="*/ 5763871 w 8386272"/>
                <a:gd name="connsiteY3328" fmla="*/ 1474686 h 2121144"/>
                <a:gd name="connsiteX3329" fmla="*/ 5763871 w 8386272"/>
                <a:gd name="connsiteY3329" fmla="*/ 1492613 h 2121144"/>
                <a:gd name="connsiteX3330" fmla="*/ 5762921 w 8386272"/>
                <a:gd name="connsiteY3330" fmla="*/ 1492613 h 2121144"/>
                <a:gd name="connsiteX3331" fmla="*/ 5595638 w 8386272"/>
                <a:gd name="connsiteY3331" fmla="*/ 1493207 h 2121144"/>
                <a:gd name="connsiteX3332" fmla="*/ 5595519 w 8386272"/>
                <a:gd name="connsiteY3332" fmla="*/ 1475279 h 2121144"/>
                <a:gd name="connsiteX3333" fmla="*/ 5595994 w 8386272"/>
                <a:gd name="connsiteY3333" fmla="*/ 1542478 h 2121144"/>
                <a:gd name="connsiteX3334" fmla="*/ 5764227 w 8386272"/>
                <a:gd name="connsiteY3334" fmla="*/ 1541765 h 2121144"/>
                <a:gd name="connsiteX3335" fmla="*/ 5764465 w 8386272"/>
                <a:gd name="connsiteY3335" fmla="*/ 1559693 h 2121144"/>
                <a:gd name="connsiteX3336" fmla="*/ 5596113 w 8386272"/>
                <a:gd name="connsiteY3336" fmla="*/ 1560405 h 2121144"/>
                <a:gd name="connsiteX3337" fmla="*/ 5595994 w 8386272"/>
                <a:gd name="connsiteY3337" fmla="*/ 1542478 h 2121144"/>
                <a:gd name="connsiteX3338" fmla="*/ 5596469 w 8386272"/>
                <a:gd name="connsiteY3338" fmla="*/ 1609676 h 2121144"/>
                <a:gd name="connsiteX3339" fmla="*/ 5597418 w 8386272"/>
                <a:gd name="connsiteY3339" fmla="*/ 1609676 h 2121144"/>
                <a:gd name="connsiteX3340" fmla="*/ 5764821 w 8386272"/>
                <a:gd name="connsiteY3340" fmla="*/ 1609083 h 2121144"/>
                <a:gd name="connsiteX3341" fmla="*/ 5764821 w 8386272"/>
                <a:gd name="connsiteY3341" fmla="*/ 1627010 h 2121144"/>
                <a:gd name="connsiteX3342" fmla="*/ 5596588 w 8386272"/>
                <a:gd name="connsiteY3342" fmla="*/ 1627604 h 2121144"/>
                <a:gd name="connsiteX3343" fmla="*/ 5596469 w 8386272"/>
                <a:gd name="connsiteY3343" fmla="*/ 1609676 h 2121144"/>
                <a:gd name="connsiteX3344" fmla="*/ 5597062 w 8386272"/>
                <a:gd name="connsiteY3344" fmla="*/ 1694565 h 2121144"/>
                <a:gd name="connsiteX3345" fmla="*/ 5596825 w 8386272"/>
                <a:gd name="connsiteY3345" fmla="*/ 1676993 h 2121144"/>
                <a:gd name="connsiteX3346" fmla="*/ 5597893 w 8386272"/>
                <a:gd name="connsiteY3346" fmla="*/ 1676993 h 2121144"/>
                <a:gd name="connsiteX3347" fmla="*/ 5765177 w 8386272"/>
                <a:gd name="connsiteY3347" fmla="*/ 1676281 h 2121144"/>
                <a:gd name="connsiteX3348" fmla="*/ 5765414 w 8386272"/>
                <a:gd name="connsiteY3348" fmla="*/ 1694209 h 2121144"/>
                <a:gd name="connsiteX3349" fmla="*/ 5597062 w 8386272"/>
                <a:gd name="connsiteY3349" fmla="*/ 1694802 h 2121144"/>
                <a:gd name="connsiteX3350" fmla="*/ 5597062 w 8386272"/>
                <a:gd name="connsiteY3350" fmla="*/ 1694802 h 2121144"/>
                <a:gd name="connsiteX3351" fmla="*/ 5597062 w 8386272"/>
                <a:gd name="connsiteY3351" fmla="*/ 1694565 h 2121144"/>
                <a:gd name="connsiteX3352" fmla="*/ 5597418 w 8386272"/>
                <a:gd name="connsiteY3352" fmla="*/ 1744192 h 2121144"/>
                <a:gd name="connsiteX3353" fmla="*/ 5598487 w 8386272"/>
                <a:gd name="connsiteY3353" fmla="*/ 1744192 h 2121144"/>
                <a:gd name="connsiteX3354" fmla="*/ 5765771 w 8386272"/>
                <a:gd name="connsiteY3354" fmla="*/ 1743480 h 2121144"/>
                <a:gd name="connsiteX3355" fmla="*/ 5765771 w 8386272"/>
                <a:gd name="connsiteY3355" fmla="*/ 1761407 h 2121144"/>
                <a:gd name="connsiteX3356" fmla="*/ 5754136 w 8386272"/>
                <a:gd name="connsiteY3356" fmla="*/ 1761407 h 2121144"/>
                <a:gd name="connsiteX3357" fmla="*/ 5597537 w 8386272"/>
                <a:gd name="connsiteY3357" fmla="*/ 1762119 h 2121144"/>
                <a:gd name="connsiteX3358" fmla="*/ 5597418 w 8386272"/>
                <a:gd name="connsiteY3358" fmla="*/ 1744192 h 2121144"/>
                <a:gd name="connsiteX3359" fmla="*/ 5597893 w 8386272"/>
                <a:gd name="connsiteY3359" fmla="*/ 1811272 h 2121144"/>
                <a:gd name="connsiteX3360" fmla="*/ 5766246 w 8386272"/>
                <a:gd name="connsiteY3360" fmla="*/ 1810678 h 2121144"/>
                <a:gd name="connsiteX3361" fmla="*/ 5766483 w 8386272"/>
                <a:gd name="connsiteY3361" fmla="*/ 1828606 h 2121144"/>
                <a:gd name="connsiteX3362" fmla="*/ 5754848 w 8386272"/>
                <a:gd name="connsiteY3362" fmla="*/ 1828606 h 2121144"/>
                <a:gd name="connsiteX3363" fmla="*/ 5598131 w 8386272"/>
                <a:gd name="connsiteY3363" fmla="*/ 1829199 h 2121144"/>
                <a:gd name="connsiteX3364" fmla="*/ 5598131 w 8386272"/>
                <a:gd name="connsiteY3364" fmla="*/ 1829199 h 2121144"/>
                <a:gd name="connsiteX3365" fmla="*/ 5597893 w 8386272"/>
                <a:gd name="connsiteY3365" fmla="*/ 1811272 h 2121144"/>
                <a:gd name="connsiteX3366" fmla="*/ 5598368 w 8386272"/>
                <a:gd name="connsiteY3366" fmla="*/ 1878589 h 2121144"/>
                <a:gd name="connsiteX3367" fmla="*/ 5766721 w 8386272"/>
                <a:gd name="connsiteY3367" fmla="*/ 1877876 h 2121144"/>
                <a:gd name="connsiteX3368" fmla="*/ 5766721 w 8386272"/>
                <a:gd name="connsiteY3368" fmla="*/ 1895804 h 2121144"/>
                <a:gd name="connsiteX3369" fmla="*/ 5755085 w 8386272"/>
                <a:gd name="connsiteY3369" fmla="*/ 1895804 h 2121144"/>
                <a:gd name="connsiteX3370" fmla="*/ 5599437 w 8386272"/>
                <a:gd name="connsiteY3370" fmla="*/ 1896398 h 2121144"/>
                <a:gd name="connsiteX3371" fmla="*/ 5598368 w 8386272"/>
                <a:gd name="connsiteY3371" fmla="*/ 1896398 h 2121144"/>
                <a:gd name="connsiteX3372" fmla="*/ 5598368 w 8386272"/>
                <a:gd name="connsiteY3372" fmla="*/ 1878589 h 2121144"/>
                <a:gd name="connsiteX3373" fmla="*/ 5598843 w 8386272"/>
                <a:gd name="connsiteY3373" fmla="*/ 1945787 h 2121144"/>
                <a:gd name="connsiteX3374" fmla="*/ 5767196 w 8386272"/>
                <a:gd name="connsiteY3374" fmla="*/ 1945075 h 2121144"/>
                <a:gd name="connsiteX3375" fmla="*/ 5767433 w 8386272"/>
                <a:gd name="connsiteY3375" fmla="*/ 1963002 h 2121144"/>
                <a:gd name="connsiteX3376" fmla="*/ 5755798 w 8386272"/>
                <a:gd name="connsiteY3376" fmla="*/ 1963002 h 2121144"/>
                <a:gd name="connsiteX3377" fmla="*/ 5599081 w 8386272"/>
                <a:gd name="connsiteY3377" fmla="*/ 1963596 h 2121144"/>
                <a:gd name="connsiteX3378" fmla="*/ 5598843 w 8386272"/>
                <a:gd name="connsiteY3378" fmla="*/ 1945787 h 2121144"/>
                <a:gd name="connsiteX3379" fmla="*/ 5599318 w 8386272"/>
                <a:gd name="connsiteY3379" fmla="*/ 2012986 h 2121144"/>
                <a:gd name="connsiteX3380" fmla="*/ 5767670 w 8386272"/>
                <a:gd name="connsiteY3380" fmla="*/ 2012392 h 2121144"/>
                <a:gd name="connsiteX3381" fmla="*/ 5767670 w 8386272"/>
                <a:gd name="connsiteY3381" fmla="*/ 2030320 h 2121144"/>
                <a:gd name="connsiteX3382" fmla="*/ 5766721 w 8386272"/>
                <a:gd name="connsiteY3382" fmla="*/ 2030320 h 2121144"/>
                <a:gd name="connsiteX3383" fmla="*/ 5756035 w 8386272"/>
                <a:gd name="connsiteY3383" fmla="*/ 2030320 h 2121144"/>
                <a:gd name="connsiteX3384" fmla="*/ 5599318 w 8386272"/>
                <a:gd name="connsiteY3384" fmla="*/ 2030913 h 2121144"/>
                <a:gd name="connsiteX3385" fmla="*/ 5599318 w 8386272"/>
                <a:gd name="connsiteY3385" fmla="*/ 2030913 h 2121144"/>
                <a:gd name="connsiteX3386" fmla="*/ 5599318 w 8386272"/>
                <a:gd name="connsiteY3386" fmla="*/ 2030913 h 2121144"/>
                <a:gd name="connsiteX3387" fmla="*/ 5599318 w 8386272"/>
                <a:gd name="connsiteY3387" fmla="*/ 2012986 h 2121144"/>
                <a:gd name="connsiteX3388" fmla="*/ 5601099 w 8386272"/>
                <a:gd name="connsiteY3388" fmla="*/ 2098112 h 2121144"/>
                <a:gd name="connsiteX3389" fmla="*/ 5600030 w 8386272"/>
                <a:gd name="connsiteY3389" fmla="*/ 2098112 h 2121144"/>
                <a:gd name="connsiteX3390" fmla="*/ 5600030 w 8386272"/>
                <a:gd name="connsiteY3390" fmla="*/ 2098112 h 2121144"/>
                <a:gd name="connsiteX3391" fmla="*/ 5599793 w 8386272"/>
                <a:gd name="connsiteY3391" fmla="*/ 2080184 h 2121144"/>
                <a:gd name="connsiteX3392" fmla="*/ 5600861 w 8386272"/>
                <a:gd name="connsiteY3392" fmla="*/ 2080184 h 2121144"/>
                <a:gd name="connsiteX3393" fmla="*/ 5768145 w 8386272"/>
                <a:gd name="connsiteY3393" fmla="*/ 2079472 h 2121144"/>
                <a:gd name="connsiteX3394" fmla="*/ 5768383 w 8386272"/>
                <a:gd name="connsiteY3394" fmla="*/ 2097399 h 2121144"/>
                <a:gd name="connsiteX3395" fmla="*/ 5601099 w 8386272"/>
                <a:gd name="connsiteY3395" fmla="*/ 2098112 h 2121144"/>
                <a:gd name="connsiteX3396" fmla="*/ 6023642 w 8386272"/>
                <a:gd name="connsiteY3396" fmla="*/ 514674 h 2121144"/>
                <a:gd name="connsiteX3397" fmla="*/ 6142842 w 8386272"/>
                <a:gd name="connsiteY3397" fmla="*/ 514080 h 2121144"/>
                <a:gd name="connsiteX3398" fmla="*/ 6142960 w 8386272"/>
                <a:gd name="connsiteY3398" fmla="*/ 540912 h 2121144"/>
                <a:gd name="connsiteX3399" fmla="*/ 6023761 w 8386272"/>
                <a:gd name="connsiteY3399" fmla="*/ 541387 h 2121144"/>
                <a:gd name="connsiteX3400" fmla="*/ 6023642 w 8386272"/>
                <a:gd name="connsiteY3400" fmla="*/ 514674 h 2121144"/>
                <a:gd name="connsiteX3401" fmla="*/ 6024236 w 8386272"/>
                <a:gd name="connsiteY3401" fmla="*/ 608704 h 2121144"/>
                <a:gd name="connsiteX3402" fmla="*/ 6143555 w 8386272"/>
                <a:gd name="connsiteY3402" fmla="*/ 608229 h 2121144"/>
                <a:gd name="connsiteX3403" fmla="*/ 6143673 w 8386272"/>
                <a:gd name="connsiteY3403" fmla="*/ 635180 h 2121144"/>
                <a:gd name="connsiteX3404" fmla="*/ 6024473 w 8386272"/>
                <a:gd name="connsiteY3404" fmla="*/ 635655 h 2121144"/>
                <a:gd name="connsiteX3405" fmla="*/ 6024236 w 8386272"/>
                <a:gd name="connsiteY3405" fmla="*/ 608704 h 2121144"/>
                <a:gd name="connsiteX3406" fmla="*/ 6024829 w 8386272"/>
                <a:gd name="connsiteY3406" fmla="*/ 702734 h 2121144"/>
                <a:gd name="connsiteX3407" fmla="*/ 6144148 w 8386272"/>
                <a:gd name="connsiteY3407" fmla="*/ 702260 h 2121144"/>
                <a:gd name="connsiteX3408" fmla="*/ 6144267 w 8386272"/>
                <a:gd name="connsiteY3408" fmla="*/ 729091 h 2121144"/>
                <a:gd name="connsiteX3409" fmla="*/ 6025067 w 8386272"/>
                <a:gd name="connsiteY3409" fmla="*/ 729566 h 2121144"/>
                <a:gd name="connsiteX3410" fmla="*/ 6024829 w 8386272"/>
                <a:gd name="connsiteY3410" fmla="*/ 702734 h 2121144"/>
                <a:gd name="connsiteX3411" fmla="*/ 6025541 w 8386272"/>
                <a:gd name="connsiteY3411" fmla="*/ 796884 h 2121144"/>
                <a:gd name="connsiteX3412" fmla="*/ 6143079 w 8386272"/>
                <a:gd name="connsiteY3412" fmla="*/ 796409 h 2121144"/>
                <a:gd name="connsiteX3413" fmla="*/ 6144742 w 8386272"/>
                <a:gd name="connsiteY3413" fmla="*/ 796409 h 2121144"/>
                <a:gd name="connsiteX3414" fmla="*/ 6144742 w 8386272"/>
                <a:gd name="connsiteY3414" fmla="*/ 796409 h 2121144"/>
                <a:gd name="connsiteX3415" fmla="*/ 6144979 w 8386272"/>
                <a:gd name="connsiteY3415" fmla="*/ 823240 h 2121144"/>
                <a:gd name="connsiteX3416" fmla="*/ 6144148 w 8386272"/>
                <a:gd name="connsiteY3416" fmla="*/ 823240 h 2121144"/>
                <a:gd name="connsiteX3417" fmla="*/ 6025660 w 8386272"/>
                <a:gd name="connsiteY3417" fmla="*/ 823715 h 2121144"/>
                <a:gd name="connsiteX3418" fmla="*/ 6025660 w 8386272"/>
                <a:gd name="connsiteY3418" fmla="*/ 823359 h 2121144"/>
                <a:gd name="connsiteX3419" fmla="*/ 6025541 w 8386272"/>
                <a:gd name="connsiteY3419" fmla="*/ 796884 h 2121144"/>
                <a:gd name="connsiteX3420" fmla="*/ 6026254 w 8386272"/>
                <a:gd name="connsiteY3420" fmla="*/ 891033 h 2121144"/>
                <a:gd name="connsiteX3421" fmla="*/ 6026254 w 8386272"/>
                <a:gd name="connsiteY3421" fmla="*/ 891033 h 2121144"/>
                <a:gd name="connsiteX3422" fmla="*/ 6144742 w 8386272"/>
                <a:gd name="connsiteY3422" fmla="*/ 890558 h 2121144"/>
                <a:gd name="connsiteX3423" fmla="*/ 6145454 w 8386272"/>
                <a:gd name="connsiteY3423" fmla="*/ 890558 h 2121144"/>
                <a:gd name="connsiteX3424" fmla="*/ 6145692 w 8386272"/>
                <a:gd name="connsiteY3424" fmla="*/ 917390 h 2121144"/>
                <a:gd name="connsiteX3425" fmla="*/ 6026373 w 8386272"/>
                <a:gd name="connsiteY3425" fmla="*/ 917864 h 2121144"/>
                <a:gd name="connsiteX3426" fmla="*/ 6026373 w 8386272"/>
                <a:gd name="connsiteY3426" fmla="*/ 917864 h 2121144"/>
                <a:gd name="connsiteX3427" fmla="*/ 6026254 w 8386272"/>
                <a:gd name="connsiteY3427" fmla="*/ 891033 h 2121144"/>
                <a:gd name="connsiteX3428" fmla="*/ 6027085 w 8386272"/>
                <a:gd name="connsiteY3428" fmla="*/ 998479 h 2121144"/>
                <a:gd name="connsiteX3429" fmla="*/ 6026966 w 8386272"/>
                <a:gd name="connsiteY3429" fmla="*/ 985063 h 2121144"/>
                <a:gd name="connsiteX3430" fmla="*/ 6145454 w 8386272"/>
                <a:gd name="connsiteY3430" fmla="*/ 984588 h 2121144"/>
                <a:gd name="connsiteX3431" fmla="*/ 6146166 w 8386272"/>
                <a:gd name="connsiteY3431" fmla="*/ 984588 h 2121144"/>
                <a:gd name="connsiteX3432" fmla="*/ 6146166 w 8386272"/>
                <a:gd name="connsiteY3432" fmla="*/ 984588 h 2121144"/>
                <a:gd name="connsiteX3433" fmla="*/ 6146404 w 8386272"/>
                <a:gd name="connsiteY3433" fmla="*/ 1011539 h 2121144"/>
                <a:gd name="connsiteX3434" fmla="*/ 6027085 w 8386272"/>
                <a:gd name="connsiteY3434" fmla="*/ 1012014 h 2121144"/>
                <a:gd name="connsiteX3435" fmla="*/ 6027085 w 8386272"/>
                <a:gd name="connsiteY3435" fmla="*/ 998479 h 2121144"/>
                <a:gd name="connsiteX3436" fmla="*/ 6027679 w 8386272"/>
                <a:gd name="connsiteY3436" fmla="*/ 1079212 h 2121144"/>
                <a:gd name="connsiteX3437" fmla="*/ 6145216 w 8386272"/>
                <a:gd name="connsiteY3437" fmla="*/ 1078737 h 2121144"/>
                <a:gd name="connsiteX3438" fmla="*/ 6146879 w 8386272"/>
                <a:gd name="connsiteY3438" fmla="*/ 1078737 h 2121144"/>
                <a:gd name="connsiteX3439" fmla="*/ 6146997 w 8386272"/>
                <a:gd name="connsiteY3439" fmla="*/ 1105688 h 2121144"/>
                <a:gd name="connsiteX3440" fmla="*/ 6146166 w 8386272"/>
                <a:gd name="connsiteY3440" fmla="*/ 1105688 h 2121144"/>
                <a:gd name="connsiteX3441" fmla="*/ 6027797 w 8386272"/>
                <a:gd name="connsiteY3441" fmla="*/ 1106163 h 2121144"/>
                <a:gd name="connsiteX3442" fmla="*/ 6027679 w 8386272"/>
                <a:gd name="connsiteY3442" fmla="*/ 1079212 h 2121144"/>
                <a:gd name="connsiteX3443" fmla="*/ 6028272 w 8386272"/>
                <a:gd name="connsiteY3443" fmla="*/ 1173361 h 2121144"/>
                <a:gd name="connsiteX3444" fmla="*/ 6147235 w 8386272"/>
                <a:gd name="connsiteY3444" fmla="*/ 1172886 h 2121144"/>
                <a:gd name="connsiteX3445" fmla="*/ 6147591 w 8386272"/>
                <a:gd name="connsiteY3445" fmla="*/ 1172886 h 2121144"/>
                <a:gd name="connsiteX3446" fmla="*/ 6147710 w 8386272"/>
                <a:gd name="connsiteY3446" fmla="*/ 1199837 h 2121144"/>
                <a:gd name="connsiteX3447" fmla="*/ 6028510 w 8386272"/>
                <a:gd name="connsiteY3447" fmla="*/ 1200312 h 2121144"/>
                <a:gd name="connsiteX3448" fmla="*/ 6028510 w 8386272"/>
                <a:gd name="connsiteY3448" fmla="*/ 1200312 h 2121144"/>
                <a:gd name="connsiteX3449" fmla="*/ 6028272 w 8386272"/>
                <a:gd name="connsiteY3449" fmla="*/ 1173361 h 2121144"/>
                <a:gd name="connsiteX3450" fmla="*/ 6028866 w 8386272"/>
                <a:gd name="connsiteY3450" fmla="*/ 1267392 h 2121144"/>
                <a:gd name="connsiteX3451" fmla="*/ 6147591 w 8386272"/>
                <a:gd name="connsiteY3451" fmla="*/ 1266917 h 2121144"/>
                <a:gd name="connsiteX3452" fmla="*/ 6148303 w 8386272"/>
                <a:gd name="connsiteY3452" fmla="*/ 1266917 h 2121144"/>
                <a:gd name="connsiteX3453" fmla="*/ 6148422 w 8386272"/>
                <a:gd name="connsiteY3453" fmla="*/ 1293867 h 2121144"/>
                <a:gd name="connsiteX3454" fmla="*/ 6147710 w 8386272"/>
                <a:gd name="connsiteY3454" fmla="*/ 1293867 h 2121144"/>
                <a:gd name="connsiteX3455" fmla="*/ 6029222 w 8386272"/>
                <a:gd name="connsiteY3455" fmla="*/ 1294342 h 2121144"/>
                <a:gd name="connsiteX3456" fmla="*/ 6028866 w 8386272"/>
                <a:gd name="connsiteY3456" fmla="*/ 1267392 h 2121144"/>
                <a:gd name="connsiteX3457" fmla="*/ 6029578 w 8386272"/>
                <a:gd name="connsiteY3457" fmla="*/ 1361541 h 2121144"/>
                <a:gd name="connsiteX3458" fmla="*/ 6148897 w 8386272"/>
                <a:gd name="connsiteY3458" fmla="*/ 1360947 h 2121144"/>
                <a:gd name="connsiteX3459" fmla="*/ 6149016 w 8386272"/>
                <a:gd name="connsiteY3459" fmla="*/ 1387898 h 2121144"/>
                <a:gd name="connsiteX3460" fmla="*/ 6148303 w 8386272"/>
                <a:gd name="connsiteY3460" fmla="*/ 1387898 h 2121144"/>
                <a:gd name="connsiteX3461" fmla="*/ 6029816 w 8386272"/>
                <a:gd name="connsiteY3461" fmla="*/ 1388373 h 2121144"/>
                <a:gd name="connsiteX3462" fmla="*/ 6029816 w 8386272"/>
                <a:gd name="connsiteY3462" fmla="*/ 1388373 h 2121144"/>
                <a:gd name="connsiteX3463" fmla="*/ 6029578 w 8386272"/>
                <a:gd name="connsiteY3463" fmla="*/ 1361541 h 2121144"/>
                <a:gd name="connsiteX3464" fmla="*/ 6030291 w 8386272"/>
                <a:gd name="connsiteY3464" fmla="*/ 1455690 h 2121144"/>
                <a:gd name="connsiteX3465" fmla="*/ 6149491 w 8386272"/>
                <a:gd name="connsiteY3465" fmla="*/ 1455215 h 2121144"/>
                <a:gd name="connsiteX3466" fmla="*/ 6149728 w 8386272"/>
                <a:gd name="connsiteY3466" fmla="*/ 1482047 h 2121144"/>
                <a:gd name="connsiteX3467" fmla="*/ 6148897 w 8386272"/>
                <a:gd name="connsiteY3467" fmla="*/ 1482047 h 2121144"/>
                <a:gd name="connsiteX3468" fmla="*/ 6030409 w 8386272"/>
                <a:gd name="connsiteY3468" fmla="*/ 1482522 h 2121144"/>
                <a:gd name="connsiteX3469" fmla="*/ 6030409 w 8386272"/>
                <a:gd name="connsiteY3469" fmla="*/ 1482522 h 2121144"/>
                <a:gd name="connsiteX3470" fmla="*/ 6030291 w 8386272"/>
                <a:gd name="connsiteY3470" fmla="*/ 1455690 h 2121144"/>
                <a:gd name="connsiteX3471" fmla="*/ 6031003 w 8386272"/>
                <a:gd name="connsiteY3471" fmla="*/ 1549720 h 2121144"/>
                <a:gd name="connsiteX3472" fmla="*/ 6150203 w 8386272"/>
                <a:gd name="connsiteY3472" fmla="*/ 1549245 h 2121144"/>
                <a:gd name="connsiteX3473" fmla="*/ 6150440 w 8386272"/>
                <a:gd name="connsiteY3473" fmla="*/ 1576077 h 2121144"/>
                <a:gd name="connsiteX3474" fmla="*/ 6031121 w 8386272"/>
                <a:gd name="connsiteY3474" fmla="*/ 1576552 h 2121144"/>
                <a:gd name="connsiteX3475" fmla="*/ 6031003 w 8386272"/>
                <a:gd name="connsiteY3475" fmla="*/ 1549720 h 2121144"/>
                <a:gd name="connsiteX3476" fmla="*/ 6031715 w 8386272"/>
                <a:gd name="connsiteY3476" fmla="*/ 1643750 h 2121144"/>
                <a:gd name="connsiteX3477" fmla="*/ 6150916 w 8386272"/>
                <a:gd name="connsiteY3477" fmla="*/ 1643276 h 2121144"/>
                <a:gd name="connsiteX3478" fmla="*/ 6151034 w 8386272"/>
                <a:gd name="connsiteY3478" fmla="*/ 1670107 h 2121144"/>
                <a:gd name="connsiteX3479" fmla="*/ 6032546 w 8386272"/>
                <a:gd name="connsiteY3479" fmla="*/ 1670582 h 2121144"/>
                <a:gd name="connsiteX3480" fmla="*/ 6031834 w 8386272"/>
                <a:gd name="connsiteY3480" fmla="*/ 1670582 h 2121144"/>
                <a:gd name="connsiteX3481" fmla="*/ 6031834 w 8386272"/>
                <a:gd name="connsiteY3481" fmla="*/ 1670582 h 2121144"/>
                <a:gd name="connsiteX3482" fmla="*/ 6031715 w 8386272"/>
                <a:gd name="connsiteY3482" fmla="*/ 1643750 h 2121144"/>
                <a:gd name="connsiteX3483" fmla="*/ 6032309 w 8386272"/>
                <a:gd name="connsiteY3483" fmla="*/ 1737900 h 2121144"/>
                <a:gd name="connsiteX3484" fmla="*/ 6151509 w 8386272"/>
                <a:gd name="connsiteY3484" fmla="*/ 1737306 h 2121144"/>
                <a:gd name="connsiteX3485" fmla="*/ 6151628 w 8386272"/>
                <a:gd name="connsiteY3485" fmla="*/ 1764138 h 2121144"/>
                <a:gd name="connsiteX3486" fmla="*/ 6033259 w 8386272"/>
                <a:gd name="connsiteY3486" fmla="*/ 1764731 h 2121144"/>
                <a:gd name="connsiteX3487" fmla="*/ 6032428 w 8386272"/>
                <a:gd name="connsiteY3487" fmla="*/ 1764731 h 2121144"/>
                <a:gd name="connsiteX3488" fmla="*/ 6032309 w 8386272"/>
                <a:gd name="connsiteY3488" fmla="*/ 1737900 h 2121144"/>
                <a:gd name="connsiteX3489" fmla="*/ 6032903 w 8386272"/>
                <a:gd name="connsiteY3489" fmla="*/ 1832049 h 2121144"/>
                <a:gd name="connsiteX3490" fmla="*/ 6152221 w 8386272"/>
                <a:gd name="connsiteY3490" fmla="*/ 1831574 h 2121144"/>
                <a:gd name="connsiteX3491" fmla="*/ 6152340 w 8386272"/>
                <a:gd name="connsiteY3491" fmla="*/ 1858406 h 2121144"/>
                <a:gd name="connsiteX3492" fmla="*/ 6033852 w 8386272"/>
                <a:gd name="connsiteY3492" fmla="*/ 1858881 h 2121144"/>
                <a:gd name="connsiteX3493" fmla="*/ 6033140 w 8386272"/>
                <a:gd name="connsiteY3493" fmla="*/ 1858881 h 2121144"/>
                <a:gd name="connsiteX3494" fmla="*/ 6033140 w 8386272"/>
                <a:gd name="connsiteY3494" fmla="*/ 1858881 h 2121144"/>
                <a:gd name="connsiteX3495" fmla="*/ 6032903 w 8386272"/>
                <a:gd name="connsiteY3495" fmla="*/ 1832049 h 2121144"/>
                <a:gd name="connsiteX3496" fmla="*/ 6033615 w 8386272"/>
                <a:gd name="connsiteY3496" fmla="*/ 1926079 h 2121144"/>
                <a:gd name="connsiteX3497" fmla="*/ 6152934 w 8386272"/>
                <a:gd name="connsiteY3497" fmla="*/ 1925604 h 2121144"/>
                <a:gd name="connsiteX3498" fmla="*/ 6153052 w 8386272"/>
                <a:gd name="connsiteY3498" fmla="*/ 1952436 h 2121144"/>
                <a:gd name="connsiteX3499" fmla="*/ 6033852 w 8386272"/>
                <a:gd name="connsiteY3499" fmla="*/ 1952911 h 2121144"/>
                <a:gd name="connsiteX3500" fmla="*/ 6033615 w 8386272"/>
                <a:gd name="connsiteY3500" fmla="*/ 1926079 h 2121144"/>
                <a:gd name="connsiteX3501" fmla="*/ 6035277 w 8386272"/>
                <a:gd name="connsiteY3501" fmla="*/ 2047179 h 2121144"/>
                <a:gd name="connsiteX3502" fmla="*/ 6034446 w 8386272"/>
                <a:gd name="connsiteY3502" fmla="*/ 2047179 h 2121144"/>
                <a:gd name="connsiteX3503" fmla="*/ 6034327 w 8386272"/>
                <a:gd name="connsiteY3503" fmla="*/ 2020228 h 2121144"/>
                <a:gd name="connsiteX3504" fmla="*/ 6153646 w 8386272"/>
                <a:gd name="connsiteY3504" fmla="*/ 2019753 h 2121144"/>
                <a:gd name="connsiteX3505" fmla="*/ 6153765 w 8386272"/>
                <a:gd name="connsiteY3505" fmla="*/ 2046585 h 2121144"/>
                <a:gd name="connsiteX3506" fmla="*/ 6035277 w 8386272"/>
                <a:gd name="connsiteY3506" fmla="*/ 2047179 h 2121144"/>
                <a:gd name="connsiteX3507" fmla="*/ 6412111 w 8386272"/>
                <a:gd name="connsiteY3507" fmla="*/ 746069 h 2121144"/>
                <a:gd name="connsiteX3508" fmla="*/ 6457464 w 8386272"/>
                <a:gd name="connsiteY3508" fmla="*/ 745950 h 2121144"/>
                <a:gd name="connsiteX3509" fmla="*/ 6457701 w 8386272"/>
                <a:gd name="connsiteY3509" fmla="*/ 745950 h 2121144"/>
                <a:gd name="connsiteX3510" fmla="*/ 6457939 w 8386272"/>
                <a:gd name="connsiteY3510" fmla="*/ 777294 h 2121144"/>
                <a:gd name="connsiteX3511" fmla="*/ 6457701 w 8386272"/>
                <a:gd name="connsiteY3511" fmla="*/ 777294 h 2121144"/>
                <a:gd name="connsiteX3512" fmla="*/ 6451646 w 8386272"/>
                <a:gd name="connsiteY3512" fmla="*/ 777294 h 2121144"/>
                <a:gd name="connsiteX3513" fmla="*/ 6447610 w 8386272"/>
                <a:gd name="connsiteY3513" fmla="*/ 777294 h 2121144"/>
                <a:gd name="connsiteX3514" fmla="*/ 6412348 w 8386272"/>
                <a:gd name="connsiteY3514" fmla="*/ 777413 h 2121144"/>
                <a:gd name="connsiteX3515" fmla="*/ 6412348 w 8386272"/>
                <a:gd name="connsiteY3515" fmla="*/ 777413 h 2121144"/>
                <a:gd name="connsiteX3516" fmla="*/ 6412111 w 8386272"/>
                <a:gd name="connsiteY3516" fmla="*/ 746069 h 2121144"/>
                <a:gd name="connsiteX3517" fmla="*/ 6412586 w 8386272"/>
                <a:gd name="connsiteY3517" fmla="*/ 804363 h 2121144"/>
                <a:gd name="connsiteX3518" fmla="*/ 6458176 w 8386272"/>
                <a:gd name="connsiteY3518" fmla="*/ 804244 h 2121144"/>
                <a:gd name="connsiteX3519" fmla="*/ 6458413 w 8386272"/>
                <a:gd name="connsiteY3519" fmla="*/ 835588 h 2121144"/>
                <a:gd name="connsiteX3520" fmla="*/ 6452121 w 8386272"/>
                <a:gd name="connsiteY3520" fmla="*/ 835588 h 2121144"/>
                <a:gd name="connsiteX3521" fmla="*/ 6412823 w 8386272"/>
                <a:gd name="connsiteY3521" fmla="*/ 835825 h 2121144"/>
                <a:gd name="connsiteX3522" fmla="*/ 6412586 w 8386272"/>
                <a:gd name="connsiteY3522" fmla="*/ 804363 h 2121144"/>
                <a:gd name="connsiteX3523" fmla="*/ 6413060 w 8386272"/>
                <a:gd name="connsiteY3523" fmla="*/ 862657 h 2121144"/>
                <a:gd name="connsiteX3524" fmla="*/ 6413060 w 8386272"/>
                <a:gd name="connsiteY3524" fmla="*/ 862657 h 2121144"/>
                <a:gd name="connsiteX3525" fmla="*/ 6458651 w 8386272"/>
                <a:gd name="connsiteY3525" fmla="*/ 862420 h 2121144"/>
                <a:gd name="connsiteX3526" fmla="*/ 6458889 w 8386272"/>
                <a:gd name="connsiteY3526" fmla="*/ 893882 h 2121144"/>
                <a:gd name="connsiteX3527" fmla="*/ 6413298 w 8386272"/>
                <a:gd name="connsiteY3527" fmla="*/ 894001 h 2121144"/>
                <a:gd name="connsiteX3528" fmla="*/ 6413060 w 8386272"/>
                <a:gd name="connsiteY3528" fmla="*/ 862657 h 2121144"/>
                <a:gd name="connsiteX3529" fmla="*/ 6413417 w 8386272"/>
                <a:gd name="connsiteY3529" fmla="*/ 920833 h 2121144"/>
                <a:gd name="connsiteX3530" fmla="*/ 6459126 w 8386272"/>
                <a:gd name="connsiteY3530" fmla="*/ 920714 h 2121144"/>
                <a:gd name="connsiteX3531" fmla="*/ 6459482 w 8386272"/>
                <a:gd name="connsiteY3531" fmla="*/ 952057 h 2121144"/>
                <a:gd name="connsiteX3532" fmla="*/ 6453071 w 8386272"/>
                <a:gd name="connsiteY3532" fmla="*/ 952057 h 2121144"/>
                <a:gd name="connsiteX3533" fmla="*/ 6414129 w 8386272"/>
                <a:gd name="connsiteY3533" fmla="*/ 952176 h 2121144"/>
                <a:gd name="connsiteX3534" fmla="*/ 6413891 w 8386272"/>
                <a:gd name="connsiteY3534" fmla="*/ 952176 h 2121144"/>
                <a:gd name="connsiteX3535" fmla="*/ 6413891 w 8386272"/>
                <a:gd name="connsiteY3535" fmla="*/ 952176 h 2121144"/>
                <a:gd name="connsiteX3536" fmla="*/ 6413417 w 8386272"/>
                <a:gd name="connsiteY3536" fmla="*/ 920833 h 2121144"/>
                <a:gd name="connsiteX3537" fmla="*/ 6413891 w 8386272"/>
                <a:gd name="connsiteY3537" fmla="*/ 979008 h 2121144"/>
                <a:gd name="connsiteX3538" fmla="*/ 6459482 w 8386272"/>
                <a:gd name="connsiteY3538" fmla="*/ 978889 h 2121144"/>
                <a:gd name="connsiteX3539" fmla="*/ 6459720 w 8386272"/>
                <a:gd name="connsiteY3539" fmla="*/ 1010351 h 2121144"/>
                <a:gd name="connsiteX3540" fmla="*/ 6414129 w 8386272"/>
                <a:gd name="connsiteY3540" fmla="*/ 1010470 h 2121144"/>
                <a:gd name="connsiteX3541" fmla="*/ 6413891 w 8386272"/>
                <a:gd name="connsiteY3541" fmla="*/ 979008 h 2121144"/>
                <a:gd name="connsiteX3542" fmla="*/ 6414486 w 8386272"/>
                <a:gd name="connsiteY3542" fmla="*/ 1068646 h 2121144"/>
                <a:gd name="connsiteX3543" fmla="*/ 6414486 w 8386272"/>
                <a:gd name="connsiteY3543" fmla="*/ 1068646 h 2121144"/>
                <a:gd name="connsiteX3544" fmla="*/ 6414367 w 8386272"/>
                <a:gd name="connsiteY3544" fmla="*/ 1037302 h 2121144"/>
                <a:gd name="connsiteX3545" fmla="*/ 6459601 w 8386272"/>
                <a:gd name="connsiteY3545" fmla="*/ 1037065 h 2121144"/>
                <a:gd name="connsiteX3546" fmla="*/ 6459957 w 8386272"/>
                <a:gd name="connsiteY3546" fmla="*/ 1037065 h 2121144"/>
                <a:gd name="connsiteX3547" fmla="*/ 6460076 w 8386272"/>
                <a:gd name="connsiteY3547" fmla="*/ 1068527 h 2121144"/>
                <a:gd name="connsiteX3548" fmla="*/ 6427426 w 8386272"/>
                <a:gd name="connsiteY3548" fmla="*/ 1068646 h 2121144"/>
                <a:gd name="connsiteX3549" fmla="*/ 6422440 w 8386272"/>
                <a:gd name="connsiteY3549" fmla="*/ 1068646 h 2121144"/>
                <a:gd name="connsiteX3550" fmla="*/ 6417216 w 8386272"/>
                <a:gd name="connsiteY3550" fmla="*/ 1068646 h 2121144"/>
                <a:gd name="connsiteX3551" fmla="*/ 6416147 w 8386272"/>
                <a:gd name="connsiteY3551" fmla="*/ 1068646 h 2121144"/>
                <a:gd name="connsiteX3552" fmla="*/ 6414486 w 8386272"/>
                <a:gd name="connsiteY3552" fmla="*/ 1068646 h 2121144"/>
                <a:gd name="connsiteX3553" fmla="*/ 6414486 w 8386272"/>
                <a:gd name="connsiteY3553" fmla="*/ 1068646 h 2121144"/>
                <a:gd name="connsiteX3554" fmla="*/ 6414723 w 8386272"/>
                <a:gd name="connsiteY3554" fmla="*/ 1095596 h 2121144"/>
                <a:gd name="connsiteX3555" fmla="*/ 6414960 w 8386272"/>
                <a:gd name="connsiteY3555" fmla="*/ 1095596 h 2121144"/>
                <a:gd name="connsiteX3556" fmla="*/ 6460313 w 8386272"/>
                <a:gd name="connsiteY3556" fmla="*/ 1095477 h 2121144"/>
                <a:gd name="connsiteX3557" fmla="*/ 6460550 w 8386272"/>
                <a:gd name="connsiteY3557" fmla="*/ 1126821 h 2121144"/>
                <a:gd name="connsiteX3558" fmla="*/ 6454258 w 8386272"/>
                <a:gd name="connsiteY3558" fmla="*/ 1126821 h 2121144"/>
                <a:gd name="connsiteX3559" fmla="*/ 6415079 w 8386272"/>
                <a:gd name="connsiteY3559" fmla="*/ 1127058 h 2121144"/>
                <a:gd name="connsiteX3560" fmla="*/ 6414723 w 8386272"/>
                <a:gd name="connsiteY3560" fmla="*/ 1095596 h 2121144"/>
                <a:gd name="connsiteX3561" fmla="*/ 6415316 w 8386272"/>
                <a:gd name="connsiteY3561" fmla="*/ 1185234 h 2121144"/>
                <a:gd name="connsiteX3562" fmla="*/ 6415079 w 8386272"/>
                <a:gd name="connsiteY3562" fmla="*/ 1153890 h 2121144"/>
                <a:gd name="connsiteX3563" fmla="*/ 6460669 w 8386272"/>
                <a:gd name="connsiteY3563" fmla="*/ 1153653 h 2121144"/>
                <a:gd name="connsiteX3564" fmla="*/ 6460788 w 8386272"/>
                <a:gd name="connsiteY3564" fmla="*/ 1185115 h 2121144"/>
                <a:gd name="connsiteX3565" fmla="*/ 6415435 w 8386272"/>
                <a:gd name="connsiteY3565" fmla="*/ 1185234 h 2121144"/>
                <a:gd name="connsiteX3566" fmla="*/ 6415316 w 8386272"/>
                <a:gd name="connsiteY3566" fmla="*/ 1185234 h 2121144"/>
                <a:gd name="connsiteX3567" fmla="*/ 6415554 w 8386272"/>
                <a:gd name="connsiteY3567" fmla="*/ 1212066 h 2121144"/>
                <a:gd name="connsiteX3568" fmla="*/ 6461145 w 8386272"/>
                <a:gd name="connsiteY3568" fmla="*/ 1211947 h 2121144"/>
                <a:gd name="connsiteX3569" fmla="*/ 6461381 w 8386272"/>
                <a:gd name="connsiteY3569" fmla="*/ 1243290 h 2121144"/>
                <a:gd name="connsiteX3570" fmla="*/ 6454971 w 8386272"/>
                <a:gd name="connsiteY3570" fmla="*/ 1243290 h 2121144"/>
                <a:gd name="connsiteX3571" fmla="*/ 6447729 w 8386272"/>
                <a:gd name="connsiteY3571" fmla="*/ 1243290 h 2121144"/>
                <a:gd name="connsiteX3572" fmla="*/ 6415673 w 8386272"/>
                <a:gd name="connsiteY3572" fmla="*/ 1243409 h 2121144"/>
                <a:gd name="connsiteX3573" fmla="*/ 6415554 w 8386272"/>
                <a:gd name="connsiteY3573" fmla="*/ 1212066 h 2121144"/>
                <a:gd name="connsiteX3574" fmla="*/ 6415910 w 8386272"/>
                <a:gd name="connsiteY3574" fmla="*/ 1270360 h 2121144"/>
                <a:gd name="connsiteX3575" fmla="*/ 6461263 w 8386272"/>
                <a:gd name="connsiteY3575" fmla="*/ 1270241 h 2121144"/>
                <a:gd name="connsiteX3576" fmla="*/ 6461500 w 8386272"/>
                <a:gd name="connsiteY3576" fmla="*/ 1270241 h 2121144"/>
                <a:gd name="connsiteX3577" fmla="*/ 6461738 w 8386272"/>
                <a:gd name="connsiteY3577" fmla="*/ 1301584 h 2121144"/>
                <a:gd name="connsiteX3578" fmla="*/ 6455445 w 8386272"/>
                <a:gd name="connsiteY3578" fmla="*/ 1301584 h 2121144"/>
                <a:gd name="connsiteX3579" fmla="*/ 6416504 w 8386272"/>
                <a:gd name="connsiteY3579" fmla="*/ 1301822 h 2121144"/>
                <a:gd name="connsiteX3580" fmla="*/ 6416147 w 8386272"/>
                <a:gd name="connsiteY3580" fmla="*/ 1301822 h 2121144"/>
                <a:gd name="connsiteX3581" fmla="*/ 6415910 w 8386272"/>
                <a:gd name="connsiteY3581" fmla="*/ 1270360 h 2121144"/>
                <a:gd name="connsiteX3582" fmla="*/ 6416504 w 8386272"/>
                <a:gd name="connsiteY3582" fmla="*/ 1359997 h 2121144"/>
                <a:gd name="connsiteX3583" fmla="*/ 6416504 w 8386272"/>
                <a:gd name="connsiteY3583" fmla="*/ 1359997 h 2121144"/>
                <a:gd name="connsiteX3584" fmla="*/ 6416504 w 8386272"/>
                <a:gd name="connsiteY3584" fmla="*/ 1359641 h 2121144"/>
                <a:gd name="connsiteX3585" fmla="*/ 6416266 w 8386272"/>
                <a:gd name="connsiteY3585" fmla="*/ 1328654 h 2121144"/>
                <a:gd name="connsiteX3586" fmla="*/ 6461857 w 8386272"/>
                <a:gd name="connsiteY3586" fmla="*/ 1328416 h 2121144"/>
                <a:gd name="connsiteX3587" fmla="*/ 6462094 w 8386272"/>
                <a:gd name="connsiteY3587" fmla="*/ 1359878 h 2121144"/>
                <a:gd name="connsiteX3588" fmla="*/ 6455683 w 8386272"/>
                <a:gd name="connsiteY3588" fmla="*/ 1359878 h 2121144"/>
                <a:gd name="connsiteX3589" fmla="*/ 6416741 w 8386272"/>
                <a:gd name="connsiteY3589" fmla="*/ 1359997 h 2121144"/>
                <a:gd name="connsiteX3590" fmla="*/ 6416504 w 8386272"/>
                <a:gd name="connsiteY3590" fmla="*/ 1359997 h 2121144"/>
                <a:gd name="connsiteX3591" fmla="*/ 6416860 w 8386272"/>
                <a:gd name="connsiteY3591" fmla="*/ 1386829 h 2121144"/>
                <a:gd name="connsiteX3592" fmla="*/ 6417097 w 8386272"/>
                <a:gd name="connsiteY3592" fmla="*/ 1386829 h 2121144"/>
                <a:gd name="connsiteX3593" fmla="*/ 6462331 w 8386272"/>
                <a:gd name="connsiteY3593" fmla="*/ 1386710 h 2121144"/>
                <a:gd name="connsiteX3594" fmla="*/ 6462688 w 8386272"/>
                <a:gd name="connsiteY3594" fmla="*/ 1418054 h 2121144"/>
                <a:gd name="connsiteX3595" fmla="*/ 6456276 w 8386272"/>
                <a:gd name="connsiteY3595" fmla="*/ 1418054 h 2121144"/>
                <a:gd name="connsiteX3596" fmla="*/ 6417097 w 8386272"/>
                <a:gd name="connsiteY3596" fmla="*/ 1418291 h 2121144"/>
                <a:gd name="connsiteX3597" fmla="*/ 6417097 w 8386272"/>
                <a:gd name="connsiteY3597" fmla="*/ 1418291 h 2121144"/>
                <a:gd name="connsiteX3598" fmla="*/ 6416860 w 8386272"/>
                <a:gd name="connsiteY3598" fmla="*/ 1386829 h 2121144"/>
                <a:gd name="connsiteX3599" fmla="*/ 6417216 w 8386272"/>
                <a:gd name="connsiteY3599" fmla="*/ 1445123 h 2121144"/>
                <a:gd name="connsiteX3600" fmla="*/ 6462806 w 8386272"/>
                <a:gd name="connsiteY3600" fmla="*/ 1444886 h 2121144"/>
                <a:gd name="connsiteX3601" fmla="*/ 6463044 w 8386272"/>
                <a:gd name="connsiteY3601" fmla="*/ 1476348 h 2121144"/>
                <a:gd name="connsiteX3602" fmla="*/ 6417572 w 8386272"/>
                <a:gd name="connsiteY3602" fmla="*/ 1476467 h 2121144"/>
                <a:gd name="connsiteX3603" fmla="*/ 6417216 w 8386272"/>
                <a:gd name="connsiteY3603" fmla="*/ 1445123 h 2121144"/>
                <a:gd name="connsiteX3604" fmla="*/ 6417572 w 8386272"/>
                <a:gd name="connsiteY3604" fmla="*/ 1503417 h 2121144"/>
                <a:gd name="connsiteX3605" fmla="*/ 6463163 w 8386272"/>
                <a:gd name="connsiteY3605" fmla="*/ 1503180 h 2121144"/>
                <a:gd name="connsiteX3606" fmla="*/ 6463400 w 8386272"/>
                <a:gd name="connsiteY3606" fmla="*/ 1534642 h 2121144"/>
                <a:gd name="connsiteX3607" fmla="*/ 6417810 w 8386272"/>
                <a:gd name="connsiteY3607" fmla="*/ 1534761 h 2121144"/>
                <a:gd name="connsiteX3608" fmla="*/ 6417572 w 8386272"/>
                <a:gd name="connsiteY3608" fmla="*/ 1503417 h 2121144"/>
                <a:gd name="connsiteX3609" fmla="*/ 6418047 w 8386272"/>
                <a:gd name="connsiteY3609" fmla="*/ 1561593 h 2121144"/>
                <a:gd name="connsiteX3610" fmla="*/ 6418284 w 8386272"/>
                <a:gd name="connsiteY3610" fmla="*/ 1561593 h 2121144"/>
                <a:gd name="connsiteX3611" fmla="*/ 6463756 w 8386272"/>
                <a:gd name="connsiteY3611" fmla="*/ 1561474 h 2121144"/>
                <a:gd name="connsiteX3612" fmla="*/ 6463875 w 8386272"/>
                <a:gd name="connsiteY3612" fmla="*/ 1592817 h 2121144"/>
                <a:gd name="connsiteX3613" fmla="*/ 6457464 w 8386272"/>
                <a:gd name="connsiteY3613" fmla="*/ 1592817 h 2121144"/>
                <a:gd name="connsiteX3614" fmla="*/ 6418284 w 8386272"/>
                <a:gd name="connsiteY3614" fmla="*/ 1593055 h 2121144"/>
                <a:gd name="connsiteX3615" fmla="*/ 6418047 w 8386272"/>
                <a:gd name="connsiteY3615" fmla="*/ 1561593 h 2121144"/>
                <a:gd name="connsiteX3616" fmla="*/ 6418760 w 8386272"/>
                <a:gd name="connsiteY3616" fmla="*/ 1650399 h 2121144"/>
                <a:gd name="connsiteX3617" fmla="*/ 6418403 w 8386272"/>
                <a:gd name="connsiteY3617" fmla="*/ 1619887 h 2121144"/>
                <a:gd name="connsiteX3618" fmla="*/ 6463994 w 8386272"/>
                <a:gd name="connsiteY3618" fmla="*/ 1619649 h 2121144"/>
                <a:gd name="connsiteX3619" fmla="*/ 6464350 w 8386272"/>
                <a:gd name="connsiteY3619" fmla="*/ 1651111 h 2121144"/>
                <a:gd name="connsiteX3620" fmla="*/ 6422321 w 8386272"/>
                <a:gd name="connsiteY3620" fmla="*/ 1651230 h 2121144"/>
                <a:gd name="connsiteX3621" fmla="*/ 6418641 w 8386272"/>
                <a:gd name="connsiteY3621" fmla="*/ 1651230 h 2121144"/>
                <a:gd name="connsiteX3622" fmla="*/ 6418641 w 8386272"/>
                <a:gd name="connsiteY3622" fmla="*/ 1651230 h 2121144"/>
                <a:gd name="connsiteX3623" fmla="*/ 6418760 w 8386272"/>
                <a:gd name="connsiteY3623" fmla="*/ 1650399 h 2121144"/>
                <a:gd name="connsiteX3624" fmla="*/ 6418997 w 8386272"/>
                <a:gd name="connsiteY3624" fmla="*/ 1709524 h 2121144"/>
                <a:gd name="connsiteX3625" fmla="*/ 6418997 w 8386272"/>
                <a:gd name="connsiteY3625" fmla="*/ 1709524 h 2121144"/>
                <a:gd name="connsiteX3626" fmla="*/ 6418878 w 8386272"/>
                <a:gd name="connsiteY3626" fmla="*/ 1678181 h 2121144"/>
                <a:gd name="connsiteX3627" fmla="*/ 6464468 w 8386272"/>
                <a:gd name="connsiteY3627" fmla="*/ 1678062 h 2121144"/>
                <a:gd name="connsiteX3628" fmla="*/ 6464706 w 8386272"/>
                <a:gd name="connsiteY3628" fmla="*/ 1709405 h 2121144"/>
                <a:gd name="connsiteX3629" fmla="*/ 6458413 w 8386272"/>
                <a:gd name="connsiteY3629" fmla="*/ 1709405 h 2121144"/>
                <a:gd name="connsiteX3630" fmla="*/ 6419234 w 8386272"/>
                <a:gd name="connsiteY3630" fmla="*/ 1709524 h 2121144"/>
                <a:gd name="connsiteX3631" fmla="*/ 6418997 w 8386272"/>
                <a:gd name="connsiteY3631" fmla="*/ 1709524 h 2121144"/>
                <a:gd name="connsiteX3632" fmla="*/ 6419353 w 8386272"/>
                <a:gd name="connsiteY3632" fmla="*/ 1736356 h 2121144"/>
                <a:gd name="connsiteX3633" fmla="*/ 6464944 w 8386272"/>
                <a:gd name="connsiteY3633" fmla="*/ 1736237 h 2121144"/>
                <a:gd name="connsiteX3634" fmla="*/ 6465062 w 8386272"/>
                <a:gd name="connsiteY3634" fmla="*/ 1767699 h 2121144"/>
                <a:gd name="connsiteX3635" fmla="*/ 6458651 w 8386272"/>
                <a:gd name="connsiteY3635" fmla="*/ 1767699 h 2121144"/>
                <a:gd name="connsiteX3636" fmla="*/ 6419353 w 8386272"/>
                <a:gd name="connsiteY3636" fmla="*/ 1767818 h 2121144"/>
                <a:gd name="connsiteX3637" fmla="*/ 6419353 w 8386272"/>
                <a:gd name="connsiteY3637" fmla="*/ 1736356 h 2121144"/>
                <a:gd name="connsiteX3638" fmla="*/ 6419709 w 8386272"/>
                <a:gd name="connsiteY3638" fmla="*/ 1794650 h 2121144"/>
                <a:gd name="connsiteX3639" fmla="*/ 6465300 w 8386272"/>
                <a:gd name="connsiteY3639" fmla="*/ 1794413 h 2121144"/>
                <a:gd name="connsiteX3640" fmla="*/ 6465537 w 8386272"/>
                <a:gd name="connsiteY3640" fmla="*/ 1825875 h 2121144"/>
                <a:gd name="connsiteX3641" fmla="*/ 6420065 w 8386272"/>
                <a:gd name="connsiteY3641" fmla="*/ 1825994 h 2121144"/>
                <a:gd name="connsiteX3642" fmla="*/ 6419709 w 8386272"/>
                <a:gd name="connsiteY3642" fmla="*/ 1794650 h 2121144"/>
                <a:gd name="connsiteX3643" fmla="*/ 6420065 w 8386272"/>
                <a:gd name="connsiteY3643" fmla="*/ 1852944 h 2121144"/>
                <a:gd name="connsiteX3644" fmla="*/ 6465656 w 8386272"/>
                <a:gd name="connsiteY3644" fmla="*/ 1852825 h 2121144"/>
                <a:gd name="connsiteX3645" fmla="*/ 6465774 w 8386272"/>
                <a:gd name="connsiteY3645" fmla="*/ 1884169 h 2121144"/>
                <a:gd name="connsiteX3646" fmla="*/ 6420540 w 8386272"/>
                <a:gd name="connsiteY3646" fmla="*/ 1884406 h 2121144"/>
                <a:gd name="connsiteX3647" fmla="*/ 6420184 w 8386272"/>
                <a:gd name="connsiteY3647" fmla="*/ 1884406 h 2121144"/>
                <a:gd name="connsiteX3648" fmla="*/ 6420065 w 8386272"/>
                <a:gd name="connsiteY3648" fmla="*/ 1852944 h 2121144"/>
                <a:gd name="connsiteX3649" fmla="*/ 6420540 w 8386272"/>
                <a:gd name="connsiteY3649" fmla="*/ 1911238 h 2121144"/>
                <a:gd name="connsiteX3650" fmla="*/ 6465774 w 8386272"/>
                <a:gd name="connsiteY3650" fmla="*/ 1911001 h 2121144"/>
                <a:gd name="connsiteX3651" fmla="*/ 6466131 w 8386272"/>
                <a:gd name="connsiteY3651" fmla="*/ 1911001 h 2121144"/>
                <a:gd name="connsiteX3652" fmla="*/ 6466368 w 8386272"/>
                <a:gd name="connsiteY3652" fmla="*/ 1942463 h 2121144"/>
                <a:gd name="connsiteX3653" fmla="*/ 6420778 w 8386272"/>
                <a:gd name="connsiteY3653" fmla="*/ 1942582 h 2121144"/>
                <a:gd name="connsiteX3654" fmla="*/ 6420778 w 8386272"/>
                <a:gd name="connsiteY3654" fmla="*/ 1942582 h 2121144"/>
                <a:gd name="connsiteX3655" fmla="*/ 6420540 w 8386272"/>
                <a:gd name="connsiteY3655" fmla="*/ 1911238 h 2121144"/>
                <a:gd name="connsiteX3656" fmla="*/ 6420897 w 8386272"/>
                <a:gd name="connsiteY3656" fmla="*/ 1969414 h 2121144"/>
                <a:gd name="connsiteX3657" fmla="*/ 6466487 w 8386272"/>
                <a:gd name="connsiteY3657" fmla="*/ 1969295 h 2121144"/>
                <a:gd name="connsiteX3658" fmla="*/ 6466724 w 8386272"/>
                <a:gd name="connsiteY3658" fmla="*/ 2000638 h 2121144"/>
                <a:gd name="connsiteX3659" fmla="*/ 6421252 w 8386272"/>
                <a:gd name="connsiteY3659" fmla="*/ 2000757 h 2121144"/>
                <a:gd name="connsiteX3660" fmla="*/ 6420897 w 8386272"/>
                <a:gd name="connsiteY3660" fmla="*/ 1969414 h 2121144"/>
                <a:gd name="connsiteX3661" fmla="*/ 6467199 w 8386272"/>
                <a:gd name="connsiteY3661" fmla="*/ 2058814 h 2121144"/>
                <a:gd name="connsiteX3662" fmla="*/ 6421609 w 8386272"/>
                <a:gd name="connsiteY3662" fmla="*/ 2059051 h 2121144"/>
                <a:gd name="connsiteX3663" fmla="*/ 6421490 w 8386272"/>
                <a:gd name="connsiteY3663" fmla="*/ 2027589 h 2121144"/>
                <a:gd name="connsiteX3664" fmla="*/ 6421490 w 8386272"/>
                <a:gd name="connsiteY3664" fmla="*/ 2027589 h 2121144"/>
                <a:gd name="connsiteX3665" fmla="*/ 6466962 w 8386272"/>
                <a:gd name="connsiteY3665" fmla="*/ 2027470 h 2121144"/>
                <a:gd name="connsiteX3666" fmla="*/ 6467199 w 8386272"/>
                <a:gd name="connsiteY3666" fmla="*/ 2027470 h 2121144"/>
                <a:gd name="connsiteX3667" fmla="*/ 6467199 w 8386272"/>
                <a:gd name="connsiteY3667" fmla="*/ 2058814 h 2121144"/>
                <a:gd name="connsiteX3668" fmla="*/ 6467199 w 8386272"/>
                <a:gd name="connsiteY3668" fmla="*/ 2058814 h 2121144"/>
                <a:gd name="connsiteX3669" fmla="*/ 6533804 w 8386272"/>
                <a:gd name="connsiteY3669" fmla="*/ 745594 h 2121144"/>
                <a:gd name="connsiteX3670" fmla="*/ 6579394 w 8386272"/>
                <a:gd name="connsiteY3670" fmla="*/ 745357 h 2121144"/>
                <a:gd name="connsiteX3671" fmla="*/ 6579632 w 8386272"/>
                <a:gd name="connsiteY3671" fmla="*/ 776819 h 2121144"/>
                <a:gd name="connsiteX3672" fmla="*/ 6534160 w 8386272"/>
                <a:gd name="connsiteY3672" fmla="*/ 776938 h 2121144"/>
                <a:gd name="connsiteX3673" fmla="*/ 6533804 w 8386272"/>
                <a:gd name="connsiteY3673" fmla="*/ 745594 h 2121144"/>
                <a:gd name="connsiteX3674" fmla="*/ 6534279 w 8386272"/>
                <a:gd name="connsiteY3674" fmla="*/ 803888 h 2121144"/>
                <a:gd name="connsiteX3675" fmla="*/ 6579751 w 8386272"/>
                <a:gd name="connsiteY3675" fmla="*/ 803770 h 2121144"/>
                <a:gd name="connsiteX3676" fmla="*/ 6579988 w 8386272"/>
                <a:gd name="connsiteY3676" fmla="*/ 803770 h 2121144"/>
                <a:gd name="connsiteX3677" fmla="*/ 6580107 w 8386272"/>
                <a:gd name="connsiteY3677" fmla="*/ 835113 h 2121144"/>
                <a:gd name="connsiteX3678" fmla="*/ 6573696 w 8386272"/>
                <a:gd name="connsiteY3678" fmla="*/ 835113 h 2121144"/>
                <a:gd name="connsiteX3679" fmla="*/ 6566691 w 8386272"/>
                <a:gd name="connsiteY3679" fmla="*/ 835113 h 2121144"/>
                <a:gd name="connsiteX3680" fmla="*/ 6534517 w 8386272"/>
                <a:gd name="connsiteY3680" fmla="*/ 835232 h 2121144"/>
                <a:gd name="connsiteX3681" fmla="*/ 6534279 w 8386272"/>
                <a:gd name="connsiteY3681" fmla="*/ 803888 h 2121144"/>
                <a:gd name="connsiteX3682" fmla="*/ 6534754 w 8386272"/>
                <a:gd name="connsiteY3682" fmla="*/ 862064 h 2121144"/>
                <a:gd name="connsiteX3683" fmla="*/ 6580226 w 8386272"/>
                <a:gd name="connsiteY3683" fmla="*/ 861945 h 2121144"/>
                <a:gd name="connsiteX3684" fmla="*/ 6580582 w 8386272"/>
                <a:gd name="connsiteY3684" fmla="*/ 893407 h 2121144"/>
                <a:gd name="connsiteX3685" fmla="*/ 6534991 w 8386272"/>
                <a:gd name="connsiteY3685" fmla="*/ 893526 h 2121144"/>
                <a:gd name="connsiteX3686" fmla="*/ 6534991 w 8386272"/>
                <a:gd name="connsiteY3686" fmla="*/ 893526 h 2121144"/>
                <a:gd name="connsiteX3687" fmla="*/ 6534991 w 8386272"/>
                <a:gd name="connsiteY3687" fmla="*/ 893526 h 2121144"/>
                <a:gd name="connsiteX3688" fmla="*/ 6534754 w 8386272"/>
                <a:gd name="connsiteY3688" fmla="*/ 862064 h 2121144"/>
                <a:gd name="connsiteX3689" fmla="*/ 6534991 w 8386272"/>
                <a:gd name="connsiteY3689" fmla="*/ 920358 h 2121144"/>
                <a:gd name="connsiteX3690" fmla="*/ 6580582 w 8386272"/>
                <a:gd name="connsiteY3690" fmla="*/ 920120 h 2121144"/>
                <a:gd name="connsiteX3691" fmla="*/ 6580819 w 8386272"/>
                <a:gd name="connsiteY3691" fmla="*/ 951582 h 2121144"/>
                <a:gd name="connsiteX3692" fmla="*/ 6574527 w 8386272"/>
                <a:gd name="connsiteY3692" fmla="*/ 951582 h 2121144"/>
                <a:gd name="connsiteX3693" fmla="*/ 6535348 w 8386272"/>
                <a:gd name="connsiteY3693" fmla="*/ 951701 h 2121144"/>
                <a:gd name="connsiteX3694" fmla="*/ 6534991 w 8386272"/>
                <a:gd name="connsiteY3694" fmla="*/ 920358 h 2121144"/>
                <a:gd name="connsiteX3695" fmla="*/ 6535466 w 8386272"/>
                <a:gd name="connsiteY3695" fmla="*/ 978652 h 2121144"/>
                <a:gd name="connsiteX3696" fmla="*/ 6581057 w 8386272"/>
                <a:gd name="connsiteY3696" fmla="*/ 978533 h 2121144"/>
                <a:gd name="connsiteX3697" fmla="*/ 6581176 w 8386272"/>
                <a:gd name="connsiteY3697" fmla="*/ 1009877 h 2121144"/>
                <a:gd name="connsiteX3698" fmla="*/ 6580938 w 8386272"/>
                <a:gd name="connsiteY3698" fmla="*/ 1009877 h 2121144"/>
                <a:gd name="connsiteX3699" fmla="*/ 6580701 w 8386272"/>
                <a:gd name="connsiteY3699" fmla="*/ 1009877 h 2121144"/>
                <a:gd name="connsiteX3700" fmla="*/ 6578682 w 8386272"/>
                <a:gd name="connsiteY3700" fmla="*/ 1009877 h 2121144"/>
                <a:gd name="connsiteX3701" fmla="*/ 6535348 w 8386272"/>
                <a:gd name="connsiteY3701" fmla="*/ 1010114 h 2121144"/>
                <a:gd name="connsiteX3702" fmla="*/ 6535348 w 8386272"/>
                <a:gd name="connsiteY3702" fmla="*/ 1010114 h 2121144"/>
                <a:gd name="connsiteX3703" fmla="*/ 6535348 w 8386272"/>
                <a:gd name="connsiteY3703" fmla="*/ 1009758 h 2121144"/>
                <a:gd name="connsiteX3704" fmla="*/ 6535466 w 8386272"/>
                <a:gd name="connsiteY3704" fmla="*/ 978652 h 2121144"/>
                <a:gd name="connsiteX3705" fmla="*/ 6535941 w 8386272"/>
                <a:gd name="connsiteY3705" fmla="*/ 1036946 h 2121144"/>
                <a:gd name="connsiteX3706" fmla="*/ 6581413 w 8386272"/>
                <a:gd name="connsiteY3706" fmla="*/ 1036708 h 2121144"/>
                <a:gd name="connsiteX3707" fmla="*/ 6581769 w 8386272"/>
                <a:gd name="connsiteY3707" fmla="*/ 1068171 h 2121144"/>
                <a:gd name="connsiteX3708" fmla="*/ 6536416 w 8386272"/>
                <a:gd name="connsiteY3708" fmla="*/ 1068289 h 2121144"/>
                <a:gd name="connsiteX3709" fmla="*/ 6536179 w 8386272"/>
                <a:gd name="connsiteY3709" fmla="*/ 1068289 h 2121144"/>
                <a:gd name="connsiteX3710" fmla="*/ 6535941 w 8386272"/>
                <a:gd name="connsiteY3710" fmla="*/ 1036946 h 2121144"/>
                <a:gd name="connsiteX3711" fmla="*/ 6536297 w 8386272"/>
                <a:gd name="connsiteY3711" fmla="*/ 1095121 h 2121144"/>
                <a:gd name="connsiteX3712" fmla="*/ 6581888 w 8386272"/>
                <a:gd name="connsiteY3712" fmla="*/ 1095003 h 2121144"/>
                <a:gd name="connsiteX3713" fmla="*/ 6582126 w 8386272"/>
                <a:gd name="connsiteY3713" fmla="*/ 1126346 h 2121144"/>
                <a:gd name="connsiteX3714" fmla="*/ 6575833 w 8386272"/>
                <a:gd name="connsiteY3714" fmla="*/ 1126346 h 2121144"/>
                <a:gd name="connsiteX3715" fmla="*/ 6536654 w 8386272"/>
                <a:gd name="connsiteY3715" fmla="*/ 1126465 h 2121144"/>
                <a:gd name="connsiteX3716" fmla="*/ 6536654 w 8386272"/>
                <a:gd name="connsiteY3716" fmla="*/ 1126465 h 2121144"/>
                <a:gd name="connsiteX3717" fmla="*/ 6536654 w 8386272"/>
                <a:gd name="connsiteY3717" fmla="*/ 1125871 h 2121144"/>
                <a:gd name="connsiteX3718" fmla="*/ 6536297 w 8386272"/>
                <a:gd name="connsiteY3718" fmla="*/ 1095121 h 2121144"/>
                <a:gd name="connsiteX3719" fmla="*/ 6536772 w 8386272"/>
                <a:gd name="connsiteY3719" fmla="*/ 1153297 h 2121144"/>
                <a:gd name="connsiteX3720" fmla="*/ 6582362 w 8386272"/>
                <a:gd name="connsiteY3720" fmla="*/ 1153178 h 2121144"/>
                <a:gd name="connsiteX3721" fmla="*/ 6582481 w 8386272"/>
                <a:gd name="connsiteY3721" fmla="*/ 1184521 h 2121144"/>
                <a:gd name="connsiteX3722" fmla="*/ 6576070 w 8386272"/>
                <a:gd name="connsiteY3722" fmla="*/ 1184521 h 2121144"/>
                <a:gd name="connsiteX3723" fmla="*/ 6536891 w 8386272"/>
                <a:gd name="connsiteY3723" fmla="*/ 1184759 h 2121144"/>
                <a:gd name="connsiteX3724" fmla="*/ 6536891 w 8386272"/>
                <a:gd name="connsiteY3724" fmla="*/ 1184759 h 2121144"/>
                <a:gd name="connsiteX3725" fmla="*/ 6536772 w 8386272"/>
                <a:gd name="connsiteY3725" fmla="*/ 1153297 h 2121144"/>
                <a:gd name="connsiteX3726" fmla="*/ 6537247 w 8386272"/>
                <a:gd name="connsiteY3726" fmla="*/ 1211709 h 2121144"/>
                <a:gd name="connsiteX3727" fmla="*/ 6582719 w 8386272"/>
                <a:gd name="connsiteY3727" fmla="*/ 1211472 h 2121144"/>
                <a:gd name="connsiteX3728" fmla="*/ 6583075 w 8386272"/>
                <a:gd name="connsiteY3728" fmla="*/ 1242934 h 2121144"/>
                <a:gd name="connsiteX3729" fmla="*/ 6537485 w 8386272"/>
                <a:gd name="connsiteY3729" fmla="*/ 1243053 h 2121144"/>
                <a:gd name="connsiteX3730" fmla="*/ 6537247 w 8386272"/>
                <a:gd name="connsiteY3730" fmla="*/ 1211709 h 2121144"/>
                <a:gd name="connsiteX3731" fmla="*/ 6537485 w 8386272"/>
                <a:gd name="connsiteY3731" fmla="*/ 1269885 h 2121144"/>
                <a:gd name="connsiteX3732" fmla="*/ 6583075 w 8386272"/>
                <a:gd name="connsiteY3732" fmla="*/ 1269766 h 2121144"/>
                <a:gd name="connsiteX3733" fmla="*/ 6583194 w 8386272"/>
                <a:gd name="connsiteY3733" fmla="*/ 1301109 h 2121144"/>
                <a:gd name="connsiteX3734" fmla="*/ 6576902 w 8386272"/>
                <a:gd name="connsiteY3734" fmla="*/ 1301109 h 2121144"/>
                <a:gd name="connsiteX3735" fmla="*/ 6537722 w 8386272"/>
                <a:gd name="connsiteY3735" fmla="*/ 1301228 h 2121144"/>
                <a:gd name="connsiteX3736" fmla="*/ 6537485 w 8386272"/>
                <a:gd name="connsiteY3736" fmla="*/ 1269885 h 2121144"/>
                <a:gd name="connsiteX3737" fmla="*/ 6537959 w 8386272"/>
                <a:gd name="connsiteY3737" fmla="*/ 1328060 h 2121144"/>
                <a:gd name="connsiteX3738" fmla="*/ 6583550 w 8386272"/>
                <a:gd name="connsiteY3738" fmla="*/ 1327941 h 2121144"/>
                <a:gd name="connsiteX3739" fmla="*/ 6583787 w 8386272"/>
                <a:gd name="connsiteY3739" fmla="*/ 1359404 h 2121144"/>
                <a:gd name="connsiteX3740" fmla="*/ 6538197 w 8386272"/>
                <a:gd name="connsiteY3740" fmla="*/ 1359522 h 2121144"/>
                <a:gd name="connsiteX3741" fmla="*/ 6537959 w 8386272"/>
                <a:gd name="connsiteY3741" fmla="*/ 1328060 h 2121144"/>
                <a:gd name="connsiteX3742" fmla="*/ 6538434 w 8386272"/>
                <a:gd name="connsiteY3742" fmla="*/ 1386354 h 2121144"/>
                <a:gd name="connsiteX3743" fmla="*/ 6583906 w 8386272"/>
                <a:gd name="connsiteY3743" fmla="*/ 1386235 h 2121144"/>
                <a:gd name="connsiteX3744" fmla="*/ 6584263 w 8386272"/>
                <a:gd name="connsiteY3744" fmla="*/ 1417579 h 2121144"/>
                <a:gd name="connsiteX3745" fmla="*/ 6577851 w 8386272"/>
                <a:gd name="connsiteY3745" fmla="*/ 1417579 h 2121144"/>
                <a:gd name="connsiteX3746" fmla="*/ 6538672 w 8386272"/>
                <a:gd name="connsiteY3746" fmla="*/ 1417698 h 2121144"/>
                <a:gd name="connsiteX3747" fmla="*/ 6538672 w 8386272"/>
                <a:gd name="connsiteY3747" fmla="*/ 1417698 h 2121144"/>
                <a:gd name="connsiteX3748" fmla="*/ 6538672 w 8386272"/>
                <a:gd name="connsiteY3748" fmla="*/ 1417223 h 2121144"/>
                <a:gd name="connsiteX3749" fmla="*/ 6538434 w 8386272"/>
                <a:gd name="connsiteY3749" fmla="*/ 1386354 h 2121144"/>
                <a:gd name="connsiteX3750" fmla="*/ 6538791 w 8386272"/>
                <a:gd name="connsiteY3750" fmla="*/ 1444648 h 2121144"/>
                <a:gd name="connsiteX3751" fmla="*/ 6584381 w 8386272"/>
                <a:gd name="connsiteY3751" fmla="*/ 1444529 h 2121144"/>
                <a:gd name="connsiteX3752" fmla="*/ 6584499 w 8386272"/>
                <a:gd name="connsiteY3752" fmla="*/ 1475873 h 2121144"/>
                <a:gd name="connsiteX3753" fmla="*/ 6539028 w 8386272"/>
                <a:gd name="connsiteY3753" fmla="*/ 1476110 h 2121144"/>
                <a:gd name="connsiteX3754" fmla="*/ 6538791 w 8386272"/>
                <a:gd name="connsiteY3754" fmla="*/ 1444648 h 2121144"/>
                <a:gd name="connsiteX3755" fmla="*/ 6539265 w 8386272"/>
                <a:gd name="connsiteY3755" fmla="*/ 1502942 h 2121144"/>
                <a:gd name="connsiteX3756" fmla="*/ 6584975 w 8386272"/>
                <a:gd name="connsiteY3756" fmla="*/ 1502705 h 2121144"/>
                <a:gd name="connsiteX3757" fmla="*/ 6585094 w 8386272"/>
                <a:gd name="connsiteY3757" fmla="*/ 1534167 h 2121144"/>
                <a:gd name="connsiteX3758" fmla="*/ 6578682 w 8386272"/>
                <a:gd name="connsiteY3758" fmla="*/ 1534167 h 2121144"/>
                <a:gd name="connsiteX3759" fmla="*/ 6575002 w 8386272"/>
                <a:gd name="connsiteY3759" fmla="*/ 1534167 h 2121144"/>
                <a:gd name="connsiteX3760" fmla="*/ 6539503 w 8386272"/>
                <a:gd name="connsiteY3760" fmla="*/ 1534286 h 2121144"/>
                <a:gd name="connsiteX3761" fmla="*/ 6539265 w 8386272"/>
                <a:gd name="connsiteY3761" fmla="*/ 1502942 h 2121144"/>
                <a:gd name="connsiteX3762" fmla="*/ 6539741 w 8386272"/>
                <a:gd name="connsiteY3762" fmla="*/ 1561118 h 2121144"/>
                <a:gd name="connsiteX3763" fmla="*/ 6585212 w 8386272"/>
                <a:gd name="connsiteY3763" fmla="*/ 1560999 h 2121144"/>
                <a:gd name="connsiteX3764" fmla="*/ 6585568 w 8386272"/>
                <a:gd name="connsiteY3764" fmla="*/ 1592342 h 2121144"/>
                <a:gd name="connsiteX3765" fmla="*/ 6585331 w 8386272"/>
                <a:gd name="connsiteY3765" fmla="*/ 1592342 h 2121144"/>
                <a:gd name="connsiteX3766" fmla="*/ 6579157 w 8386272"/>
                <a:gd name="connsiteY3766" fmla="*/ 1592342 h 2121144"/>
                <a:gd name="connsiteX3767" fmla="*/ 6539978 w 8386272"/>
                <a:gd name="connsiteY3767" fmla="*/ 1592461 h 2121144"/>
                <a:gd name="connsiteX3768" fmla="*/ 6539741 w 8386272"/>
                <a:gd name="connsiteY3768" fmla="*/ 1561118 h 2121144"/>
                <a:gd name="connsiteX3769" fmla="*/ 6539978 w 8386272"/>
                <a:gd name="connsiteY3769" fmla="*/ 1619412 h 2121144"/>
                <a:gd name="connsiteX3770" fmla="*/ 6540215 w 8386272"/>
                <a:gd name="connsiteY3770" fmla="*/ 1619412 h 2121144"/>
                <a:gd name="connsiteX3771" fmla="*/ 6585568 w 8386272"/>
                <a:gd name="connsiteY3771" fmla="*/ 1619293 h 2121144"/>
                <a:gd name="connsiteX3772" fmla="*/ 6585806 w 8386272"/>
                <a:gd name="connsiteY3772" fmla="*/ 1650755 h 2121144"/>
                <a:gd name="connsiteX3773" fmla="*/ 6579513 w 8386272"/>
                <a:gd name="connsiteY3773" fmla="*/ 1650755 h 2121144"/>
                <a:gd name="connsiteX3774" fmla="*/ 6540453 w 8386272"/>
                <a:gd name="connsiteY3774" fmla="*/ 1650874 h 2121144"/>
                <a:gd name="connsiteX3775" fmla="*/ 6540215 w 8386272"/>
                <a:gd name="connsiteY3775" fmla="*/ 1650874 h 2121144"/>
                <a:gd name="connsiteX3776" fmla="*/ 6540215 w 8386272"/>
                <a:gd name="connsiteY3776" fmla="*/ 1650874 h 2121144"/>
                <a:gd name="connsiteX3777" fmla="*/ 6539978 w 8386272"/>
                <a:gd name="connsiteY3777" fmla="*/ 1619412 h 2121144"/>
                <a:gd name="connsiteX3778" fmla="*/ 6540453 w 8386272"/>
                <a:gd name="connsiteY3778" fmla="*/ 1677706 h 2121144"/>
                <a:gd name="connsiteX3779" fmla="*/ 6586043 w 8386272"/>
                <a:gd name="connsiteY3779" fmla="*/ 1677468 h 2121144"/>
                <a:gd name="connsiteX3780" fmla="*/ 6586281 w 8386272"/>
                <a:gd name="connsiteY3780" fmla="*/ 1708931 h 2121144"/>
                <a:gd name="connsiteX3781" fmla="*/ 6540572 w 8386272"/>
                <a:gd name="connsiteY3781" fmla="*/ 1709049 h 2121144"/>
                <a:gd name="connsiteX3782" fmla="*/ 6540453 w 8386272"/>
                <a:gd name="connsiteY3782" fmla="*/ 1677706 h 2121144"/>
                <a:gd name="connsiteX3783" fmla="*/ 6540928 w 8386272"/>
                <a:gd name="connsiteY3783" fmla="*/ 1735881 h 2121144"/>
                <a:gd name="connsiteX3784" fmla="*/ 6541165 w 8386272"/>
                <a:gd name="connsiteY3784" fmla="*/ 1735881 h 2121144"/>
                <a:gd name="connsiteX3785" fmla="*/ 6586399 w 8386272"/>
                <a:gd name="connsiteY3785" fmla="*/ 1735762 h 2121144"/>
                <a:gd name="connsiteX3786" fmla="*/ 6586755 w 8386272"/>
                <a:gd name="connsiteY3786" fmla="*/ 1767106 h 2121144"/>
                <a:gd name="connsiteX3787" fmla="*/ 6541165 w 8386272"/>
                <a:gd name="connsiteY3787" fmla="*/ 1767343 h 2121144"/>
                <a:gd name="connsiteX3788" fmla="*/ 6540928 w 8386272"/>
                <a:gd name="connsiteY3788" fmla="*/ 1735881 h 2121144"/>
                <a:gd name="connsiteX3789" fmla="*/ 6541284 w 8386272"/>
                <a:gd name="connsiteY3789" fmla="*/ 1794175 h 2121144"/>
                <a:gd name="connsiteX3790" fmla="*/ 6586874 w 8386272"/>
                <a:gd name="connsiteY3790" fmla="*/ 1793938 h 2121144"/>
                <a:gd name="connsiteX3791" fmla="*/ 6586993 w 8386272"/>
                <a:gd name="connsiteY3791" fmla="*/ 1825400 h 2121144"/>
                <a:gd name="connsiteX3792" fmla="*/ 6580701 w 8386272"/>
                <a:gd name="connsiteY3792" fmla="*/ 1825400 h 2121144"/>
                <a:gd name="connsiteX3793" fmla="*/ 6541521 w 8386272"/>
                <a:gd name="connsiteY3793" fmla="*/ 1825519 h 2121144"/>
                <a:gd name="connsiteX3794" fmla="*/ 6541284 w 8386272"/>
                <a:gd name="connsiteY3794" fmla="*/ 1794175 h 2121144"/>
                <a:gd name="connsiteX3795" fmla="*/ 6541759 w 8386272"/>
                <a:gd name="connsiteY3795" fmla="*/ 1852469 h 2121144"/>
                <a:gd name="connsiteX3796" fmla="*/ 6542233 w 8386272"/>
                <a:gd name="connsiteY3796" fmla="*/ 1852469 h 2121144"/>
                <a:gd name="connsiteX3797" fmla="*/ 6587468 w 8386272"/>
                <a:gd name="connsiteY3797" fmla="*/ 1852351 h 2121144"/>
                <a:gd name="connsiteX3798" fmla="*/ 6587705 w 8386272"/>
                <a:gd name="connsiteY3798" fmla="*/ 1883694 h 2121144"/>
                <a:gd name="connsiteX3799" fmla="*/ 6581294 w 8386272"/>
                <a:gd name="connsiteY3799" fmla="*/ 1883694 h 2121144"/>
                <a:gd name="connsiteX3800" fmla="*/ 6542115 w 8386272"/>
                <a:gd name="connsiteY3800" fmla="*/ 1883813 h 2121144"/>
                <a:gd name="connsiteX3801" fmla="*/ 6542115 w 8386272"/>
                <a:gd name="connsiteY3801" fmla="*/ 1883813 h 2121144"/>
                <a:gd name="connsiteX3802" fmla="*/ 6542115 w 8386272"/>
                <a:gd name="connsiteY3802" fmla="*/ 1883338 h 2121144"/>
                <a:gd name="connsiteX3803" fmla="*/ 6541759 w 8386272"/>
                <a:gd name="connsiteY3803" fmla="*/ 1852469 h 2121144"/>
                <a:gd name="connsiteX3804" fmla="*/ 6542233 w 8386272"/>
                <a:gd name="connsiteY3804" fmla="*/ 1910645 h 2121144"/>
                <a:gd name="connsiteX3805" fmla="*/ 6587705 w 8386272"/>
                <a:gd name="connsiteY3805" fmla="*/ 1910526 h 2121144"/>
                <a:gd name="connsiteX3806" fmla="*/ 6588062 w 8386272"/>
                <a:gd name="connsiteY3806" fmla="*/ 1941869 h 2121144"/>
                <a:gd name="connsiteX3807" fmla="*/ 6542828 w 8386272"/>
                <a:gd name="connsiteY3807" fmla="*/ 1942107 h 2121144"/>
                <a:gd name="connsiteX3808" fmla="*/ 6542471 w 8386272"/>
                <a:gd name="connsiteY3808" fmla="*/ 1942107 h 2121144"/>
                <a:gd name="connsiteX3809" fmla="*/ 6542471 w 8386272"/>
                <a:gd name="connsiteY3809" fmla="*/ 1942107 h 2121144"/>
                <a:gd name="connsiteX3810" fmla="*/ 6542233 w 8386272"/>
                <a:gd name="connsiteY3810" fmla="*/ 1910645 h 2121144"/>
                <a:gd name="connsiteX3811" fmla="*/ 6542471 w 8386272"/>
                <a:gd name="connsiteY3811" fmla="*/ 1968939 h 2121144"/>
                <a:gd name="connsiteX3812" fmla="*/ 6588062 w 8386272"/>
                <a:gd name="connsiteY3812" fmla="*/ 1968701 h 2121144"/>
                <a:gd name="connsiteX3813" fmla="*/ 6588299 w 8386272"/>
                <a:gd name="connsiteY3813" fmla="*/ 2000163 h 2121144"/>
                <a:gd name="connsiteX3814" fmla="*/ 6588062 w 8386272"/>
                <a:gd name="connsiteY3814" fmla="*/ 2000163 h 2121144"/>
                <a:gd name="connsiteX3815" fmla="*/ 6582007 w 8386272"/>
                <a:gd name="connsiteY3815" fmla="*/ 2000163 h 2121144"/>
                <a:gd name="connsiteX3816" fmla="*/ 6542828 w 8386272"/>
                <a:gd name="connsiteY3816" fmla="*/ 2000282 h 2121144"/>
                <a:gd name="connsiteX3817" fmla="*/ 6542471 w 8386272"/>
                <a:gd name="connsiteY3817" fmla="*/ 1968939 h 2121144"/>
                <a:gd name="connsiteX3818" fmla="*/ 6543183 w 8386272"/>
                <a:gd name="connsiteY3818" fmla="*/ 2058576 h 2121144"/>
                <a:gd name="connsiteX3819" fmla="*/ 6542946 w 8386272"/>
                <a:gd name="connsiteY3819" fmla="*/ 2027114 h 2121144"/>
                <a:gd name="connsiteX3820" fmla="*/ 6543064 w 8386272"/>
                <a:gd name="connsiteY3820" fmla="*/ 2027114 h 2121144"/>
                <a:gd name="connsiteX3821" fmla="*/ 6588655 w 8386272"/>
                <a:gd name="connsiteY3821" fmla="*/ 2026995 h 2121144"/>
                <a:gd name="connsiteX3822" fmla="*/ 6588774 w 8386272"/>
                <a:gd name="connsiteY3822" fmla="*/ 2058339 h 2121144"/>
                <a:gd name="connsiteX3823" fmla="*/ 6543183 w 8386272"/>
                <a:gd name="connsiteY3823" fmla="*/ 2058576 h 2121144"/>
                <a:gd name="connsiteX3824" fmla="*/ 6703462 w 8386272"/>
                <a:gd name="connsiteY3824" fmla="*/ 438690 h 2121144"/>
                <a:gd name="connsiteX3825" fmla="*/ 6899952 w 8386272"/>
                <a:gd name="connsiteY3825" fmla="*/ 437977 h 2121144"/>
                <a:gd name="connsiteX3826" fmla="*/ 6900309 w 8386272"/>
                <a:gd name="connsiteY3826" fmla="*/ 503751 h 2121144"/>
                <a:gd name="connsiteX3827" fmla="*/ 6706193 w 8386272"/>
                <a:gd name="connsiteY3827" fmla="*/ 504463 h 2121144"/>
                <a:gd name="connsiteX3828" fmla="*/ 6703819 w 8386272"/>
                <a:gd name="connsiteY3828" fmla="*/ 504463 h 2121144"/>
                <a:gd name="connsiteX3829" fmla="*/ 6703462 w 8386272"/>
                <a:gd name="connsiteY3829" fmla="*/ 438690 h 2121144"/>
                <a:gd name="connsiteX3830" fmla="*/ 6704531 w 8386272"/>
                <a:gd name="connsiteY3830" fmla="*/ 595526 h 2121144"/>
                <a:gd name="connsiteX3831" fmla="*/ 6901021 w 8386272"/>
                <a:gd name="connsiteY3831" fmla="*/ 594813 h 2121144"/>
                <a:gd name="connsiteX3832" fmla="*/ 6901615 w 8386272"/>
                <a:gd name="connsiteY3832" fmla="*/ 660587 h 2121144"/>
                <a:gd name="connsiteX3833" fmla="*/ 6705125 w 8386272"/>
                <a:gd name="connsiteY3833" fmla="*/ 661299 h 2121144"/>
                <a:gd name="connsiteX3834" fmla="*/ 6705125 w 8386272"/>
                <a:gd name="connsiteY3834" fmla="*/ 661299 h 2121144"/>
                <a:gd name="connsiteX3835" fmla="*/ 6704531 w 8386272"/>
                <a:gd name="connsiteY3835" fmla="*/ 595526 h 2121144"/>
                <a:gd name="connsiteX3836" fmla="*/ 6705837 w 8386272"/>
                <a:gd name="connsiteY3836" fmla="*/ 752480 h 2121144"/>
                <a:gd name="connsiteX3837" fmla="*/ 6902089 w 8386272"/>
                <a:gd name="connsiteY3837" fmla="*/ 751649 h 2121144"/>
                <a:gd name="connsiteX3838" fmla="*/ 6902684 w 8386272"/>
                <a:gd name="connsiteY3838" fmla="*/ 817423 h 2121144"/>
                <a:gd name="connsiteX3839" fmla="*/ 6706193 w 8386272"/>
                <a:gd name="connsiteY3839" fmla="*/ 818135 h 2121144"/>
                <a:gd name="connsiteX3840" fmla="*/ 6706193 w 8386272"/>
                <a:gd name="connsiteY3840" fmla="*/ 818017 h 2121144"/>
                <a:gd name="connsiteX3841" fmla="*/ 6705837 w 8386272"/>
                <a:gd name="connsiteY3841" fmla="*/ 752480 h 2121144"/>
                <a:gd name="connsiteX3842" fmla="*/ 6706905 w 8386272"/>
                <a:gd name="connsiteY3842" fmla="*/ 909198 h 2121144"/>
                <a:gd name="connsiteX3843" fmla="*/ 6903396 w 8386272"/>
                <a:gd name="connsiteY3843" fmla="*/ 908485 h 2121144"/>
                <a:gd name="connsiteX3844" fmla="*/ 6903871 w 8386272"/>
                <a:gd name="connsiteY3844" fmla="*/ 974259 h 2121144"/>
                <a:gd name="connsiteX3845" fmla="*/ 6903871 w 8386272"/>
                <a:gd name="connsiteY3845" fmla="*/ 974259 h 2121144"/>
                <a:gd name="connsiteX3846" fmla="*/ 6707499 w 8386272"/>
                <a:gd name="connsiteY3846" fmla="*/ 974971 h 2121144"/>
                <a:gd name="connsiteX3847" fmla="*/ 6706905 w 8386272"/>
                <a:gd name="connsiteY3847" fmla="*/ 909198 h 2121144"/>
                <a:gd name="connsiteX3848" fmla="*/ 6708093 w 8386272"/>
                <a:gd name="connsiteY3848" fmla="*/ 1066034 h 2121144"/>
                <a:gd name="connsiteX3849" fmla="*/ 6708093 w 8386272"/>
                <a:gd name="connsiteY3849" fmla="*/ 1066034 h 2121144"/>
                <a:gd name="connsiteX3850" fmla="*/ 6904345 w 8386272"/>
                <a:gd name="connsiteY3850" fmla="*/ 1065321 h 2121144"/>
                <a:gd name="connsiteX3851" fmla="*/ 6904821 w 8386272"/>
                <a:gd name="connsiteY3851" fmla="*/ 1131095 h 2121144"/>
                <a:gd name="connsiteX3852" fmla="*/ 6708330 w 8386272"/>
                <a:gd name="connsiteY3852" fmla="*/ 1131807 h 2121144"/>
                <a:gd name="connsiteX3853" fmla="*/ 6708093 w 8386272"/>
                <a:gd name="connsiteY3853" fmla="*/ 1066034 h 2121144"/>
                <a:gd name="connsiteX3854" fmla="*/ 6709043 w 8386272"/>
                <a:gd name="connsiteY3854" fmla="*/ 1222870 h 2121144"/>
                <a:gd name="connsiteX3855" fmla="*/ 6905533 w 8386272"/>
                <a:gd name="connsiteY3855" fmla="*/ 1222157 h 2121144"/>
                <a:gd name="connsiteX3856" fmla="*/ 6905889 w 8386272"/>
                <a:gd name="connsiteY3856" fmla="*/ 1287931 h 2121144"/>
                <a:gd name="connsiteX3857" fmla="*/ 6709399 w 8386272"/>
                <a:gd name="connsiteY3857" fmla="*/ 1288643 h 2121144"/>
                <a:gd name="connsiteX3858" fmla="*/ 6709043 w 8386272"/>
                <a:gd name="connsiteY3858" fmla="*/ 1222870 h 2121144"/>
                <a:gd name="connsiteX3859" fmla="*/ 6710230 w 8386272"/>
                <a:gd name="connsiteY3859" fmla="*/ 1379706 h 2121144"/>
                <a:gd name="connsiteX3860" fmla="*/ 6906720 w 8386272"/>
                <a:gd name="connsiteY3860" fmla="*/ 1378993 h 2121144"/>
                <a:gd name="connsiteX3861" fmla="*/ 6907195 w 8386272"/>
                <a:gd name="connsiteY3861" fmla="*/ 1444767 h 2121144"/>
                <a:gd name="connsiteX3862" fmla="*/ 6710704 w 8386272"/>
                <a:gd name="connsiteY3862" fmla="*/ 1445479 h 2121144"/>
                <a:gd name="connsiteX3863" fmla="*/ 6710230 w 8386272"/>
                <a:gd name="connsiteY3863" fmla="*/ 1379706 h 2121144"/>
                <a:gd name="connsiteX3864" fmla="*/ 6711417 w 8386272"/>
                <a:gd name="connsiteY3864" fmla="*/ 1536542 h 2121144"/>
                <a:gd name="connsiteX3865" fmla="*/ 6907789 w 8386272"/>
                <a:gd name="connsiteY3865" fmla="*/ 1535829 h 2121144"/>
                <a:gd name="connsiteX3866" fmla="*/ 6908263 w 8386272"/>
                <a:gd name="connsiteY3866" fmla="*/ 1601603 h 2121144"/>
                <a:gd name="connsiteX3867" fmla="*/ 6711773 w 8386272"/>
                <a:gd name="connsiteY3867" fmla="*/ 1602315 h 2121144"/>
                <a:gd name="connsiteX3868" fmla="*/ 6711417 w 8386272"/>
                <a:gd name="connsiteY3868" fmla="*/ 1536542 h 2121144"/>
                <a:gd name="connsiteX3869" fmla="*/ 6712486 w 8386272"/>
                <a:gd name="connsiteY3869" fmla="*/ 1693496 h 2121144"/>
                <a:gd name="connsiteX3870" fmla="*/ 6908976 w 8386272"/>
                <a:gd name="connsiteY3870" fmla="*/ 1692665 h 2121144"/>
                <a:gd name="connsiteX3871" fmla="*/ 6909569 w 8386272"/>
                <a:gd name="connsiteY3871" fmla="*/ 1758439 h 2121144"/>
                <a:gd name="connsiteX3872" fmla="*/ 6909569 w 8386272"/>
                <a:gd name="connsiteY3872" fmla="*/ 1758439 h 2121144"/>
                <a:gd name="connsiteX3873" fmla="*/ 6713079 w 8386272"/>
                <a:gd name="connsiteY3873" fmla="*/ 1759270 h 2121144"/>
                <a:gd name="connsiteX3874" fmla="*/ 6712486 w 8386272"/>
                <a:gd name="connsiteY3874" fmla="*/ 1693496 h 2121144"/>
                <a:gd name="connsiteX3875" fmla="*/ 6713673 w 8386272"/>
                <a:gd name="connsiteY3875" fmla="*/ 1850213 h 2121144"/>
                <a:gd name="connsiteX3876" fmla="*/ 6910044 w 8386272"/>
                <a:gd name="connsiteY3876" fmla="*/ 1849501 h 2121144"/>
                <a:gd name="connsiteX3877" fmla="*/ 6910519 w 8386272"/>
                <a:gd name="connsiteY3877" fmla="*/ 1915275 h 2121144"/>
                <a:gd name="connsiteX3878" fmla="*/ 6714029 w 8386272"/>
                <a:gd name="connsiteY3878" fmla="*/ 1915987 h 2121144"/>
                <a:gd name="connsiteX3879" fmla="*/ 6713673 w 8386272"/>
                <a:gd name="connsiteY3879" fmla="*/ 1850213 h 2121144"/>
                <a:gd name="connsiteX3880" fmla="*/ 6715216 w 8386272"/>
                <a:gd name="connsiteY3880" fmla="*/ 2072823 h 2121144"/>
                <a:gd name="connsiteX3881" fmla="*/ 6714741 w 8386272"/>
                <a:gd name="connsiteY3881" fmla="*/ 2007050 h 2121144"/>
                <a:gd name="connsiteX3882" fmla="*/ 6911231 w 8386272"/>
                <a:gd name="connsiteY3882" fmla="*/ 2006337 h 2121144"/>
                <a:gd name="connsiteX3883" fmla="*/ 6911588 w 8386272"/>
                <a:gd name="connsiteY3883" fmla="*/ 2072111 h 2121144"/>
                <a:gd name="connsiteX3884" fmla="*/ 6715216 w 8386272"/>
                <a:gd name="connsiteY3884" fmla="*/ 2072823 h 2121144"/>
                <a:gd name="connsiteX3885" fmla="*/ 7076853 w 8386272"/>
                <a:gd name="connsiteY3885" fmla="*/ 658331 h 2121144"/>
                <a:gd name="connsiteX3886" fmla="*/ 7076734 w 8386272"/>
                <a:gd name="connsiteY3886" fmla="*/ 650970 h 2121144"/>
                <a:gd name="connsiteX3887" fmla="*/ 7277974 w 8386272"/>
                <a:gd name="connsiteY3887" fmla="*/ 650258 h 2121144"/>
                <a:gd name="connsiteX3888" fmla="*/ 7280111 w 8386272"/>
                <a:gd name="connsiteY3888" fmla="*/ 650258 h 2121144"/>
                <a:gd name="connsiteX3889" fmla="*/ 7280230 w 8386272"/>
                <a:gd name="connsiteY3889" fmla="*/ 657500 h 2121144"/>
                <a:gd name="connsiteX3890" fmla="*/ 7280348 w 8386272"/>
                <a:gd name="connsiteY3890" fmla="*/ 668067 h 2121144"/>
                <a:gd name="connsiteX3891" fmla="*/ 7280467 w 8386272"/>
                <a:gd name="connsiteY3891" fmla="*/ 675428 h 2121144"/>
                <a:gd name="connsiteX3892" fmla="*/ 7079347 w 8386272"/>
                <a:gd name="connsiteY3892" fmla="*/ 676259 h 2121144"/>
                <a:gd name="connsiteX3893" fmla="*/ 7076853 w 8386272"/>
                <a:gd name="connsiteY3893" fmla="*/ 676259 h 2121144"/>
                <a:gd name="connsiteX3894" fmla="*/ 7076972 w 8386272"/>
                <a:gd name="connsiteY3894" fmla="*/ 668898 h 2121144"/>
                <a:gd name="connsiteX3895" fmla="*/ 7076853 w 8386272"/>
                <a:gd name="connsiteY3895" fmla="*/ 658331 h 2121144"/>
                <a:gd name="connsiteX3896" fmla="*/ 7077684 w 8386272"/>
                <a:gd name="connsiteY3896" fmla="*/ 776463 h 2121144"/>
                <a:gd name="connsiteX3897" fmla="*/ 7077566 w 8386272"/>
                <a:gd name="connsiteY3897" fmla="*/ 765896 h 2121144"/>
                <a:gd name="connsiteX3898" fmla="*/ 7077684 w 8386272"/>
                <a:gd name="connsiteY3898" fmla="*/ 758535 h 2121144"/>
                <a:gd name="connsiteX3899" fmla="*/ 7281061 w 8386272"/>
                <a:gd name="connsiteY3899" fmla="*/ 757704 h 2121144"/>
                <a:gd name="connsiteX3900" fmla="*/ 7281180 w 8386272"/>
                <a:gd name="connsiteY3900" fmla="*/ 765065 h 2121144"/>
                <a:gd name="connsiteX3901" fmla="*/ 7281180 w 8386272"/>
                <a:gd name="connsiteY3901" fmla="*/ 775632 h 2121144"/>
                <a:gd name="connsiteX3902" fmla="*/ 7281298 w 8386272"/>
                <a:gd name="connsiteY3902" fmla="*/ 782993 h 2121144"/>
                <a:gd name="connsiteX3903" fmla="*/ 7077921 w 8386272"/>
                <a:gd name="connsiteY3903" fmla="*/ 783824 h 2121144"/>
                <a:gd name="connsiteX3904" fmla="*/ 7077684 w 8386272"/>
                <a:gd name="connsiteY3904" fmla="*/ 776463 h 2121144"/>
                <a:gd name="connsiteX3905" fmla="*/ 7078397 w 8386272"/>
                <a:gd name="connsiteY3905" fmla="*/ 873461 h 2121144"/>
                <a:gd name="connsiteX3906" fmla="*/ 7281773 w 8386272"/>
                <a:gd name="connsiteY3906" fmla="*/ 872630 h 2121144"/>
                <a:gd name="connsiteX3907" fmla="*/ 7281892 w 8386272"/>
                <a:gd name="connsiteY3907" fmla="*/ 890558 h 2121144"/>
                <a:gd name="connsiteX3908" fmla="*/ 7078397 w 8386272"/>
                <a:gd name="connsiteY3908" fmla="*/ 891389 h 2121144"/>
                <a:gd name="connsiteX3909" fmla="*/ 7078397 w 8386272"/>
                <a:gd name="connsiteY3909" fmla="*/ 873461 h 2121144"/>
                <a:gd name="connsiteX3910" fmla="*/ 7079109 w 8386272"/>
                <a:gd name="connsiteY3910" fmla="*/ 981026 h 2121144"/>
                <a:gd name="connsiteX3911" fmla="*/ 7282604 w 8386272"/>
                <a:gd name="connsiteY3911" fmla="*/ 980195 h 2121144"/>
                <a:gd name="connsiteX3912" fmla="*/ 7282604 w 8386272"/>
                <a:gd name="connsiteY3912" fmla="*/ 998123 h 2121144"/>
                <a:gd name="connsiteX3913" fmla="*/ 7079228 w 8386272"/>
                <a:gd name="connsiteY3913" fmla="*/ 998954 h 2121144"/>
                <a:gd name="connsiteX3914" fmla="*/ 7079109 w 8386272"/>
                <a:gd name="connsiteY3914" fmla="*/ 981026 h 2121144"/>
                <a:gd name="connsiteX3915" fmla="*/ 7079940 w 8386272"/>
                <a:gd name="connsiteY3915" fmla="*/ 1088473 h 2121144"/>
                <a:gd name="connsiteX3916" fmla="*/ 7283317 w 8386272"/>
                <a:gd name="connsiteY3916" fmla="*/ 1087642 h 2121144"/>
                <a:gd name="connsiteX3917" fmla="*/ 7283553 w 8386272"/>
                <a:gd name="connsiteY3917" fmla="*/ 1105569 h 2121144"/>
                <a:gd name="connsiteX3918" fmla="*/ 7080177 w 8386272"/>
                <a:gd name="connsiteY3918" fmla="*/ 1106400 h 2121144"/>
                <a:gd name="connsiteX3919" fmla="*/ 7079940 w 8386272"/>
                <a:gd name="connsiteY3919" fmla="*/ 1088473 h 2121144"/>
                <a:gd name="connsiteX3920" fmla="*/ 7080771 w 8386272"/>
                <a:gd name="connsiteY3920" fmla="*/ 1196038 h 2121144"/>
                <a:gd name="connsiteX3921" fmla="*/ 7284148 w 8386272"/>
                <a:gd name="connsiteY3921" fmla="*/ 1195207 h 2121144"/>
                <a:gd name="connsiteX3922" fmla="*/ 7284148 w 8386272"/>
                <a:gd name="connsiteY3922" fmla="*/ 1213134 h 2121144"/>
                <a:gd name="connsiteX3923" fmla="*/ 7080771 w 8386272"/>
                <a:gd name="connsiteY3923" fmla="*/ 1213965 h 2121144"/>
                <a:gd name="connsiteX3924" fmla="*/ 7080771 w 8386272"/>
                <a:gd name="connsiteY3924" fmla="*/ 1196038 h 2121144"/>
                <a:gd name="connsiteX3925" fmla="*/ 7081484 w 8386272"/>
                <a:gd name="connsiteY3925" fmla="*/ 1303603 h 2121144"/>
                <a:gd name="connsiteX3926" fmla="*/ 7284860 w 8386272"/>
                <a:gd name="connsiteY3926" fmla="*/ 1302772 h 2121144"/>
                <a:gd name="connsiteX3927" fmla="*/ 7285097 w 8386272"/>
                <a:gd name="connsiteY3927" fmla="*/ 1320699 h 2121144"/>
                <a:gd name="connsiteX3928" fmla="*/ 7081721 w 8386272"/>
                <a:gd name="connsiteY3928" fmla="*/ 1321530 h 2121144"/>
                <a:gd name="connsiteX3929" fmla="*/ 7081484 w 8386272"/>
                <a:gd name="connsiteY3929" fmla="*/ 1303603 h 2121144"/>
                <a:gd name="connsiteX3930" fmla="*/ 7082315 w 8386272"/>
                <a:gd name="connsiteY3930" fmla="*/ 1411168 h 2121144"/>
                <a:gd name="connsiteX3931" fmla="*/ 7285690 w 8386272"/>
                <a:gd name="connsiteY3931" fmla="*/ 1410337 h 2121144"/>
                <a:gd name="connsiteX3932" fmla="*/ 7285690 w 8386272"/>
                <a:gd name="connsiteY3932" fmla="*/ 1428264 h 2121144"/>
                <a:gd name="connsiteX3933" fmla="*/ 7082315 w 8386272"/>
                <a:gd name="connsiteY3933" fmla="*/ 1429095 h 2121144"/>
                <a:gd name="connsiteX3934" fmla="*/ 7082315 w 8386272"/>
                <a:gd name="connsiteY3934" fmla="*/ 1411168 h 2121144"/>
                <a:gd name="connsiteX3935" fmla="*/ 7083027 w 8386272"/>
                <a:gd name="connsiteY3935" fmla="*/ 1518733 h 2121144"/>
                <a:gd name="connsiteX3936" fmla="*/ 7286403 w 8386272"/>
                <a:gd name="connsiteY3936" fmla="*/ 1517902 h 2121144"/>
                <a:gd name="connsiteX3937" fmla="*/ 7286640 w 8386272"/>
                <a:gd name="connsiteY3937" fmla="*/ 1535829 h 2121144"/>
                <a:gd name="connsiteX3938" fmla="*/ 7083264 w 8386272"/>
                <a:gd name="connsiteY3938" fmla="*/ 1536660 h 2121144"/>
                <a:gd name="connsiteX3939" fmla="*/ 7083027 w 8386272"/>
                <a:gd name="connsiteY3939" fmla="*/ 1518733 h 2121144"/>
                <a:gd name="connsiteX3940" fmla="*/ 7083858 w 8386272"/>
                <a:gd name="connsiteY3940" fmla="*/ 1626179 h 2121144"/>
                <a:gd name="connsiteX3941" fmla="*/ 7287234 w 8386272"/>
                <a:gd name="connsiteY3941" fmla="*/ 1625348 h 2121144"/>
                <a:gd name="connsiteX3942" fmla="*/ 7287234 w 8386272"/>
                <a:gd name="connsiteY3942" fmla="*/ 1643276 h 2121144"/>
                <a:gd name="connsiteX3943" fmla="*/ 7083858 w 8386272"/>
                <a:gd name="connsiteY3943" fmla="*/ 1644107 h 2121144"/>
                <a:gd name="connsiteX3944" fmla="*/ 7083858 w 8386272"/>
                <a:gd name="connsiteY3944" fmla="*/ 1626179 h 2121144"/>
                <a:gd name="connsiteX3945" fmla="*/ 7084452 w 8386272"/>
                <a:gd name="connsiteY3945" fmla="*/ 1733744 h 2121144"/>
                <a:gd name="connsiteX3946" fmla="*/ 7287828 w 8386272"/>
                <a:gd name="connsiteY3946" fmla="*/ 1732913 h 2121144"/>
                <a:gd name="connsiteX3947" fmla="*/ 7288065 w 8386272"/>
                <a:gd name="connsiteY3947" fmla="*/ 1750841 h 2121144"/>
                <a:gd name="connsiteX3948" fmla="*/ 7084689 w 8386272"/>
                <a:gd name="connsiteY3948" fmla="*/ 1751672 h 2121144"/>
                <a:gd name="connsiteX3949" fmla="*/ 7084452 w 8386272"/>
                <a:gd name="connsiteY3949" fmla="*/ 1733744 h 2121144"/>
                <a:gd name="connsiteX3950" fmla="*/ 7085401 w 8386272"/>
                <a:gd name="connsiteY3950" fmla="*/ 1841309 h 2121144"/>
                <a:gd name="connsiteX3951" fmla="*/ 7087895 w 8386272"/>
                <a:gd name="connsiteY3951" fmla="*/ 1841309 h 2121144"/>
                <a:gd name="connsiteX3952" fmla="*/ 7288777 w 8386272"/>
                <a:gd name="connsiteY3952" fmla="*/ 1840478 h 2121144"/>
                <a:gd name="connsiteX3953" fmla="*/ 7288777 w 8386272"/>
                <a:gd name="connsiteY3953" fmla="*/ 1858406 h 2121144"/>
                <a:gd name="connsiteX3954" fmla="*/ 7085401 w 8386272"/>
                <a:gd name="connsiteY3954" fmla="*/ 1859237 h 2121144"/>
                <a:gd name="connsiteX3955" fmla="*/ 7085401 w 8386272"/>
                <a:gd name="connsiteY3955" fmla="*/ 1841309 h 2121144"/>
                <a:gd name="connsiteX3956" fmla="*/ 7085995 w 8386272"/>
                <a:gd name="connsiteY3956" fmla="*/ 1948874 h 2121144"/>
                <a:gd name="connsiteX3957" fmla="*/ 7289371 w 8386272"/>
                <a:gd name="connsiteY3957" fmla="*/ 1948043 h 2121144"/>
                <a:gd name="connsiteX3958" fmla="*/ 7289609 w 8386272"/>
                <a:gd name="connsiteY3958" fmla="*/ 1965971 h 2121144"/>
                <a:gd name="connsiteX3959" fmla="*/ 7086232 w 8386272"/>
                <a:gd name="connsiteY3959" fmla="*/ 1966802 h 2121144"/>
                <a:gd name="connsiteX3960" fmla="*/ 7085995 w 8386272"/>
                <a:gd name="connsiteY3960" fmla="*/ 1948874 h 2121144"/>
                <a:gd name="connsiteX3961" fmla="*/ 7086945 w 8386272"/>
                <a:gd name="connsiteY3961" fmla="*/ 2074367 h 2121144"/>
                <a:gd name="connsiteX3962" fmla="*/ 7086945 w 8386272"/>
                <a:gd name="connsiteY3962" fmla="*/ 2056439 h 2121144"/>
                <a:gd name="connsiteX3963" fmla="*/ 7089676 w 8386272"/>
                <a:gd name="connsiteY3963" fmla="*/ 2056439 h 2121144"/>
                <a:gd name="connsiteX3964" fmla="*/ 7290321 w 8386272"/>
                <a:gd name="connsiteY3964" fmla="*/ 2055608 h 2121144"/>
                <a:gd name="connsiteX3965" fmla="*/ 7290559 w 8386272"/>
                <a:gd name="connsiteY3965" fmla="*/ 2073536 h 2121144"/>
                <a:gd name="connsiteX3966" fmla="*/ 7086945 w 8386272"/>
                <a:gd name="connsiteY3966" fmla="*/ 2074367 h 2121144"/>
                <a:gd name="connsiteX3967" fmla="*/ 7440271 w 8386272"/>
                <a:gd name="connsiteY3967" fmla="*/ 501733 h 2121144"/>
                <a:gd name="connsiteX3968" fmla="*/ 7440271 w 8386272"/>
                <a:gd name="connsiteY3968" fmla="*/ 501733 h 2121144"/>
                <a:gd name="connsiteX3969" fmla="*/ 7440271 w 8386272"/>
                <a:gd name="connsiteY3969" fmla="*/ 501733 h 2121144"/>
                <a:gd name="connsiteX3970" fmla="*/ 7439559 w 8386272"/>
                <a:gd name="connsiteY3970" fmla="*/ 501020 h 2121144"/>
                <a:gd name="connsiteX3971" fmla="*/ 7558521 w 8386272"/>
                <a:gd name="connsiteY3971" fmla="*/ 450681 h 2121144"/>
                <a:gd name="connsiteX3972" fmla="*/ 7568375 w 8386272"/>
                <a:gd name="connsiteY3972" fmla="*/ 460179 h 2121144"/>
                <a:gd name="connsiteX3973" fmla="*/ 7568019 w 8386272"/>
                <a:gd name="connsiteY3973" fmla="*/ 460298 h 2121144"/>
                <a:gd name="connsiteX3974" fmla="*/ 7567663 w 8386272"/>
                <a:gd name="connsiteY3974" fmla="*/ 460416 h 2121144"/>
                <a:gd name="connsiteX3975" fmla="*/ 7567663 w 8386272"/>
                <a:gd name="connsiteY3975" fmla="*/ 460416 h 2121144"/>
                <a:gd name="connsiteX3976" fmla="*/ 7568375 w 8386272"/>
                <a:gd name="connsiteY3976" fmla="*/ 461129 h 2121144"/>
                <a:gd name="connsiteX3977" fmla="*/ 7449413 w 8386272"/>
                <a:gd name="connsiteY3977" fmla="*/ 511468 h 2121144"/>
                <a:gd name="connsiteX3978" fmla="*/ 7439559 w 8386272"/>
                <a:gd name="connsiteY3978" fmla="*/ 501970 h 2121144"/>
                <a:gd name="connsiteX3979" fmla="*/ 7440271 w 8386272"/>
                <a:gd name="connsiteY3979" fmla="*/ 501733 h 2121144"/>
                <a:gd name="connsiteX3980" fmla="*/ 7440271 w 8386272"/>
                <a:gd name="connsiteY3980" fmla="*/ 501733 h 2121144"/>
                <a:gd name="connsiteX3981" fmla="*/ 7440746 w 8386272"/>
                <a:gd name="connsiteY3981" fmla="*/ 660706 h 2121144"/>
                <a:gd name="connsiteX3982" fmla="*/ 7559590 w 8386272"/>
                <a:gd name="connsiteY3982" fmla="*/ 610366 h 2121144"/>
                <a:gd name="connsiteX3983" fmla="*/ 7569444 w 8386272"/>
                <a:gd name="connsiteY3983" fmla="*/ 619864 h 2121144"/>
                <a:gd name="connsiteX3984" fmla="*/ 7569206 w 8386272"/>
                <a:gd name="connsiteY3984" fmla="*/ 619983 h 2121144"/>
                <a:gd name="connsiteX3985" fmla="*/ 7568969 w 8386272"/>
                <a:gd name="connsiteY3985" fmla="*/ 620102 h 2121144"/>
                <a:gd name="connsiteX3986" fmla="*/ 7568732 w 8386272"/>
                <a:gd name="connsiteY3986" fmla="*/ 620220 h 2121144"/>
                <a:gd name="connsiteX3987" fmla="*/ 7569444 w 8386272"/>
                <a:gd name="connsiteY3987" fmla="*/ 620814 h 2121144"/>
                <a:gd name="connsiteX3988" fmla="*/ 7450600 w 8386272"/>
                <a:gd name="connsiteY3988" fmla="*/ 671154 h 2121144"/>
                <a:gd name="connsiteX3989" fmla="*/ 7440746 w 8386272"/>
                <a:gd name="connsiteY3989" fmla="*/ 661656 h 2121144"/>
                <a:gd name="connsiteX3990" fmla="*/ 7440864 w 8386272"/>
                <a:gd name="connsiteY3990" fmla="*/ 661537 h 2121144"/>
                <a:gd name="connsiteX3991" fmla="*/ 7441221 w 8386272"/>
                <a:gd name="connsiteY3991" fmla="*/ 661418 h 2121144"/>
                <a:gd name="connsiteX3992" fmla="*/ 7441221 w 8386272"/>
                <a:gd name="connsiteY3992" fmla="*/ 661418 h 2121144"/>
                <a:gd name="connsiteX3993" fmla="*/ 7441221 w 8386272"/>
                <a:gd name="connsiteY3993" fmla="*/ 661418 h 2121144"/>
                <a:gd name="connsiteX3994" fmla="*/ 7440746 w 8386272"/>
                <a:gd name="connsiteY3994" fmla="*/ 660706 h 2121144"/>
                <a:gd name="connsiteX3995" fmla="*/ 7441933 w 8386272"/>
                <a:gd name="connsiteY3995" fmla="*/ 820391 h 2121144"/>
                <a:gd name="connsiteX3996" fmla="*/ 7560777 w 8386272"/>
                <a:gd name="connsiteY3996" fmla="*/ 770052 h 2121144"/>
                <a:gd name="connsiteX3997" fmla="*/ 7570631 w 8386272"/>
                <a:gd name="connsiteY3997" fmla="*/ 779550 h 2121144"/>
                <a:gd name="connsiteX3998" fmla="*/ 7570037 w 8386272"/>
                <a:gd name="connsiteY3998" fmla="*/ 779906 h 2121144"/>
                <a:gd name="connsiteX3999" fmla="*/ 7570631 w 8386272"/>
                <a:gd name="connsiteY3999" fmla="*/ 780499 h 2121144"/>
                <a:gd name="connsiteX4000" fmla="*/ 7451788 w 8386272"/>
                <a:gd name="connsiteY4000" fmla="*/ 830839 h 2121144"/>
                <a:gd name="connsiteX4001" fmla="*/ 7441933 w 8386272"/>
                <a:gd name="connsiteY4001" fmla="*/ 821341 h 2121144"/>
                <a:gd name="connsiteX4002" fmla="*/ 7442646 w 8386272"/>
                <a:gd name="connsiteY4002" fmla="*/ 821104 h 2121144"/>
                <a:gd name="connsiteX4003" fmla="*/ 7442646 w 8386272"/>
                <a:gd name="connsiteY4003" fmla="*/ 821104 h 2121144"/>
                <a:gd name="connsiteX4004" fmla="*/ 7441933 w 8386272"/>
                <a:gd name="connsiteY4004" fmla="*/ 820391 h 2121144"/>
                <a:gd name="connsiteX4005" fmla="*/ 7561964 w 8386272"/>
                <a:gd name="connsiteY4005" fmla="*/ 930806 h 2121144"/>
                <a:gd name="connsiteX4006" fmla="*/ 7571819 w 8386272"/>
                <a:gd name="connsiteY4006" fmla="*/ 940304 h 2121144"/>
                <a:gd name="connsiteX4007" fmla="*/ 7452856 w 8386272"/>
                <a:gd name="connsiteY4007" fmla="*/ 990643 h 2121144"/>
                <a:gd name="connsiteX4008" fmla="*/ 7443001 w 8386272"/>
                <a:gd name="connsiteY4008" fmla="*/ 981145 h 2121144"/>
                <a:gd name="connsiteX4009" fmla="*/ 7561964 w 8386272"/>
                <a:gd name="connsiteY4009" fmla="*/ 930806 h 2121144"/>
                <a:gd name="connsiteX4010" fmla="*/ 7563033 w 8386272"/>
                <a:gd name="connsiteY4010" fmla="*/ 1090610 h 2121144"/>
                <a:gd name="connsiteX4011" fmla="*/ 7572887 w 8386272"/>
                <a:gd name="connsiteY4011" fmla="*/ 1100226 h 2121144"/>
                <a:gd name="connsiteX4012" fmla="*/ 7556621 w 8386272"/>
                <a:gd name="connsiteY4012" fmla="*/ 1107113 h 2121144"/>
                <a:gd name="connsiteX4013" fmla="*/ 7454043 w 8386272"/>
                <a:gd name="connsiteY4013" fmla="*/ 1150447 h 2121144"/>
                <a:gd name="connsiteX4014" fmla="*/ 7444189 w 8386272"/>
                <a:gd name="connsiteY4014" fmla="*/ 1140949 h 2121144"/>
                <a:gd name="connsiteX4015" fmla="*/ 7563033 w 8386272"/>
                <a:gd name="connsiteY4015" fmla="*/ 1090610 h 2121144"/>
                <a:gd name="connsiteX4016" fmla="*/ 7512931 w 8386272"/>
                <a:gd name="connsiteY4016" fmla="*/ 1272022 h 2121144"/>
                <a:gd name="connsiteX4017" fmla="*/ 7564220 w 8386272"/>
                <a:gd name="connsiteY4017" fmla="*/ 1250295 h 2121144"/>
                <a:gd name="connsiteX4018" fmla="*/ 7574074 w 8386272"/>
                <a:gd name="connsiteY4018" fmla="*/ 1259793 h 2121144"/>
                <a:gd name="connsiteX4019" fmla="*/ 7484081 w 8386272"/>
                <a:gd name="connsiteY4019" fmla="*/ 1297904 h 2121144"/>
                <a:gd name="connsiteX4020" fmla="*/ 7455230 w 8386272"/>
                <a:gd name="connsiteY4020" fmla="*/ 1310133 h 2121144"/>
                <a:gd name="connsiteX4021" fmla="*/ 7445376 w 8386272"/>
                <a:gd name="connsiteY4021" fmla="*/ 1300635 h 2121144"/>
                <a:gd name="connsiteX4022" fmla="*/ 7512931 w 8386272"/>
                <a:gd name="connsiteY4022" fmla="*/ 1272022 h 2121144"/>
                <a:gd name="connsiteX4023" fmla="*/ 7565289 w 8386272"/>
                <a:gd name="connsiteY4023" fmla="*/ 1410099 h 2121144"/>
                <a:gd name="connsiteX4024" fmla="*/ 7575143 w 8386272"/>
                <a:gd name="connsiteY4024" fmla="*/ 1419597 h 2121144"/>
                <a:gd name="connsiteX4025" fmla="*/ 7456180 w 8386272"/>
                <a:gd name="connsiteY4025" fmla="*/ 1469937 h 2121144"/>
                <a:gd name="connsiteX4026" fmla="*/ 7446326 w 8386272"/>
                <a:gd name="connsiteY4026" fmla="*/ 1460439 h 2121144"/>
                <a:gd name="connsiteX4027" fmla="*/ 7565289 w 8386272"/>
                <a:gd name="connsiteY4027" fmla="*/ 1410099 h 2121144"/>
                <a:gd name="connsiteX4028" fmla="*/ 7566476 w 8386272"/>
                <a:gd name="connsiteY4028" fmla="*/ 1569785 h 2121144"/>
                <a:gd name="connsiteX4029" fmla="*/ 7576330 w 8386272"/>
                <a:gd name="connsiteY4029" fmla="*/ 1579283 h 2121144"/>
                <a:gd name="connsiteX4030" fmla="*/ 7457486 w 8386272"/>
                <a:gd name="connsiteY4030" fmla="*/ 1629622 h 2121144"/>
                <a:gd name="connsiteX4031" fmla="*/ 7447632 w 8386272"/>
                <a:gd name="connsiteY4031" fmla="*/ 1620124 h 2121144"/>
                <a:gd name="connsiteX4032" fmla="*/ 7566476 w 8386272"/>
                <a:gd name="connsiteY4032" fmla="*/ 1569785 h 2121144"/>
                <a:gd name="connsiteX4033" fmla="*/ 7567545 w 8386272"/>
                <a:gd name="connsiteY4033" fmla="*/ 1729470 h 2121144"/>
                <a:gd name="connsiteX4034" fmla="*/ 7577517 w 8386272"/>
                <a:gd name="connsiteY4034" fmla="*/ 1738968 h 2121144"/>
                <a:gd name="connsiteX4035" fmla="*/ 7458554 w 8386272"/>
                <a:gd name="connsiteY4035" fmla="*/ 1789308 h 2121144"/>
                <a:gd name="connsiteX4036" fmla="*/ 7448701 w 8386272"/>
                <a:gd name="connsiteY4036" fmla="*/ 1779810 h 2121144"/>
                <a:gd name="connsiteX4037" fmla="*/ 7567545 w 8386272"/>
                <a:gd name="connsiteY4037" fmla="*/ 1729470 h 2121144"/>
                <a:gd name="connsiteX4038" fmla="*/ 7459742 w 8386272"/>
                <a:gd name="connsiteY4038" fmla="*/ 1949112 h 2121144"/>
                <a:gd name="connsiteX4039" fmla="*/ 7449888 w 8386272"/>
                <a:gd name="connsiteY4039" fmla="*/ 1939614 h 2121144"/>
                <a:gd name="connsiteX4040" fmla="*/ 7568850 w 8386272"/>
                <a:gd name="connsiteY4040" fmla="*/ 1889274 h 2121144"/>
                <a:gd name="connsiteX4041" fmla="*/ 7578705 w 8386272"/>
                <a:gd name="connsiteY4041" fmla="*/ 1898891 h 2121144"/>
                <a:gd name="connsiteX4042" fmla="*/ 7459742 w 8386272"/>
                <a:gd name="connsiteY4042" fmla="*/ 1949112 h 2121144"/>
                <a:gd name="connsiteX4043" fmla="*/ 7625601 w 8386272"/>
                <a:gd name="connsiteY4043" fmla="*/ 880229 h 2121144"/>
                <a:gd name="connsiteX4044" fmla="*/ 7688644 w 8386272"/>
                <a:gd name="connsiteY4044" fmla="*/ 879991 h 2121144"/>
                <a:gd name="connsiteX4045" fmla="*/ 7689594 w 8386272"/>
                <a:gd name="connsiteY4045" fmla="*/ 996461 h 2121144"/>
                <a:gd name="connsiteX4046" fmla="*/ 7688644 w 8386272"/>
                <a:gd name="connsiteY4046" fmla="*/ 996461 h 2121144"/>
                <a:gd name="connsiteX4047" fmla="*/ 7680096 w 8386272"/>
                <a:gd name="connsiteY4047" fmla="*/ 996461 h 2121144"/>
                <a:gd name="connsiteX4048" fmla="*/ 7626432 w 8386272"/>
                <a:gd name="connsiteY4048" fmla="*/ 996698 h 2121144"/>
                <a:gd name="connsiteX4049" fmla="*/ 7625601 w 8386272"/>
                <a:gd name="connsiteY4049" fmla="*/ 880229 h 2121144"/>
                <a:gd name="connsiteX4050" fmla="*/ 7626670 w 8386272"/>
                <a:gd name="connsiteY4050" fmla="*/ 1037065 h 2121144"/>
                <a:gd name="connsiteX4051" fmla="*/ 7689831 w 8386272"/>
                <a:gd name="connsiteY4051" fmla="*/ 1036827 h 2121144"/>
                <a:gd name="connsiteX4052" fmla="*/ 7690544 w 8386272"/>
                <a:gd name="connsiteY4052" fmla="*/ 1153297 h 2121144"/>
                <a:gd name="connsiteX4053" fmla="*/ 7627501 w 8386272"/>
                <a:gd name="connsiteY4053" fmla="*/ 1153534 h 2121144"/>
                <a:gd name="connsiteX4054" fmla="*/ 7626670 w 8386272"/>
                <a:gd name="connsiteY4054" fmla="*/ 1037065 h 2121144"/>
                <a:gd name="connsiteX4055" fmla="*/ 7627857 w 8386272"/>
                <a:gd name="connsiteY4055" fmla="*/ 1193901 h 2121144"/>
                <a:gd name="connsiteX4056" fmla="*/ 7690900 w 8386272"/>
                <a:gd name="connsiteY4056" fmla="*/ 1193663 h 2121144"/>
                <a:gd name="connsiteX4057" fmla="*/ 7691850 w 8386272"/>
                <a:gd name="connsiteY4057" fmla="*/ 1310133 h 2121144"/>
                <a:gd name="connsiteX4058" fmla="*/ 7628569 w 8386272"/>
                <a:gd name="connsiteY4058" fmla="*/ 1310370 h 2121144"/>
                <a:gd name="connsiteX4059" fmla="*/ 7627857 w 8386272"/>
                <a:gd name="connsiteY4059" fmla="*/ 1193901 h 2121144"/>
                <a:gd name="connsiteX4060" fmla="*/ 7628925 w 8386272"/>
                <a:gd name="connsiteY4060" fmla="*/ 1350737 h 2121144"/>
                <a:gd name="connsiteX4061" fmla="*/ 7692087 w 8386272"/>
                <a:gd name="connsiteY4061" fmla="*/ 1350499 h 2121144"/>
                <a:gd name="connsiteX4062" fmla="*/ 7692918 w 8386272"/>
                <a:gd name="connsiteY4062" fmla="*/ 1467087 h 2121144"/>
                <a:gd name="connsiteX4063" fmla="*/ 7683420 w 8386272"/>
                <a:gd name="connsiteY4063" fmla="*/ 1467087 h 2121144"/>
                <a:gd name="connsiteX4064" fmla="*/ 7629875 w 8386272"/>
                <a:gd name="connsiteY4064" fmla="*/ 1467325 h 2121144"/>
                <a:gd name="connsiteX4065" fmla="*/ 7628925 w 8386272"/>
                <a:gd name="connsiteY4065" fmla="*/ 1350737 h 2121144"/>
                <a:gd name="connsiteX4066" fmla="*/ 7630112 w 8386272"/>
                <a:gd name="connsiteY4066" fmla="*/ 1507454 h 2121144"/>
                <a:gd name="connsiteX4067" fmla="*/ 7692443 w 8386272"/>
                <a:gd name="connsiteY4067" fmla="*/ 1507216 h 2121144"/>
                <a:gd name="connsiteX4068" fmla="*/ 7693155 w 8386272"/>
                <a:gd name="connsiteY4068" fmla="*/ 1507216 h 2121144"/>
                <a:gd name="connsiteX4069" fmla="*/ 7694105 w 8386272"/>
                <a:gd name="connsiteY4069" fmla="*/ 1623805 h 2121144"/>
                <a:gd name="connsiteX4070" fmla="*/ 7684370 w 8386272"/>
                <a:gd name="connsiteY4070" fmla="*/ 1623805 h 2121144"/>
                <a:gd name="connsiteX4071" fmla="*/ 7630825 w 8386272"/>
                <a:gd name="connsiteY4071" fmla="*/ 1624042 h 2121144"/>
                <a:gd name="connsiteX4072" fmla="*/ 7630825 w 8386272"/>
                <a:gd name="connsiteY4072" fmla="*/ 1624042 h 2121144"/>
                <a:gd name="connsiteX4073" fmla="*/ 7630112 w 8386272"/>
                <a:gd name="connsiteY4073" fmla="*/ 1507454 h 2121144"/>
                <a:gd name="connsiteX4074" fmla="*/ 7631181 w 8386272"/>
                <a:gd name="connsiteY4074" fmla="*/ 1664409 h 2121144"/>
                <a:gd name="connsiteX4075" fmla="*/ 7694224 w 8386272"/>
                <a:gd name="connsiteY4075" fmla="*/ 1664171 h 2121144"/>
                <a:gd name="connsiteX4076" fmla="*/ 7695174 w 8386272"/>
                <a:gd name="connsiteY4076" fmla="*/ 1780640 h 2121144"/>
                <a:gd name="connsiteX4077" fmla="*/ 7632012 w 8386272"/>
                <a:gd name="connsiteY4077" fmla="*/ 1780997 h 2121144"/>
                <a:gd name="connsiteX4078" fmla="*/ 7631181 w 8386272"/>
                <a:gd name="connsiteY4078" fmla="*/ 1664409 h 2121144"/>
                <a:gd name="connsiteX4079" fmla="*/ 7695530 w 8386272"/>
                <a:gd name="connsiteY4079" fmla="*/ 1937477 h 2121144"/>
                <a:gd name="connsiteX4080" fmla="*/ 7686745 w 8386272"/>
                <a:gd name="connsiteY4080" fmla="*/ 1937477 h 2121144"/>
                <a:gd name="connsiteX4081" fmla="*/ 7633199 w 8386272"/>
                <a:gd name="connsiteY4081" fmla="*/ 1937714 h 2121144"/>
                <a:gd name="connsiteX4082" fmla="*/ 7632249 w 8386272"/>
                <a:gd name="connsiteY4082" fmla="*/ 1821244 h 2121144"/>
                <a:gd name="connsiteX4083" fmla="*/ 7632962 w 8386272"/>
                <a:gd name="connsiteY4083" fmla="*/ 1821244 h 2121144"/>
                <a:gd name="connsiteX4084" fmla="*/ 7695411 w 8386272"/>
                <a:gd name="connsiteY4084" fmla="*/ 1821007 h 2121144"/>
                <a:gd name="connsiteX4085" fmla="*/ 7696242 w 8386272"/>
                <a:gd name="connsiteY4085" fmla="*/ 1937595 h 2121144"/>
                <a:gd name="connsiteX4086" fmla="*/ 7695530 w 8386272"/>
                <a:gd name="connsiteY4086" fmla="*/ 1937595 h 212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</a:cxnLst>
              <a:rect l="l" t="t" r="r" b="b"/>
              <a:pathLst>
                <a:path w="8386272" h="2121144">
                  <a:moveTo>
                    <a:pt x="8372620" y="170846"/>
                  </a:moveTo>
                  <a:lnTo>
                    <a:pt x="8219821" y="171439"/>
                  </a:lnTo>
                  <a:lnTo>
                    <a:pt x="8372620" y="170846"/>
                  </a:lnTo>
                  <a:lnTo>
                    <a:pt x="8360153" y="119556"/>
                  </a:lnTo>
                  <a:lnTo>
                    <a:pt x="8219464" y="120150"/>
                  </a:lnTo>
                  <a:lnTo>
                    <a:pt x="8219346" y="99136"/>
                  </a:lnTo>
                  <a:lnTo>
                    <a:pt x="8206880" y="47846"/>
                  </a:lnTo>
                  <a:lnTo>
                    <a:pt x="8021550" y="48677"/>
                  </a:lnTo>
                  <a:lnTo>
                    <a:pt x="8022024" y="120981"/>
                  </a:lnTo>
                  <a:lnTo>
                    <a:pt x="8022024" y="120981"/>
                  </a:lnTo>
                  <a:lnTo>
                    <a:pt x="7714763" y="122168"/>
                  </a:lnTo>
                  <a:lnTo>
                    <a:pt x="7716307" y="337298"/>
                  </a:lnTo>
                  <a:lnTo>
                    <a:pt x="7672735" y="337417"/>
                  </a:lnTo>
                  <a:lnTo>
                    <a:pt x="7672854" y="358194"/>
                  </a:lnTo>
                  <a:lnTo>
                    <a:pt x="7672973" y="368760"/>
                  </a:lnTo>
                  <a:lnTo>
                    <a:pt x="7673803" y="474663"/>
                  </a:lnTo>
                  <a:lnTo>
                    <a:pt x="7673803" y="485230"/>
                  </a:lnTo>
                  <a:lnTo>
                    <a:pt x="7674160" y="514911"/>
                  </a:lnTo>
                  <a:lnTo>
                    <a:pt x="7674160" y="525596"/>
                  </a:lnTo>
                  <a:lnTo>
                    <a:pt x="7674991" y="631381"/>
                  </a:lnTo>
                  <a:lnTo>
                    <a:pt x="7675110" y="641947"/>
                  </a:lnTo>
                  <a:lnTo>
                    <a:pt x="7675347" y="671628"/>
                  </a:lnTo>
                  <a:lnTo>
                    <a:pt x="7675465" y="682314"/>
                  </a:lnTo>
                  <a:lnTo>
                    <a:pt x="7676297" y="788217"/>
                  </a:lnTo>
                  <a:lnTo>
                    <a:pt x="7625245" y="788454"/>
                  </a:lnTo>
                  <a:lnTo>
                    <a:pt x="7624770" y="733840"/>
                  </a:lnTo>
                  <a:lnTo>
                    <a:pt x="7624770" y="723274"/>
                  </a:lnTo>
                  <a:lnTo>
                    <a:pt x="7624414" y="693474"/>
                  </a:lnTo>
                  <a:lnTo>
                    <a:pt x="7624295" y="682907"/>
                  </a:lnTo>
                  <a:lnTo>
                    <a:pt x="7623583" y="577004"/>
                  </a:lnTo>
                  <a:lnTo>
                    <a:pt x="7623464" y="566319"/>
                  </a:lnTo>
                  <a:lnTo>
                    <a:pt x="7623345" y="536638"/>
                  </a:lnTo>
                  <a:lnTo>
                    <a:pt x="7623227" y="526071"/>
                  </a:lnTo>
                  <a:lnTo>
                    <a:pt x="7622396" y="420168"/>
                  </a:lnTo>
                  <a:lnTo>
                    <a:pt x="7622396" y="409602"/>
                  </a:lnTo>
                  <a:lnTo>
                    <a:pt x="7622158" y="388825"/>
                  </a:lnTo>
                  <a:lnTo>
                    <a:pt x="7622039" y="369235"/>
                  </a:lnTo>
                  <a:lnTo>
                    <a:pt x="7609573" y="317946"/>
                  </a:lnTo>
                  <a:lnTo>
                    <a:pt x="7609573" y="337536"/>
                  </a:lnTo>
                  <a:lnTo>
                    <a:pt x="7609573" y="337654"/>
                  </a:lnTo>
                  <a:lnTo>
                    <a:pt x="7609573" y="337536"/>
                  </a:lnTo>
                  <a:lnTo>
                    <a:pt x="7534064" y="337892"/>
                  </a:lnTo>
                  <a:lnTo>
                    <a:pt x="7394087" y="401172"/>
                  </a:lnTo>
                  <a:lnTo>
                    <a:pt x="7395037" y="526665"/>
                  </a:lnTo>
                  <a:lnTo>
                    <a:pt x="6930227" y="528446"/>
                  </a:lnTo>
                  <a:lnTo>
                    <a:pt x="6929278" y="398798"/>
                  </a:lnTo>
                  <a:lnTo>
                    <a:pt x="6890573" y="398917"/>
                  </a:lnTo>
                  <a:lnTo>
                    <a:pt x="6890573" y="398917"/>
                  </a:lnTo>
                  <a:lnTo>
                    <a:pt x="6929278" y="398798"/>
                  </a:lnTo>
                  <a:lnTo>
                    <a:pt x="6916812" y="347509"/>
                  </a:lnTo>
                  <a:lnTo>
                    <a:pt x="6622255" y="348577"/>
                  </a:lnTo>
                  <a:lnTo>
                    <a:pt x="6624392" y="644440"/>
                  </a:lnTo>
                  <a:lnTo>
                    <a:pt x="6355953" y="645509"/>
                  </a:lnTo>
                  <a:lnTo>
                    <a:pt x="6354648" y="454836"/>
                  </a:lnTo>
                  <a:lnTo>
                    <a:pt x="6342182" y="403547"/>
                  </a:lnTo>
                  <a:lnTo>
                    <a:pt x="5989449" y="404972"/>
                  </a:lnTo>
                  <a:lnTo>
                    <a:pt x="5988737" y="303818"/>
                  </a:lnTo>
                  <a:lnTo>
                    <a:pt x="5976270" y="252529"/>
                  </a:lnTo>
                  <a:lnTo>
                    <a:pt x="5765771" y="253360"/>
                  </a:lnTo>
                  <a:lnTo>
                    <a:pt x="5766958" y="423730"/>
                  </a:lnTo>
                  <a:lnTo>
                    <a:pt x="5542449" y="424561"/>
                  </a:lnTo>
                  <a:lnTo>
                    <a:pt x="5416837" y="514674"/>
                  </a:lnTo>
                  <a:lnTo>
                    <a:pt x="5419212" y="837369"/>
                  </a:lnTo>
                  <a:lnTo>
                    <a:pt x="5262970" y="837962"/>
                  </a:lnTo>
                  <a:lnTo>
                    <a:pt x="5262495" y="772782"/>
                  </a:lnTo>
                  <a:lnTo>
                    <a:pt x="5250029" y="721493"/>
                  </a:lnTo>
                  <a:lnTo>
                    <a:pt x="5107796" y="721968"/>
                  </a:lnTo>
                  <a:lnTo>
                    <a:pt x="5107321" y="658450"/>
                  </a:lnTo>
                  <a:lnTo>
                    <a:pt x="5107321" y="658450"/>
                  </a:lnTo>
                  <a:lnTo>
                    <a:pt x="5094855" y="607161"/>
                  </a:lnTo>
                  <a:lnTo>
                    <a:pt x="5048908" y="607279"/>
                  </a:lnTo>
                  <a:lnTo>
                    <a:pt x="5049027" y="632568"/>
                  </a:lnTo>
                  <a:lnTo>
                    <a:pt x="5049145" y="643134"/>
                  </a:lnTo>
                  <a:lnTo>
                    <a:pt x="5049145" y="659400"/>
                  </a:lnTo>
                  <a:lnTo>
                    <a:pt x="5049264" y="669966"/>
                  </a:lnTo>
                  <a:lnTo>
                    <a:pt x="5049502" y="695255"/>
                  </a:lnTo>
                  <a:lnTo>
                    <a:pt x="5049502" y="705821"/>
                  </a:lnTo>
                  <a:lnTo>
                    <a:pt x="5049620" y="722087"/>
                  </a:lnTo>
                  <a:lnTo>
                    <a:pt x="5049739" y="732653"/>
                  </a:lnTo>
                  <a:lnTo>
                    <a:pt x="5049858" y="757942"/>
                  </a:lnTo>
                  <a:lnTo>
                    <a:pt x="5049977" y="768508"/>
                  </a:lnTo>
                  <a:lnTo>
                    <a:pt x="5050095" y="784774"/>
                  </a:lnTo>
                  <a:lnTo>
                    <a:pt x="4942886" y="785130"/>
                  </a:lnTo>
                  <a:lnTo>
                    <a:pt x="4942886" y="784299"/>
                  </a:lnTo>
                  <a:lnTo>
                    <a:pt x="4942768" y="773732"/>
                  </a:lnTo>
                  <a:lnTo>
                    <a:pt x="4942768" y="757467"/>
                  </a:lnTo>
                  <a:lnTo>
                    <a:pt x="4942649" y="746900"/>
                  </a:lnTo>
                  <a:lnTo>
                    <a:pt x="4942530" y="721612"/>
                  </a:lnTo>
                  <a:lnTo>
                    <a:pt x="4942412" y="711045"/>
                  </a:lnTo>
                  <a:lnTo>
                    <a:pt x="4942293" y="694780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055" y="658925"/>
                  </a:lnTo>
                  <a:lnTo>
                    <a:pt x="4941937" y="648358"/>
                  </a:lnTo>
                  <a:lnTo>
                    <a:pt x="4941818" y="621526"/>
                  </a:lnTo>
                  <a:lnTo>
                    <a:pt x="4929352" y="570237"/>
                  </a:lnTo>
                  <a:lnTo>
                    <a:pt x="4929471" y="597188"/>
                  </a:lnTo>
                  <a:lnTo>
                    <a:pt x="4929589" y="607754"/>
                  </a:lnTo>
                  <a:lnTo>
                    <a:pt x="4910475" y="607873"/>
                  </a:lnTo>
                  <a:lnTo>
                    <a:pt x="4910118" y="569881"/>
                  </a:lnTo>
                  <a:lnTo>
                    <a:pt x="4854674" y="569881"/>
                  </a:lnTo>
                  <a:lnTo>
                    <a:pt x="4910118" y="570000"/>
                  </a:lnTo>
                  <a:lnTo>
                    <a:pt x="4897652" y="518710"/>
                  </a:lnTo>
                  <a:lnTo>
                    <a:pt x="4813001" y="518592"/>
                  </a:lnTo>
                  <a:lnTo>
                    <a:pt x="4490662" y="520254"/>
                  </a:lnTo>
                  <a:lnTo>
                    <a:pt x="4420495" y="520491"/>
                  </a:lnTo>
                  <a:lnTo>
                    <a:pt x="4421445" y="641472"/>
                  </a:lnTo>
                  <a:lnTo>
                    <a:pt x="4351279" y="641710"/>
                  </a:lnTo>
                  <a:lnTo>
                    <a:pt x="4354247" y="1061285"/>
                  </a:lnTo>
                  <a:cubicBezTo>
                    <a:pt x="4353891" y="1061285"/>
                    <a:pt x="4353297" y="1061285"/>
                    <a:pt x="4352585" y="1061285"/>
                  </a:cubicBezTo>
                  <a:cubicBezTo>
                    <a:pt x="4351754" y="1061285"/>
                    <a:pt x="4350566" y="1061403"/>
                    <a:pt x="4349260" y="1061403"/>
                  </a:cubicBezTo>
                  <a:cubicBezTo>
                    <a:pt x="4348786" y="1061403"/>
                    <a:pt x="4348311" y="1061403"/>
                    <a:pt x="4347836" y="1061522"/>
                  </a:cubicBezTo>
                  <a:cubicBezTo>
                    <a:pt x="4346530" y="1061641"/>
                    <a:pt x="4344986" y="1061641"/>
                    <a:pt x="4343324" y="1061759"/>
                  </a:cubicBezTo>
                  <a:cubicBezTo>
                    <a:pt x="4342849" y="1061759"/>
                    <a:pt x="4342256" y="1061759"/>
                    <a:pt x="4341781" y="1061878"/>
                  </a:cubicBezTo>
                  <a:cubicBezTo>
                    <a:pt x="4339644" y="1061997"/>
                    <a:pt x="4337150" y="1062234"/>
                    <a:pt x="4334538" y="1062472"/>
                  </a:cubicBezTo>
                  <a:cubicBezTo>
                    <a:pt x="4333945" y="1062472"/>
                    <a:pt x="4333233" y="1062591"/>
                    <a:pt x="4332520" y="1062709"/>
                  </a:cubicBezTo>
                  <a:cubicBezTo>
                    <a:pt x="4330265" y="1062947"/>
                    <a:pt x="4328009" y="1063184"/>
                    <a:pt x="4325515" y="1063422"/>
                  </a:cubicBezTo>
                  <a:cubicBezTo>
                    <a:pt x="4324922" y="1063422"/>
                    <a:pt x="4324328" y="1063540"/>
                    <a:pt x="4323853" y="1063659"/>
                  </a:cubicBezTo>
                  <a:cubicBezTo>
                    <a:pt x="4323616" y="1063659"/>
                    <a:pt x="4323378" y="1063659"/>
                    <a:pt x="4323141" y="1063778"/>
                  </a:cubicBezTo>
                  <a:cubicBezTo>
                    <a:pt x="4318629" y="1064253"/>
                    <a:pt x="4313643" y="1064965"/>
                    <a:pt x="4308419" y="1065677"/>
                  </a:cubicBezTo>
                  <a:cubicBezTo>
                    <a:pt x="4307825" y="1065796"/>
                    <a:pt x="4307232" y="1065915"/>
                    <a:pt x="4306519" y="1065915"/>
                  </a:cubicBezTo>
                  <a:cubicBezTo>
                    <a:pt x="4301177" y="1066746"/>
                    <a:pt x="4295478" y="1067815"/>
                    <a:pt x="4289542" y="1069002"/>
                  </a:cubicBezTo>
                  <a:cubicBezTo>
                    <a:pt x="4288948" y="1069120"/>
                    <a:pt x="4288473" y="1069239"/>
                    <a:pt x="4287880" y="1069358"/>
                  </a:cubicBezTo>
                  <a:cubicBezTo>
                    <a:pt x="4282656" y="1070426"/>
                    <a:pt x="4277432" y="1071614"/>
                    <a:pt x="4271970" y="1073038"/>
                  </a:cubicBezTo>
                  <a:cubicBezTo>
                    <a:pt x="4271020" y="1073276"/>
                    <a:pt x="4270190" y="1073513"/>
                    <a:pt x="4269240" y="1073751"/>
                  </a:cubicBezTo>
                  <a:cubicBezTo>
                    <a:pt x="4263897" y="1075175"/>
                    <a:pt x="4258554" y="1076719"/>
                    <a:pt x="4253093" y="1078500"/>
                  </a:cubicBezTo>
                  <a:cubicBezTo>
                    <a:pt x="4252618" y="1078618"/>
                    <a:pt x="4252025" y="1078856"/>
                    <a:pt x="4251550" y="1078975"/>
                  </a:cubicBezTo>
                  <a:cubicBezTo>
                    <a:pt x="4250719" y="1079212"/>
                    <a:pt x="4249887" y="1079450"/>
                    <a:pt x="4249057" y="1079806"/>
                  </a:cubicBezTo>
                  <a:cubicBezTo>
                    <a:pt x="4247038" y="1080518"/>
                    <a:pt x="4245138" y="1081112"/>
                    <a:pt x="4243120" y="1081824"/>
                  </a:cubicBezTo>
                  <a:cubicBezTo>
                    <a:pt x="4241458" y="1082418"/>
                    <a:pt x="4239796" y="1083011"/>
                    <a:pt x="4238253" y="1083605"/>
                  </a:cubicBezTo>
                  <a:cubicBezTo>
                    <a:pt x="4236234" y="1084317"/>
                    <a:pt x="4234334" y="1085148"/>
                    <a:pt x="4232316" y="1085979"/>
                  </a:cubicBezTo>
                  <a:cubicBezTo>
                    <a:pt x="4230654" y="1086692"/>
                    <a:pt x="4229110" y="1087285"/>
                    <a:pt x="4227567" y="1087998"/>
                  </a:cubicBezTo>
                  <a:cubicBezTo>
                    <a:pt x="4225549" y="1088829"/>
                    <a:pt x="4223530" y="1089779"/>
                    <a:pt x="4221512" y="1090728"/>
                  </a:cubicBezTo>
                  <a:cubicBezTo>
                    <a:pt x="4220088" y="1091441"/>
                    <a:pt x="4218544" y="1092153"/>
                    <a:pt x="4217001" y="1092866"/>
                  </a:cubicBezTo>
                  <a:cubicBezTo>
                    <a:pt x="4214864" y="1093934"/>
                    <a:pt x="4212845" y="1095003"/>
                    <a:pt x="4210708" y="1096190"/>
                  </a:cubicBezTo>
                  <a:cubicBezTo>
                    <a:pt x="4209402" y="1096902"/>
                    <a:pt x="4207977" y="1097614"/>
                    <a:pt x="4206672" y="1098327"/>
                  </a:cubicBezTo>
                  <a:cubicBezTo>
                    <a:pt x="4204178" y="1099752"/>
                    <a:pt x="4201685" y="1101295"/>
                    <a:pt x="4199311" y="1102838"/>
                  </a:cubicBezTo>
                  <a:cubicBezTo>
                    <a:pt x="4198479" y="1103432"/>
                    <a:pt x="4197529" y="1103907"/>
                    <a:pt x="4196699" y="1104501"/>
                  </a:cubicBezTo>
                  <a:cubicBezTo>
                    <a:pt x="4193493" y="1106638"/>
                    <a:pt x="4190287" y="1108893"/>
                    <a:pt x="4187319" y="1111268"/>
                  </a:cubicBezTo>
                  <a:cubicBezTo>
                    <a:pt x="4186488" y="1111862"/>
                    <a:pt x="4185657" y="1112574"/>
                    <a:pt x="4184826" y="1113286"/>
                  </a:cubicBezTo>
                  <a:cubicBezTo>
                    <a:pt x="4182689" y="1115067"/>
                    <a:pt x="4180433" y="1116848"/>
                    <a:pt x="4178415" y="1118748"/>
                  </a:cubicBezTo>
                  <a:cubicBezTo>
                    <a:pt x="4177346" y="1119697"/>
                    <a:pt x="4176278" y="1120766"/>
                    <a:pt x="4175209" y="1121834"/>
                  </a:cubicBezTo>
                  <a:cubicBezTo>
                    <a:pt x="4173428" y="1123497"/>
                    <a:pt x="4171766" y="1125159"/>
                    <a:pt x="4170104" y="1126940"/>
                  </a:cubicBezTo>
                  <a:cubicBezTo>
                    <a:pt x="4169035" y="1128127"/>
                    <a:pt x="4167967" y="1129314"/>
                    <a:pt x="4166898" y="1130501"/>
                  </a:cubicBezTo>
                  <a:cubicBezTo>
                    <a:pt x="4165355" y="1132282"/>
                    <a:pt x="4163930" y="1133944"/>
                    <a:pt x="4162506" y="1135844"/>
                  </a:cubicBezTo>
                  <a:cubicBezTo>
                    <a:pt x="4161437" y="1137150"/>
                    <a:pt x="4160487" y="1138575"/>
                    <a:pt x="4159538" y="1139881"/>
                  </a:cubicBezTo>
                  <a:cubicBezTo>
                    <a:pt x="4158231" y="1141662"/>
                    <a:pt x="4156926" y="1143561"/>
                    <a:pt x="4155738" y="1145461"/>
                  </a:cubicBezTo>
                  <a:cubicBezTo>
                    <a:pt x="4154789" y="1146885"/>
                    <a:pt x="4153957" y="1148429"/>
                    <a:pt x="4153126" y="1149854"/>
                  </a:cubicBezTo>
                  <a:cubicBezTo>
                    <a:pt x="4152058" y="1151872"/>
                    <a:pt x="4150870" y="1153890"/>
                    <a:pt x="4149921" y="1155909"/>
                  </a:cubicBezTo>
                  <a:cubicBezTo>
                    <a:pt x="4149090" y="1157452"/>
                    <a:pt x="4148377" y="1159114"/>
                    <a:pt x="4147665" y="1160658"/>
                  </a:cubicBezTo>
                  <a:cubicBezTo>
                    <a:pt x="4146715" y="1162795"/>
                    <a:pt x="4145884" y="1165050"/>
                    <a:pt x="4145053" y="1167306"/>
                  </a:cubicBezTo>
                  <a:cubicBezTo>
                    <a:pt x="4144459" y="1168968"/>
                    <a:pt x="4143866" y="1170630"/>
                    <a:pt x="4143272" y="1172411"/>
                  </a:cubicBezTo>
                  <a:cubicBezTo>
                    <a:pt x="4142560" y="1174786"/>
                    <a:pt x="4141847" y="1177160"/>
                    <a:pt x="4141254" y="1179654"/>
                  </a:cubicBezTo>
                  <a:cubicBezTo>
                    <a:pt x="4140779" y="1181435"/>
                    <a:pt x="4140304" y="1183215"/>
                    <a:pt x="4139948" y="1184996"/>
                  </a:cubicBezTo>
                  <a:cubicBezTo>
                    <a:pt x="4139354" y="1187608"/>
                    <a:pt x="4138998" y="1190339"/>
                    <a:pt x="4138642" y="1193070"/>
                  </a:cubicBezTo>
                  <a:cubicBezTo>
                    <a:pt x="4138404" y="1194850"/>
                    <a:pt x="4138048" y="1196631"/>
                    <a:pt x="4137929" y="1198531"/>
                  </a:cubicBezTo>
                  <a:cubicBezTo>
                    <a:pt x="4137692" y="1201618"/>
                    <a:pt x="4137573" y="1204823"/>
                    <a:pt x="4137454" y="1208029"/>
                  </a:cubicBezTo>
                  <a:cubicBezTo>
                    <a:pt x="4137454" y="1209691"/>
                    <a:pt x="4137217" y="1211234"/>
                    <a:pt x="4137217" y="1212897"/>
                  </a:cubicBezTo>
                  <a:cubicBezTo>
                    <a:pt x="4137217" y="1217883"/>
                    <a:pt x="4137454" y="1222988"/>
                    <a:pt x="4137929" y="1228212"/>
                  </a:cubicBezTo>
                  <a:lnTo>
                    <a:pt x="3925649" y="1229043"/>
                  </a:lnTo>
                  <a:lnTo>
                    <a:pt x="3921375" y="645746"/>
                  </a:lnTo>
                  <a:lnTo>
                    <a:pt x="3921375" y="645746"/>
                  </a:lnTo>
                  <a:lnTo>
                    <a:pt x="3908790" y="594457"/>
                  </a:lnTo>
                  <a:lnTo>
                    <a:pt x="3881839" y="595407"/>
                  </a:lnTo>
                  <a:lnTo>
                    <a:pt x="3881483" y="545898"/>
                  </a:lnTo>
                  <a:lnTo>
                    <a:pt x="3868898" y="494609"/>
                  </a:lnTo>
                  <a:lnTo>
                    <a:pt x="3542048" y="495915"/>
                  </a:lnTo>
                  <a:lnTo>
                    <a:pt x="3542641" y="595763"/>
                  </a:lnTo>
                  <a:lnTo>
                    <a:pt x="3501918" y="596001"/>
                  </a:lnTo>
                  <a:lnTo>
                    <a:pt x="3502156" y="648121"/>
                  </a:lnTo>
                  <a:lnTo>
                    <a:pt x="3396965" y="648596"/>
                  </a:lnTo>
                  <a:lnTo>
                    <a:pt x="3398628" y="872630"/>
                  </a:lnTo>
                  <a:lnTo>
                    <a:pt x="3288807" y="872986"/>
                  </a:lnTo>
                  <a:lnTo>
                    <a:pt x="3278953" y="832739"/>
                  </a:lnTo>
                  <a:lnTo>
                    <a:pt x="3242623" y="832857"/>
                  </a:lnTo>
                  <a:cubicBezTo>
                    <a:pt x="3242385" y="831907"/>
                    <a:pt x="3242385" y="831076"/>
                    <a:pt x="3242148" y="830127"/>
                  </a:cubicBezTo>
                  <a:cubicBezTo>
                    <a:pt x="3242267" y="830364"/>
                    <a:pt x="3242267" y="830720"/>
                    <a:pt x="3242385" y="830958"/>
                  </a:cubicBezTo>
                  <a:cubicBezTo>
                    <a:pt x="3238230" y="813861"/>
                    <a:pt x="3234074" y="796765"/>
                    <a:pt x="3229919" y="779668"/>
                  </a:cubicBezTo>
                  <a:cubicBezTo>
                    <a:pt x="3229919" y="779550"/>
                    <a:pt x="3229801" y="779431"/>
                    <a:pt x="3229801" y="779312"/>
                  </a:cubicBezTo>
                  <a:cubicBezTo>
                    <a:pt x="3229563" y="778362"/>
                    <a:pt x="3229207" y="777413"/>
                    <a:pt x="3228851" y="776463"/>
                  </a:cubicBezTo>
                  <a:cubicBezTo>
                    <a:pt x="3228138" y="774207"/>
                    <a:pt x="3227307" y="771951"/>
                    <a:pt x="3226239" y="769695"/>
                  </a:cubicBezTo>
                  <a:cubicBezTo>
                    <a:pt x="3226120" y="769458"/>
                    <a:pt x="3225882" y="769102"/>
                    <a:pt x="3225764" y="768746"/>
                  </a:cubicBezTo>
                  <a:cubicBezTo>
                    <a:pt x="3225408" y="768033"/>
                    <a:pt x="3225170" y="767440"/>
                    <a:pt x="3224814" y="766727"/>
                  </a:cubicBezTo>
                  <a:cubicBezTo>
                    <a:pt x="3223627" y="764472"/>
                    <a:pt x="3222083" y="762216"/>
                    <a:pt x="3220540" y="760079"/>
                  </a:cubicBezTo>
                  <a:cubicBezTo>
                    <a:pt x="3220184" y="759604"/>
                    <a:pt x="3219946" y="759129"/>
                    <a:pt x="3219590" y="758773"/>
                  </a:cubicBezTo>
                  <a:cubicBezTo>
                    <a:pt x="3219471" y="758535"/>
                    <a:pt x="3219234" y="758298"/>
                    <a:pt x="3219115" y="758060"/>
                  </a:cubicBezTo>
                  <a:cubicBezTo>
                    <a:pt x="3217453" y="756042"/>
                    <a:pt x="3215435" y="754024"/>
                    <a:pt x="3213298" y="752124"/>
                  </a:cubicBezTo>
                  <a:cubicBezTo>
                    <a:pt x="3212823" y="751768"/>
                    <a:pt x="3212585" y="751293"/>
                    <a:pt x="3212110" y="750937"/>
                  </a:cubicBezTo>
                  <a:cubicBezTo>
                    <a:pt x="3209380" y="748681"/>
                    <a:pt x="3206412" y="746544"/>
                    <a:pt x="3202969" y="744526"/>
                  </a:cubicBezTo>
                  <a:cubicBezTo>
                    <a:pt x="3202019" y="743932"/>
                    <a:pt x="3200832" y="743457"/>
                    <a:pt x="3199763" y="742864"/>
                  </a:cubicBezTo>
                  <a:cubicBezTo>
                    <a:pt x="3197270" y="741439"/>
                    <a:pt x="3194539" y="740133"/>
                    <a:pt x="3191689" y="738946"/>
                  </a:cubicBezTo>
                  <a:cubicBezTo>
                    <a:pt x="3190146" y="738233"/>
                    <a:pt x="3188365" y="737758"/>
                    <a:pt x="3186703" y="737165"/>
                  </a:cubicBezTo>
                  <a:cubicBezTo>
                    <a:pt x="3183854" y="736215"/>
                    <a:pt x="3181004" y="735146"/>
                    <a:pt x="3177918" y="734315"/>
                  </a:cubicBezTo>
                  <a:cubicBezTo>
                    <a:pt x="3177324" y="734197"/>
                    <a:pt x="3176612" y="733959"/>
                    <a:pt x="3175899" y="733840"/>
                  </a:cubicBezTo>
                  <a:cubicBezTo>
                    <a:pt x="3172575" y="733009"/>
                    <a:pt x="3169369" y="732060"/>
                    <a:pt x="3165570" y="731347"/>
                  </a:cubicBezTo>
                  <a:lnTo>
                    <a:pt x="3027137" y="731941"/>
                  </a:lnTo>
                  <a:cubicBezTo>
                    <a:pt x="3022981" y="732891"/>
                    <a:pt x="3018826" y="733959"/>
                    <a:pt x="3014670" y="735265"/>
                  </a:cubicBezTo>
                  <a:cubicBezTo>
                    <a:pt x="3014670" y="735265"/>
                    <a:pt x="3014670" y="735265"/>
                    <a:pt x="3014552" y="735265"/>
                  </a:cubicBezTo>
                  <a:cubicBezTo>
                    <a:pt x="3012652" y="735859"/>
                    <a:pt x="3010752" y="736571"/>
                    <a:pt x="3008853" y="737283"/>
                  </a:cubicBezTo>
                  <a:cubicBezTo>
                    <a:pt x="3008378" y="737521"/>
                    <a:pt x="3007784" y="737758"/>
                    <a:pt x="3007309" y="737996"/>
                  </a:cubicBezTo>
                  <a:cubicBezTo>
                    <a:pt x="3006003" y="738589"/>
                    <a:pt x="3004579" y="739064"/>
                    <a:pt x="3003273" y="739777"/>
                  </a:cubicBezTo>
                  <a:cubicBezTo>
                    <a:pt x="3002560" y="740133"/>
                    <a:pt x="3001848" y="740489"/>
                    <a:pt x="3001254" y="740845"/>
                  </a:cubicBezTo>
                  <a:cubicBezTo>
                    <a:pt x="3000067" y="741439"/>
                    <a:pt x="2998999" y="742033"/>
                    <a:pt x="2997811" y="742626"/>
                  </a:cubicBezTo>
                  <a:cubicBezTo>
                    <a:pt x="2997099" y="742982"/>
                    <a:pt x="2996387" y="743457"/>
                    <a:pt x="2995674" y="743813"/>
                  </a:cubicBezTo>
                  <a:cubicBezTo>
                    <a:pt x="2994606" y="744407"/>
                    <a:pt x="2993656" y="745119"/>
                    <a:pt x="2992587" y="745832"/>
                  </a:cubicBezTo>
                  <a:cubicBezTo>
                    <a:pt x="2991875" y="746307"/>
                    <a:pt x="2991163" y="746782"/>
                    <a:pt x="2990569" y="747256"/>
                  </a:cubicBezTo>
                  <a:cubicBezTo>
                    <a:pt x="2989619" y="747969"/>
                    <a:pt x="2988551" y="748800"/>
                    <a:pt x="2987720" y="749512"/>
                  </a:cubicBezTo>
                  <a:cubicBezTo>
                    <a:pt x="2987126" y="749987"/>
                    <a:pt x="2986414" y="750581"/>
                    <a:pt x="2985820" y="751056"/>
                  </a:cubicBezTo>
                  <a:cubicBezTo>
                    <a:pt x="2984870" y="751887"/>
                    <a:pt x="2983921" y="752836"/>
                    <a:pt x="2982971" y="753786"/>
                  </a:cubicBezTo>
                  <a:cubicBezTo>
                    <a:pt x="2982496" y="754261"/>
                    <a:pt x="2981902" y="754736"/>
                    <a:pt x="2981427" y="755330"/>
                  </a:cubicBezTo>
                  <a:cubicBezTo>
                    <a:pt x="2980240" y="756636"/>
                    <a:pt x="2979053" y="758060"/>
                    <a:pt x="2977984" y="759485"/>
                  </a:cubicBezTo>
                  <a:cubicBezTo>
                    <a:pt x="2977866" y="759723"/>
                    <a:pt x="2977628" y="759841"/>
                    <a:pt x="2977509" y="760079"/>
                  </a:cubicBezTo>
                  <a:cubicBezTo>
                    <a:pt x="2976322" y="761741"/>
                    <a:pt x="2975254" y="763522"/>
                    <a:pt x="2974304" y="765421"/>
                  </a:cubicBezTo>
                  <a:cubicBezTo>
                    <a:pt x="2973948" y="766015"/>
                    <a:pt x="2973710" y="766609"/>
                    <a:pt x="2973473" y="767202"/>
                  </a:cubicBezTo>
                  <a:cubicBezTo>
                    <a:pt x="2972879" y="768508"/>
                    <a:pt x="2972286" y="769814"/>
                    <a:pt x="2971692" y="771239"/>
                  </a:cubicBezTo>
                  <a:cubicBezTo>
                    <a:pt x="2971454" y="772070"/>
                    <a:pt x="2971217" y="772901"/>
                    <a:pt x="2970861" y="773613"/>
                  </a:cubicBezTo>
                  <a:cubicBezTo>
                    <a:pt x="2970505" y="774919"/>
                    <a:pt x="2970030" y="776344"/>
                    <a:pt x="2969674" y="777650"/>
                  </a:cubicBezTo>
                  <a:cubicBezTo>
                    <a:pt x="2969436" y="778600"/>
                    <a:pt x="2969317" y="779431"/>
                    <a:pt x="2969080" y="780381"/>
                  </a:cubicBezTo>
                  <a:cubicBezTo>
                    <a:pt x="2968842" y="781805"/>
                    <a:pt x="2968605" y="783230"/>
                    <a:pt x="2968486" y="784774"/>
                  </a:cubicBezTo>
                  <a:cubicBezTo>
                    <a:pt x="2968368" y="785723"/>
                    <a:pt x="2968249" y="786792"/>
                    <a:pt x="2968249" y="787860"/>
                  </a:cubicBezTo>
                  <a:cubicBezTo>
                    <a:pt x="2968130" y="789404"/>
                    <a:pt x="2968130" y="791066"/>
                    <a:pt x="2968130" y="792728"/>
                  </a:cubicBezTo>
                  <a:cubicBezTo>
                    <a:pt x="2968130" y="793797"/>
                    <a:pt x="2968130" y="794747"/>
                    <a:pt x="2968130" y="795815"/>
                  </a:cubicBezTo>
                  <a:cubicBezTo>
                    <a:pt x="2968249" y="797715"/>
                    <a:pt x="2968486" y="799614"/>
                    <a:pt x="2968605" y="801633"/>
                  </a:cubicBezTo>
                  <a:cubicBezTo>
                    <a:pt x="2968724" y="802582"/>
                    <a:pt x="2968724" y="803532"/>
                    <a:pt x="2968961" y="804482"/>
                  </a:cubicBezTo>
                  <a:cubicBezTo>
                    <a:pt x="2969436" y="807450"/>
                    <a:pt x="2970030" y="810537"/>
                    <a:pt x="2970742" y="813861"/>
                  </a:cubicBezTo>
                  <a:cubicBezTo>
                    <a:pt x="2972404" y="820510"/>
                    <a:pt x="2974066" y="827158"/>
                    <a:pt x="2975610" y="833807"/>
                  </a:cubicBezTo>
                  <a:lnTo>
                    <a:pt x="2900219" y="834045"/>
                  </a:lnTo>
                  <a:lnTo>
                    <a:pt x="2900813" y="919289"/>
                  </a:lnTo>
                  <a:lnTo>
                    <a:pt x="2744571" y="919883"/>
                  </a:lnTo>
                  <a:lnTo>
                    <a:pt x="2737684" y="134397"/>
                  </a:lnTo>
                  <a:lnTo>
                    <a:pt x="2725575" y="83108"/>
                  </a:lnTo>
                  <a:lnTo>
                    <a:pt x="2700998" y="83226"/>
                  </a:lnTo>
                  <a:lnTo>
                    <a:pt x="2700761" y="51171"/>
                  </a:lnTo>
                  <a:lnTo>
                    <a:pt x="2688295" y="0"/>
                  </a:lnTo>
                  <a:lnTo>
                    <a:pt x="2214463" y="1900"/>
                  </a:lnTo>
                  <a:lnTo>
                    <a:pt x="2215056" y="85245"/>
                  </a:lnTo>
                  <a:lnTo>
                    <a:pt x="2185375" y="85245"/>
                  </a:lnTo>
                  <a:lnTo>
                    <a:pt x="2191905" y="818966"/>
                  </a:lnTo>
                  <a:lnTo>
                    <a:pt x="2035662" y="819560"/>
                  </a:lnTo>
                  <a:lnTo>
                    <a:pt x="2034119" y="610841"/>
                  </a:lnTo>
                  <a:lnTo>
                    <a:pt x="2021653" y="559552"/>
                  </a:lnTo>
                  <a:lnTo>
                    <a:pt x="1781234" y="560502"/>
                  </a:lnTo>
                  <a:lnTo>
                    <a:pt x="1780878" y="499952"/>
                  </a:lnTo>
                  <a:lnTo>
                    <a:pt x="1768412" y="448663"/>
                  </a:lnTo>
                  <a:lnTo>
                    <a:pt x="1361422" y="450206"/>
                  </a:lnTo>
                  <a:lnTo>
                    <a:pt x="1361778" y="491285"/>
                  </a:lnTo>
                  <a:lnTo>
                    <a:pt x="1211472" y="491879"/>
                  </a:lnTo>
                  <a:lnTo>
                    <a:pt x="1211353" y="468371"/>
                  </a:lnTo>
                  <a:lnTo>
                    <a:pt x="1198887" y="417082"/>
                  </a:lnTo>
                  <a:lnTo>
                    <a:pt x="1092866" y="418269"/>
                  </a:lnTo>
                  <a:lnTo>
                    <a:pt x="1092866" y="418269"/>
                  </a:lnTo>
                  <a:lnTo>
                    <a:pt x="919764" y="418981"/>
                  </a:lnTo>
                  <a:lnTo>
                    <a:pt x="919527" y="418150"/>
                  </a:lnTo>
                  <a:lnTo>
                    <a:pt x="813505" y="419337"/>
                  </a:lnTo>
                  <a:lnTo>
                    <a:pt x="772070" y="419575"/>
                  </a:lnTo>
                  <a:lnTo>
                    <a:pt x="772426" y="480006"/>
                  </a:lnTo>
                  <a:lnTo>
                    <a:pt x="653226" y="480481"/>
                  </a:lnTo>
                  <a:lnTo>
                    <a:pt x="655126" y="740370"/>
                  </a:lnTo>
                  <a:lnTo>
                    <a:pt x="643966" y="740370"/>
                  </a:lnTo>
                  <a:lnTo>
                    <a:pt x="645509" y="962743"/>
                  </a:lnTo>
                  <a:lnTo>
                    <a:pt x="635536" y="962743"/>
                  </a:lnTo>
                  <a:lnTo>
                    <a:pt x="636723" y="1137031"/>
                  </a:lnTo>
                  <a:lnTo>
                    <a:pt x="349646" y="1138219"/>
                  </a:lnTo>
                  <a:lnTo>
                    <a:pt x="348221" y="939116"/>
                  </a:lnTo>
                  <a:lnTo>
                    <a:pt x="335755" y="887827"/>
                  </a:lnTo>
                  <a:lnTo>
                    <a:pt x="43097" y="889014"/>
                  </a:lnTo>
                  <a:lnTo>
                    <a:pt x="0" y="889489"/>
                  </a:lnTo>
                  <a:lnTo>
                    <a:pt x="237" y="912759"/>
                  </a:lnTo>
                  <a:lnTo>
                    <a:pt x="831" y="993374"/>
                  </a:lnTo>
                  <a:lnTo>
                    <a:pt x="1187" y="1047156"/>
                  </a:lnTo>
                  <a:lnTo>
                    <a:pt x="1781" y="1127889"/>
                  </a:lnTo>
                  <a:lnTo>
                    <a:pt x="2137" y="1181672"/>
                  </a:lnTo>
                  <a:lnTo>
                    <a:pt x="2731" y="1262286"/>
                  </a:lnTo>
                  <a:lnTo>
                    <a:pt x="3206" y="1316069"/>
                  </a:lnTo>
                  <a:lnTo>
                    <a:pt x="3799" y="1396683"/>
                  </a:lnTo>
                  <a:lnTo>
                    <a:pt x="4274" y="1450347"/>
                  </a:lnTo>
                  <a:lnTo>
                    <a:pt x="4868" y="1530961"/>
                  </a:lnTo>
                  <a:lnTo>
                    <a:pt x="5105" y="1584744"/>
                  </a:lnTo>
                  <a:lnTo>
                    <a:pt x="5818" y="1665358"/>
                  </a:lnTo>
                  <a:lnTo>
                    <a:pt x="6055" y="1719141"/>
                  </a:lnTo>
                  <a:lnTo>
                    <a:pt x="6767" y="1799755"/>
                  </a:lnTo>
                  <a:lnTo>
                    <a:pt x="7005" y="1853538"/>
                  </a:lnTo>
                  <a:lnTo>
                    <a:pt x="7717" y="1934152"/>
                  </a:lnTo>
                  <a:lnTo>
                    <a:pt x="7955" y="1987935"/>
                  </a:lnTo>
                  <a:lnTo>
                    <a:pt x="8548" y="2063563"/>
                  </a:lnTo>
                  <a:lnTo>
                    <a:pt x="8429" y="2068668"/>
                  </a:lnTo>
                  <a:lnTo>
                    <a:pt x="8667" y="2069855"/>
                  </a:lnTo>
                  <a:lnTo>
                    <a:pt x="8429" y="2069855"/>
                  </a:lnTo>
                  <a:lnTo>
                    <a:pt x="20896" y="2121145"/>
                  </a:lnTo>
                  <a:lnTo>
                    <a:pt x="104953" y="2120788"/>
                  </a:lnTo>
                  <a:lnTo>
                    <a:pt x="104953" y="2120788"/>
                  </a:lnTo>
                  <a:lnTo>
                    <a:pt x="96880" y="981620"/>
                  </a:lnTo>
                  <a:lnTo>
                    <a:pt x="110889" y="981501"/>
                  </a:lnTo>
                  <a:lnTo>
                    <a:pt x="119081" y="2120788"/>
                  </a:lnTo>
                  <a:lnTo>
                    <a:pt x="170489" y="2120670"/>
                  </a:lnTo>
                  <a:lnTo>
                    <a:pt x="162297" y="981383"/>
                  </a:lnTo>
                  <a:lnTo>
                    <a:pt x="176307" y="981264"/>
                  </a:lnTo>
                  <a:lnTo>
                    <a:pt x="184499" y="2120551"/>
                  </a:lnTo>
                  <a:lnTo>
                    <a:pt x="235907" y="2120313"/>
                  </a:lnTo>
                  <a:lnTo>
                    <a:pt x="227715" y="981026"/>
                  </a:lnTo>
                  <a:lnTo>
                    <a:pt x="241725" y="980908"/>
                  </a:lnTo>
                  <a:lnTo>
                    <a:pt x="249798" y="2120195"/>
                  </a:lnTo>
                  <a:lnTo>
                    <a:pt x="249798" y="2120195"/>
                  </a:lnTo>
                  <a:lnTo>
                    <a:pt x="301087" y="2119957"/>
                  </a:lnTo>
                  <a:lnTo>
                    <a:pt x="293251" y="980908"/>
                  </a:lnTo>
                  <a:lnTo>
                    <a:pt x="307261" y="980789"/>
                  </a:lnTo>
                  <a:lnTo>
                    <a:pt x="315453" y="2120076"/>
                  </a:lnTo>
                  <a:lnTo>
                    <a:pt x="738708" y="2118414"/>
                  </a:lnTo>
                  <a:lnTo>
                    <a:pt x="727548" y="569169"/>
                  </a:lnTo>
                  <a:lnTo>
                    <a:pt x="811724" y="568812"/>
                  </a:lnTo>
                  <a:lnTo>
                    <a:pt x="822647" y="2118176"/>
                  </a:lnTo>
                  <a:lnTo>
                    <a:pt x="869187" y="2116870"/>
                  </a:lnTo>
                  <a:lnTo>
                    <a:pt x="869425" y="2116870"/>
                  </a:lnTo>
                  <a:lnTo>
                    <a:pt x="869425" y="2116870"/>
                  </a:lnTo>
                  <a:lnTo>
                    <a:pt x="930212" y="2116633"/>
                  </a:lnTo>
                  <a:lnTo>
                    <a:pt x="930212" y="2117701"/>
                  </a:lnTo>
                  <a:lnTo>
                    <a:pt x="974022" y="2117583"/>
                  </a:lnTo>
                  <a:lnTo>
                    <a:pt x="962861" y="568219"/>
                  </a:lnTo>
                  <a:lnTo>
                    <a:pt x="1081230" y="567744"/>
                  </a:lnTo>
                  <a:lnTo>
                    <a:pt x="1081230" y="567744"/>
                  </a:lnTo>
                  <a:lnTo>
                    <a:pt x="1092391" y="2117108"/>
                  </a:lnTo>
                  <a:lnTo>
                    <a:pt x="1140474" y="2115802"/>
                  </a:lnTo>
                  <a:lnTo>
                    <a:pt x="1140712" y="2115802"/>
                  </a:lnTo>
                  <a:lnTo>
                    <a:pt x="1201499" y="2115446"/>
                  </a:lnTo>
                  <a:lnTo>
                    <a:pt x="1201499" y="2116633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32368" y="567150"/>
                  </a:lnTo>
                  <a:lnTo>
                    <a:pt x="1316544" y="566794"/>
                  </a:lnTo>
                  <a:lnTo>
                    <a:pt x="1327704" y="2116158"/>
                  </a:lnTo>
                  <a:lnTo>
                    <a:pt x="1404757" y="2115802"/>
                  </a:lnTo>
                  <a:lnTo>
                    <a:pt x="1404757" y="2115802"/>
                  </a:lnTo>
                  <a:lnTo>
                    <a:pt x="1404638" y="2105710"/>
                  </a:lnTo>
                  <a:lnTo>
                    <a:pt x="1727333" y="2104404"/>
                  </a:lnTo>
                  <a:lnTo>
                    <a:pt x="1727452" y="2114496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793938" y="629718"/>
                  </a:lnTo>
                  <a:lnTo>
                    <a:pt x="1821957" y="629600"/>
                  </a:lnTo>
                  <a:lnTo>
                    <a:pt x="1832524" y="2114021"/>
                  </a:lnTo>
                  <a:lnTo>
                    <a:pt x="1895685" y="2113783"/>
                  </a:lnTo>
                  <a:lnTo>
                    <a:pt x="1885119" y="629481"/>
                  </a:lnTo>
                  <a:lnTo>
                    <a:pt x="1913138" y="629481"/>
                  </a:lnTo>
                  <a:lnTo>
                    <a:pt x="1923704" y="2113783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76181" y="629125"/>
                  </a:lnTo>
                  <a:lnTo>
                    <a:pt x="2004200" y="629125"/>
                  </a:lnTo>
                  <a:lnTo>
                    <a:pt x="2014767" y="211354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37970" y="154461"/>
                  </a:lnTo>
                  <a:lnTo>
                    <a:pt x="2251980" y="154343"/>
                  </a:lnTo>
                  <a:lnTo>
                    <a:pt x="2267295" y="2112596"/>
                  </a:lnTo>
                  <a:lnTo>
                    <a:pt x="2484681" y="2111765"/>
                  </a:lnTo>
                  <a:lnTo>
                    <a:pt x="2469366" y="153512"/>
                  </a:lnTo>
                  <a:lnTo>
                    <a:pt x="2497385" y="153512"/>
                  </a:lnTo>
                  <a:lnTo>
                    <a:pt x="2512700" y="2111646"/>
                  </a:lnTo>
                  <a:lnTo>
                    <a:pt x="2702067" y="2110934"/>
                  </a:lnTo>
                  <a:lnTo>
                    <a:pt x="2686751" y="152799"/>
                  </a:lnTo>
                  <a:lnTo>
                    <a:pt x="2700761" y="152681"/>
                  </a:lnTo>
                  <a:lnTo>
                    <a:pt x="2703254" y="479056"/>
                  </a:lnTo>
                  <a:lnTo>
                    <a:pt x="2715958" y="2110815"/>
                  </a:lnTo>
                  <a:lnTo>
                    <a:pt x="2800134" y="2110459"/>
                  </a:lnTo>
                  <a:lnTo>
                    <a:pt x="2792179" y="984588"/>
                  </a:lnTo>
                  <a:lnTo>
                    <a:pt x="2855222" y="984232"/>
                  </a:lnTo>
                  <a:lnTo>
                    <a:pt x="2863177" y="2110103"/>
                  </a:lnTo>
                  <a:lnTo>
                    <a:pt x="2933344" y="2109866"/>
                  </a:lnTo>
                  <a:lnTo>
                    <a:pt x="2933344" y="2095144"/>
                  </a:lnTo>
                  <a:lnTo>
                    <a:pt x="2905325" y="2095262"/>
                  </a:lnTo>
                  <a:lnTo>
                    <a:pt x="2905206" y="2086358"/>
                  </a:lnTo>
                  <a:lnTo>
                    <a:pt x="2933225" y="2086239"/>
                  </a:lnTo>
                  <a:lnTo>
                    <a:pt x="2932987" y="2062376"/>
                  </a:lnTo>
                  <a:lnTo>
                    <a:pt x="2905087" y="2062494"/>
                  </a:lnTo>
                  <a:lnTo>
                    <a:pt x="2904968" y="2053471"/>
                  </a:lnTo>
                  <a:lnTo>
                    <a:pt x="2932987" y="2053352"/>
                  </a:lnTo>
                  <a:lnTo>
                    <a:pt x="2932750" y="2029489"/>
                  </a:lnTo>
                  <a:lnTo>
                    <a:pt x="2904731" y="2029489"/>
                  </a:lnTo>
                  <a:lnTo>
                    <a:pt x="2904612" y="2029489"/>
                  </a:lnTo>
                  <a:lnTo>
                    <a:pt x="2904493" y="2020584"/>
                  </a:lnTo>
                  <a:lnTo>
                    <a:pt x="2932513" y="2020465"/>
                  </a:lnTo>
                  <a:lnTo>
                    <a:pt x="2932513" y="2009186"/>
                  </a:lnTo>
                  <a:lnTo>
                    <a:pt x="2946403" y="2009068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88551" y="2020228"/>
                  </a:lnTo>
                  <a:lnTo>
                    <a:pt x="2988551" y="2008949"/>
                  </a:lnTo>
                  <a:lnTo>
                    <a:pt x="3002560" y="2008830"/>
                  </a:lnTo>
                  <a:lnTo>
                    <a:pt x="3002560" y="2020109"/>
                  </a:lnTo>
                  <a:lnTo>
                    <a:pt x="3044589" y="2019991"/>
                  </a:lnTo>
                  <a:lnTo>
                    <a:pt x="3044470" y="2008712"/>
                  </a:lnTo>
                  <a:lnTo>
                    <a:pt x="3058599" y="2008593"/>
                  </a:lnTo>
                  <a:lnTo>
                    <a:pt x="3058599" y="2019872"/>
                  </a:lnTo>
                  <a:lnTo>
                    <a:pt x="3100746" y="2019753"/>
                  </a:lnTo>
                  <a:lnTo>
                    <a:pt x="3100746" y="2019753"/>
                  </a:lnTo>
                  <a:lnTo>
                    <a:pt x="3100627" y="2008356"/>
                  </a:lnTo>
                  <a:lnTo>
                    <a:pt x="3100627" y="2008356"/>
                  </a:lnTo>
                  <a:lnTo>
                    <a:pt x="3114637" y="2008356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993" y="2019634"/>
                  </a:lnTo>
                  <a:lnTo>
                    <a:pt x="3156903" y="2019516"/>
                  </a:lnTo>
                  <a:lnTo>
                    <a:pt x="3156785" y="2008118"/>
                  </a:lnTo>
                  <a:lnTo>
                    <a:pt x="3170794" y="2007999"/>
                  </a:lnTo>
                  <a:lnTo>
                    <a:pt x="3170913" y="2019397"/>
                  </a:lnTo>
                  <a:lnTo>
                    <a:pt x="3213060" y="2019160"/>
                  </a:lnTo>
                  <a:lnTo>
                    <a:pt x="3212941" y="2007881"/>
                  </a:lnTo>
                  <a:lnTo>
                    <a:pt x="3226951" y="2007762"/>
                  </a:lnTo>
                  <a:lnTo>
                    <a:pt x="3227070" y="2019160"/>
                  </a:lnTo>
                  <a:lnTo>
                    <a:pt x="3269217" y="2018922"/>
                  </a:lnTo>
                  <a:lnTo>
                    <a:pt x="3269099" y="2007643"/>
                  </a:lnTo>
                  <a:lnTo>
                    <a:pt x="3283108" y="2007524"/>
                  </a:lnTo>
                  <a:lnTo>
                    <a:pt x="3283227" y="2018803"/>
                  </a:lnTo>
                  <a:lnTo>
                    <a:pt x="3306616" y="2018803"/>
                  </a:lnTo>
                  <a:lnTo>
                    <a:pt x="3306734" y="2027708"/>
                  </a:lnTo>
                  <a:lnTo>
                    <a:pt x="3306734" y="2027708"/>
                  </a:lnTo>
                  <a:lnTo>
                    <a:pt x="3283345" y="2027826"/>
                  </a:lnTo>
                  <a:lnTo>
                    <a:pt x="3283464" y="2051690"/>
                  </a:lnTo>
                  <a:lnTo>
                    <a:pt x="3306853" y="2051690"/>
                  </a:lnTo>
                  <a:lnTo>
                    <a:pt x="3306972" y="2060713"/>
                  </a:lnTo>
                  <a:lnTo>
                    <a:pt x="3283583" y="2060713"/>
                  </a:lnTo>
                  <a:lnTo>
                    <a:pt x="3283583" y="2060713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307090" y="2084577"/>
                  </a:lnTo>
                  <a:lnTo>
                    <a:pt x="3307209" y="2093481"/>
                  </a:lnTo>
                  <a:lnTo>
                    <a:pt x="3283820" y="2093481"/>
                  </a:lnTo>
                  <a:lnTo>
                    <a:pt x="3283820" y="2093481"/>
                  </a:lnTo>
                  <a:lnTo>
                    <a:pt x="3283939" y="2108322"/>
                  </a:lnTo>
                  <a:lnTo>
                    <a:pt x="3283939" y="2108322"/>
                  </a:lnTo>
                  <a:lnTo>
                    <a:pt x="3332973" y="2108085"/>
                  </a:lnTo>
                  <a:lnTo>
                    <a:pt x="3324662" y="932943"/>
                  </a:lnTo>
                  <a:lnTo>
                    <a:pt x="3387824" y="932705"/>
                  </a:lnTo>
                  <a:lnTo>
                    <a:pt x="3396134" y="2107847"/>
                  </a:lnTo>
                  <a:lnTo>
                    <a:pt x="3550359" y="2107254"/>
                  </a:lnTo>
                  <a:lnTo>
                    <a:pt x="3544778" y="1304790"/>
                  </a:lnTo>
                  <a:lnTo>
                    <a:pt x="3565793" y="1304671"/>
                  </a:lnTo>
                  <a:lnTo>
                    <a:pt x="3571610" y="2107254"/>
                  </a:lnTo>
                  <a:lnTo>
                    <a:pt x="3688317" y="2106779"/>
                  </a:lnTo>
                  <a:lnTo>
                    <a:pt x="3688436" y="2107135"/>
                  </a:lnTo>
                  <a:lnTo>
                    <a:pt x="3743287" y="2106541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74478" y="1303484"/>
                  </a:lnTo>
                  <a:lnTo>
                    <a:pt x="3895255" y="1303365"/>
                  </a:lnTo>
                  <a:lnTo>
                    <a:pt x="3895374" y="1303365"/>
                  </a:lnTo>
                  <a:lnTo>
                    <a:pt x="3895374" y="1303365"/>
                  </a:lnTo>
                  <a:lnTo>
                    <a:pt x="3901191" y="2105948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8846" y="2081846"/>
                  </a:lnTo>
                  <a:lnTo>
                    <a:pt x="4238846" y="2077691"/>
                  </a:lnTo>
                  <a:cubicBezTo>
                    <a:pt x="4238846" y="2077572"/>
                    <a:pt x="4239083" y="2077216"/>
                    <a:pt x="4239202" y="2076860"/>
                  </a:cubicBezTo>
                  <a:cubicBezTo>
                    <a:pt x="4240864" y="2073298"/>
                    <a:pt x="4248582" y="2058220"/>
                    <a:pt x="4262472" y="2056439"/>
                  </a:cubicBezTo>
                  <a:cubicBezTo>
                    <a:pt x="4268290" y="2056677"/>
                    <a:pt x="4274820" y="2060713"/>
                    <a:pt x="4285268" y="2077572"/>
                  </a:cubicBezTo>
                  <a:lnTo>
                    <a:pt x="4285743" y="2104523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036" y="2077453"/>
                  </a:lnTo>
                  <a:cubicBezTo>
                    <a:pt x="4318036" y="2077335"/>
                    <a:pt x="4318273" y="2076979"/>
                    <a:pt x="4318392" y="2076623"/>
                  </a:cubicBezTo>
                  <a:cubicBezTo>
                    <a:pt x="4320054" y="2073061"/>
                    <a:pt x="4327771" y="2058576"/>
                    <a:pt x="4342849" y="2056320"/>
                  </a:cubicBezTo>
                  <a:cubicBezTo>
                    <a:pt x="4342849" y="2056320"/>
                    <a:pt x="4342968" y="2056320"/>
                    <a:pt x="4342968" y="2056320"/>
                  </a:cubicBezTo>
                  <a:cubicBezTo>
                    <a:pt x="4344037" y="2056439"/>
                    <a:pt x="4345105" y="2056795"/>
                    <a:pt x="4346055" y="2057270"/>
                  </a:cubicBezTo>
                  <a:cubicBezTo>
                    <a:pt x="4350566" y="2059170"/>
                    <a:pt x="4356028" y="2064156"/>
                    <a:pt x="4364457" y="2077216"/>
                  </a:cubicBezTo>
                  <a:lnTo>
                    <a:pt x="4364814" y="2104167"/>
                  </a:lnTo>
                  <a:lnTo>
                    <a:pt x="4364814" y="2104167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17290" y="719831"/>
                  </a:lnTo>
                  <a:lnTo>
                    <a:pt x="4438423" y="719712"/>
                  </a:lnTo>
                  <a:lnTo>
                    <a:pt x="4448277" y="2103929"/>
                  </a:lnTo>
                  <a:lnTo>
                    <a:pt x="4572345" y="2103336"/>
                  </a:lnTo>
                  <a:lnTo>
                    <a:pt x="4561660" y="604193"/>
                  </a:lnTo>
                  <a:lnTo>
                    <a:pt x="4608438" y="604074"/>
                  </a:lnTo>
                  <a:lnTo>
                    <a:pt x="4619123" y="2103217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30012" y="603480"/>
                  </a:lnTo>
                  <a:lnTo>
                    <a:pt x="4776553" y="603361"/>
                  </a:lnTo>
                  <a:lnTo>
                    <a:pt x="4776790" y="603361"/>
                  </a:lnTo>
                  <a:lnTo>
                    <a:pt x="4787357" y="2102505"/>
                  </a:lnTo>
                  <a:lnTo>
                    <a:pt x="5149825" y="2101199"/>
                  </a:lnTo>
                  <a:lnTo>
                    <a:pt x="5140564" y="787029"/>
                  </a:lnTo>
                  <a:lnTo>
                    <a:pt x="5140564" y="787029"/>
                  </a:lnTo>
                  <a:lnTo>
                    <a:pt x="5161578" y="787029"/>
                  </a:lnTo>
                  <a:lnTo>
                    <a:pt x="5170958" y="2101080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17735" y="786673"/>
                  </a:lnTo>
                  <a:lnTo>
                    <a:pt x="5217735" y="786673"/>
                  </a:lnTo>
                  <a:lnTo>
                    <a:pt x="5238631" y="786673"/>
                  </a:lnTo>
                  <a:lnTo>
                    <a:pt x="5238631" y="786673"/>
                  </a:lnTo>
                  <a:lnTo>
                    <a:pt x="5248010" y="2100724"/>
                  </a:lnTo>
                  <a:lnTo>
                    <a:pt x="5485936" y="2099893"/>
                  </a:lnTo>
                  <a:lnTo>
                    <a:pt x="5485936" y="2099893"/>
                  </a:lnTo>
                  <a:lnTo>
                    <a:pt x="5476912" y="812080"/>
                  </a:lnTo>
                  <a:lnTo>
                    <a:pt x="5475250" y="597425"/>
                  </a:lnTo>
                  <a:lnTo>
                    <a:pt x="5476912" y="596357"/>
                  </a:lnTo>
                  <a:lnTo>
                    <a:pt x="5533188" y="561214"/>
                  </a:lnTo>
                  <a:lnTo>
                    <a:pt x="5533188" y="561214"/>
                  </a:lnTo>
                  <a:lnTo>
                    <a:pt x="5544230" y="2099418"/>
                  </a:lnTo>
                  <a:lnTo>
                    <a:pt x="5831426" y="2098349"/>
                  </a:lnTo>
                  <a:lnTo>
                    <a:pt x="5831426" y="2098349"/>
                  </a:lnTo>
                  <a:lnTo>
                    <a:pt x="5818841" y="327207"/>
                  </a:lnTo>
                  <a:lnTo>
                    <a:pt x="5818841" y="327207"/>
                  </a:lnTo>
                  <a:lnTo>
                    <a:pt x="5853865" y="327088"/>
                  </a:lnTo>
                  <a:lnTo>
                    <a:pt x="5866569" y="2098230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16908" y="326850"/>
                  </a:lnTo>
                  <a:lnTo>
                    <a:pt x="5917264" y="326850"/>
                  </a:lnTo>
                  <a:lnTo>
                    <a:pt x="5952169" y="326613"/>
                  </a:lnTo>
                  <a:lnTo>
                    <a:pt x="5964754" y="2097874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198880" y="482499"/>
                  </a:lnTo>
                  <a:lnTo>
                    <a:pt x="6310957" y="482024"/>
                  </a:lnTo>
                  <a:lnTo>
                    <a:pt x="6322474" y="2096450"/>
                  </a:lnTo>
                  <a:lnTo>
                    <a:pt x="6374593" y="2096212"/>
                  </a:lnTo>
                  <a:lnTo>
                    <a:pt x="6374593" y="2096212"/>
                  </a:lnTo>
                  <a:lnTo>
                    <a:pt x="6374593" y="2095144"/>
                  </a:lnTo>
                  <a:lnTo>
                    <a:pt x="6374000" y="717931"/>
                  </a:lnTo>
                  <a:lnTo>
                    <a:pt x="6383973" y="2096212"/>
                  </a:lnTo>
                  <a:lnTo>
                    <a:pt x="6383973" y="2096212"/>
                  </a:lnTo>
                  <a:lnTo>
                    <a:pt x="6500798" y="2095737"/>
                  </a:lnTo>
                  <a:lnTo>
                    <a:pt x="6500324" y="717456"/>
                  </a:lnTo>
                  <a:lnTo>
                    <a:pt x="6510178" y="2095737"/>
                  </a:lnTo>
                  <a:lnTo>
                    <a:pt x="6627003" y="2095262"/>
                  </a:lnTo>
                  <a:lnTo>
                    <a:pt x="6627003" y="2095262"/>
                  </a:lnTo>
                  <a:lnTo>
                    <a:pt x="6617268" y="716981"/>
                  </a:lnTo>
                  <a:lnTo>
                    <a:pt x="6626647" y="716981"/>
                  </a:lnTo>
                  <a:lnTo>
                    <a:pt x="6636501" y="2095262"/>
                  </a:lnTo>
                  <a:lnTo>
                    <a:pt x="6977243" y="2093956"/>
                  </a:lnTo>
                  <a:lnTo>
                    <a:pt x="6966558" y="612622"/>
                  </a:lnTo>
                  <a:lnTo>
                    <a:pt x="6966558" y="612622"/>
                  </a:lnTo>
                  <a:lnTo>
                    <a:pt x="6994577" y="612503"/>
                  </a:lnTo>
                  <a:lnTo>
                    <a:pt x="7005143" y="2093838"/>
                  </a:lnTo>
                  <a:lnTo>
                    <a:pt x="7369986" y="2092413"/>
                  </a:lnTo>
                  <a:lnTo>
                    <a:pt x="7369986" y="2092413"/>
                  </a:lnTo>
                  <a:lnTo>
                    <a:pt x="7359419" y="611197"/>
                  </a:lnTo>
                  <a:lnTo>
                    <a:pt x="7359419" y="611197"/>
                  </a:lnTo>
                  <a:lnTo>
                    <a:pt x="7387082" y="611079"/>
                  </a:lnTo>
                  <a:lnTo>
                    <a:pt x="7387557" y="611079"/>
                  </a:lnTo>
                  <a:lnTo>
                    <a:pt x="7387557" y="611079"/>
                  </a:lnTo>
                  <a:lnTo>
                    <a:pt x="7398124" y="2092413"/>
                  </a:lnTo>
                  <a:lnTo>
                    <a:pt x="7468528" y="2092175"/>
                  </a:lnTo>
                  <a:lnTo>
                    <a:pt x="7569800" y="2049316"/>
                  </a:lnTo>
                  <a:lnTo>
                    <a:pt x="7579773" y="2058814"/>
                  </a:lnTo>
                  <a:lnTo>
                    <a:pt x="7501296" y="2092057"/>
                  </a:lnTo>
                  <a:lnTo>
                    <a:pt x="7634268" y="2091582"/>
                  </a:lnTo>
                  <a:lnTo>
                    <a:pt x="7633437" y="1978437"/>
                  </a:lnTo>
                  <a:lnTo>
                    <a:pt x="7696480" y="1978199"/>
                  </a:lnTo>
                  <a:lnTo>
                    <a:pt x="7697430" y="2091344"/>
                  </a:lnTo>
                  <a:lnTo>
                    <a:pt x="7790985" y="2090988"/>
                  </a:lnTo>
                  <a:lnTo>
                    <a:pt x="7777688" y="227359"/>
                  </a:lnTo>
                  <a:lnTo>
                    <a:pt x="7777688" y="227359"/>
                  </a:lnTo>
                  <a:lnTo>
                    <a:pt x="7815086" y="227240"/>
                  </a:lnTo>
                  <a:lnTo>
                    <a:pt x="7828384" y="2090869"/>
                  </a:lnTo>
                  <a:lnTo>
                    <a:pt x="7856403" y="2090751"/>
                  </a:lnTo>
                  <a:lnTo>
                    <a:pt x="7856403" y="2090632"/>
                  </a:lnTo>
                  <a:lnTo>
                    <a:pt x="7856403" y="2090632"/>
                  </a:lnTo>
                  <a:lnTo>
                    <a:pt x="7843105" y="227003"/>
                  </a:lnTo>
                  <a:lnTo>
                    <a:pt x="7880504" y="226884"/>
                  </a:lnTo>
                  <a:lnTo>
                    <a:pt x="7893801" y="2090513"/>
                  </a:lnTo>
                  <a:lnTo>
                    <a:pt x="7921820" y="2090395"/>
                  </a:lnTo>
                  <a:lnTo>
                    <a:pt x="7921820" y="2090395"/>
                  </a:lnTo>
                  <a:lnTo>
                    <a:pt x="7908523" y="226765"/>
                  </a:lnTo>
                  <a:lnTo>
                    <a:pt x="7945922" y="226646"/>
                  </a:lnTo>
                  <a:lnTo>
                    <a:pt x="7945922" y="226646"/>
                  </a:lnTo>
                  <a:lnTo>
                    <a:pt x="7959219" y="2090276"/>
                  </a:lnTo>
                  <a:lnTo>
                    <a:pt x="7987238" y="2090157"/>
                  </a:lnTo>
                  <a:lnTo>
                    <a:pt x="7973941" y="226528"/>
                  </a:lnTo>
                  <a:lnTo>
                    <a:pt x="8011340" y="226409"/>
                  </a:lnTo>
                  <a:lnTo>
                    <a:pt x="8024637" y="2090038"/>
                  </a:lnTo>
                  <a:lnTo>
                    <a:pt x="8052656" y="2089920"/>
                  </a:lnTo>
                  <a:lnTo>
                    <a:pt x="8039477" y="226290"/>
                  </a:lnTo>
                  <a:lnTo>
                    <a:pt x="8039477" y="226290"/>
                  </a:lnTo>
                  <a:lnTo>
                    <a:pt x="8076875" y="226171"/>
                  </a:lnTo>
                  <a:lnTo>
                    <a:pt x="8090173" y="2089801"/>
                  </a:lnTo>
                  <a:lnTo>
                    <a:pt x="8118192" y="2089682"/>
                  </a:lnTo>
                  <a:lnTo>
                    <a:pt x="8118192" y="2089682"/>
                  </a:lnTo>
                  <a:lnTo>
                    <a:pt x="8104894" y="226053"/>
                  </a:lnTo>
                  <a:lnTo>
                    <a:pt x="8142293" y="225934"/>
                  </a:lnTo>
                  <a:lnTo>
                    <a:pt x="8155590" y="2089564"/>
                  </a:lnTo>
                  <a:lnTo>
                    <a:pt x="8183609" y="2089445"/>
                  </a:lnTo>
                  <a:lnTo>
                    <a:pt x="8170312" y="225815"/>
                  </a:lnTo>
                  <a:lnTo>
                    <a:pt x="8207711" y="225697"/>
                  </a:lnTo>
                  <a:lnTo>
                    <a:pt x="8221008" y="2089326"/>
                  </a:lnTo>
                  <a:lnTo>
                    <a:pt x="8249027" y="2089207"/>
                  </a:lnTo>
                  <a:lnTo>
                    <a:pt x="8235967" y="225222"/>
                  </a:lnTo>
                  <a:lnTo>
                    <a:pt x="8235967" y="225222"/>
                  </a:lnTo>
                  <a:lnTo>
                    <a:pt x="8273010" y="225103"/>
                  </a:lnTo>
                  <a:lnTo>
                    <a:pt x="8273365" y="225103"/>
                  </a:lnTo>
                  <a:lnTo>
                    <a:pt x="8273365" y="225103"/>
                  </a:lnTo>
                  <a:lnTo>
                    <a:pt x="8286544" y="2088732"/>
                  </a:lnTo>
                  <a:lnTo>
                    <a:pt x="8286544" y="2088732"/>
                  </a:lnTo>
                  <a:lnTo>
                    <a:pt x="8314682" y="2088614"/>
                  </a:lnTo>
                  <a:lnTo>
                    <a:pt x="8301385" y="224984"/>
                  </a:lnTo>
                  <a:lnTo>
                    <a:pt x="8338783" y="224866"/>
                  </a:lnTo>
                  <a:lnTo>
                    <a:pt x="8352080" y="2088495"/>
                  </a:lnTo>
                  <a:lnTo>
                    <a:pt x="8386273" y="2088258"/>
                  </a:lnTo>
                  <a:lnTo>
                    <a:pt x="8372620" y="170846"/>
                  </a:lnTo>
                  <a:close/>
                  <a:moveTo>
                    <a:pt x="37042" y="2120076"/>
                  </a:moveTo>
                  <a:lnTo>
                    <a:pt x="20896" y="2120076"/>
                  </a:lnTo>
                  <a:lnTo>
                    <a:pt x="21014" y="2114971"/>
                  </a:lnTo>
                  <a:lnTo>
                    <a:pt x="37161" y="2114852"/>
                  </a:lnTo>
                  <a:lnTo>
                    <a:pt x="64112" y="2114852"/>
                  </a:lnTo>
                  <a:lnTo>
                    <a:pt x="37042" y="2120076"/>
                  </a:lnTo>
                  <a:close/>
                  <a:moveTo>
                    <a:pt x="367811" y="1258368"/>
                  </a:moveTo>
                  <a:lnTo>
                    <a:pt x="367573" y="1236167"/>
                  </a:lnTo>
                  <a:lnTo>
                    <a:pt x="367573" y="1236048"/>
                  </a:lnTo>
                  <a:lnTo>
                    <a:pt x="367573" y="1236048"/>
                  </a:lnTo>
                  <a:lnTo>
                    <a:pt x="618558" y="1234980"/>
                  </a:lnTo>
                  <a:lnTo>
                    <a:pt x="620220" y="1234980"/>
                  </a:lnTo>
                  <a:lnTo>
                    <a:pt x="620220" y="1234980"/>
                  </a:lnTo>
                  <a:lnTo>
                    <a:pt x="620339" y="1257419"/>
                  </a:lnTo>
                  <a:lnTo>
                    <a:pt x="367811" y="1258368"/>
                  </a:lnTo>
                  <a:lnTo>
                    <a:pt x="367811" y="1258368"/>
                  </a:lnTo>
                  <a:close/>
                  <a:moveTo>
                    <a:pt x="368048" y="1296479"/>
                  </a:moveTo>
                  <a:lnTo>
                    <a:pt x="368048" y="1296479"/>
                  </a:lnTo>
                  <a:lnTo>
                    <a:pt x="620577" y="1295411"/>
                  </a:lnTo>
                  <a:lnTo>
                    <a:pt x="620695" y="1317850"/>
                  </a:lnTo>
                  <a:lnTo>
                    <a:pt x="620695" y="1317850"/>
                  </a:lnTo>
                  <a:lnTo>
                    <a:pt x="368048" y="1318918"/>
                  </a:lnTo>
                  <a:lnTo>
                    <a:pt x="368048" y="1296479"/>
                  </a:lnTo>
                  <a:close/>
                  <a:moveTo>
                    <a:pt x="368404" y="1357029"/>
                  </a:moveTo>
                  <a:lnTo>
                    <a:pt x="620933" y="1356079"/>
                  </a:lnTo>
                  <a:lnTo>
                    <a:pt x="621170" y="1378400"/>
                  </a:lnTo>
                  <a:lnTo>
                    <a:pt x="368642" y="1379349"/>
                  </a:lnTo>
                  <a:lnTo>
                    <a:pt x="368404" y="1357029"/>
                  </a:lnTo>
                  <a:close/>
                  <a:moveTo>
                    <a:pt x="368879" y="1417460"/>
                  </a:moveTo>
                  <a:lnTo>
                    <a:pt x="621408" y="1416510"/>
                  </a:lnTo>
                  <a:lnTo>
                    <a:pt x="621526" y="1438831"/>
                  </a:lnTo>
                  <a:lnTo>
                    <a:pt x="369117" y="1439780"/>
                  </a:lnTo>
                  <a:lnTo>
                    <a:pt x="368879" y="1417460"/>
                  </a:lnTo>
                  <a:close/>
                  <a:moveTo>
                    <a:pt x="369354" y="1477891"/>
                  </a:moveTo>
                  <a:lnTo>
                    <a:pt x="621764" y="1476942"/>
                  </a:lnTo>
                  <a:lnTo>
                    <a:pt x="622001" y="1499262"/>
                  </a:lnTo>
                  <a:lnTo>
                    <a:pt x="369473" y="1500330"/>
                  </a:lnTo>
                  <a:lnTo>
                    <a:pt x="369354" y="1477891"/>
                  </a:lnTo>
                  <a:close/>
                  <a:moveTo>
                    <a:pt x="369710" y="1538441"/>
                  </a:moveTo>
                  <a:lnTo>
                    <a:pt x="622239" y="1537491"/>
                  </a:lnTo>
                  <a:lnTo>
                    <a:pt x="622357" y="1559812"/>
                  </a:lnTo>
                  <a:lnTo>
                    <a:pt x="369948" y="1560880"/>
                  </a:lnTo>
                  <a:lnTo>
                    <a:pt x="369710" y="1538441"/>
                  </a:lnTo>
                  <a:close/>
                  <a:moveTo>
                    <a:pt x="370185" y="1598872"/>
                  </a:moveTo>
                  <a:lnTo>
                    <a:pt x="622714" y="1597922"/>
                  </a:lnTo>
                  <a:lnTo>
                    <a:pt x="622832" y="1620243"/>
                  </a:lnTo>
                  <a:lnTo>
                    <a:pt x="370304" y="1621311"/>
                  </a:lnTo>
                  <a:lnTo>
                    <a:pt x="370185" y="1598872"/>
                  </a:lnTo>
                  <a:close/>
                  <a:moveTo>
                    <a:pt x="370541" y="1659541"/>
                  </a:moveTo>
                  <a:lnTo>
                    <a:pt x="623189" y="1658472"/>
                  </a:lnTo>
                  <a:lnTo>
                    <a:pt x="623426" y="1680911"/>
                  </a:lnTo>
                  <a:lnTo>
                    <a:pt x="370898" y="1681861"/>
                  </a:lnTo>
                  <a:lnTo>
                    <a:pt x="370541" y="1659541"/>
                  </a:lnTo>
                  <a:close/>
                  <a:moveTo>
                    <a:pt x="371016" y="1719972"/>
                  </a:moveTo>
                  <a:lnTo>
                    <a:pt x="623545" y="1718903"/>
                  </a:lnTo>
                  <a:lnTo>
                    <a:pt x="623663" y="1741342"/>
                  </a:lnTo>
                  <a:lnTo>
                    <a:pt x="371254" y="1742292"/>
                  </a:lnTo>
                  <a:lnTo>
                    <a:pt x="371016" y="1719972"/>
                  </a:lnTo>
                  <a:close/>
                  <a:moveTo>
                    <a:pt x="371491" y="1780403"/>
                  </a:moveTo>
                  <a:lnTo>
                    <a:pt x="624020" y="1779335"/>
                  </a:lnTo>
                  <a:lnTo>
                    <a:pt x="624138" y="1801774"/>
                  </a:lnTo>
                  <a:lnTo>
                    <a:pt x="371610" y="1802723"/>
                  </a:lnTo>
                  <a:lnTo>
                    <a:pt x="371491" y="1780403"/>
                  </a:lnTo>
                  <a:close/>
                  <a:moveTo>
                    <a:pt x="371847" y="1840953"/>
                  </a:moveTo>
                  <a:lnTo>
                    <a:pt x="624376" y="1840003"/>
                  </a:lnTo>
                  <a:lnTo>
                    <a:pt x="624613" y="1862323"/>
                  </a:lnTo>
                  <a:lnTo>
                    <a:pt x="372085" y="1863273"/>
                  </a:lnTo>
                  <a:lnTo>
                    <a:pt x="371847" y="1840953"/>
                  </a:lnTo>
                  <a:close/>
                  <a:moveTo>
                    <a:pt x="372441" y="1923823"/>
                  </a:moveTo>
                  <a:lnTo>
                    <a:pt x="372322" y="1901384"/>
                  </a:lnTo>
                  <a:lnTo>
                    <a:pt x="624851" y="1900434"/>
                  </a:lnTo>
                  <a:lnTo>
                    <a:pt x="624851" y="1900434"/>
                  </a:lnTo>
                  <a:lnTo>
                    <a:pt x="624969" y="1922755"/>
                  </a:lnTo>
                  <a:lnTo>
                    <a:pt x="372441" y="1923823"/>
                  </a:lnTo>
                  <a:lnTo>
                    <a:pt x="372441" y="1923823"/>
                  </a:lnTo>
                  <a:close/>
                  <a:moveTo>
                    <a:pt x="372797" y="1961934"/>
                  </a:moveTo>
                  <a:lnTo>
                    <a:pt x="625207" y="1960984"/>
                  </a:lnTo>
                  <a:lnTo>
                    <a:pt x="625444" y="1983304"/>
                  </a:lnTo>
                  <a:lnTo>
                    <a:pt x="372916" y="1984373"/>
                  </a:lnTo>
                  <a:lnTo>
                    <a:pt x="372797" y="1961934"/>
                  </a:lnTo>
                  <a:close/>
                  <a:moveTo>
                    <a:pt x="373153" y="2022365"/>
                  </a:moveTo>
                  <a:lnTo>
                    <a:pt x="625682" y="2021415"/>
                  </a:lnTo>
                  <a:lnTo>
                    <a:pt x="625801" y="2043854"/>
                  </a:lnTo>
                  <a:lnTo>
                    <a:pt x="373391" y="2044804"/>
                  </a:lnTo>
                  <a:lnTo>
                    <a:pt x="373153" y="2022365"/>
                  </a:lnTo>
                  <a:close/>
                  <a:moveTo>
                    <a:pt x="373747" y="2105354"/>
                  </a:moveTo>
                  <a:lnTo>
                    <a:pt x="373628" y="2083034"/>
                  </a:lnTo>
                  <a:lnTo>
                    <a:pt x="626157" y="2081965"/>
                  </a:lnTo>
                  <a:lnTo>
                    <a:pt x="626275" y="2104404"/>
                  </a:lnTo>
                  <a:lnTo>
                    <a:pt x="373747" y="2105354"/>
                  </a:lnTo>
                  <a:close/>
                  <a:moveTo>
                    <a:pt x="861708" y="1009995"/>
                  </a:moveTo>
                  <a:lnTo>
                    <a:pt x="922495" y="1009758"/>
                  </a:lnTo>
                  <a:lnTo>
                    <a:pt x="922851" y="1054517"/>
                  </a:lnTo>
                  <a:lnTo>
                    <a:pt x="862064" y="1054755"/>
                  </a:lnTo>
                  <a:lnTo>
                    <a:pt x="861708" y="1009995"/>
                  </a:lnTo>
                  <a:close/>
                  <a:moveTo>
                    <a:pt x="862301" y="1095121"/>
                  </a:moveTo>
                  <a:lnTo>
                    <a:pt x="923088" y="1094765"/>
                  </a:lnTo>
                  <a:lnTo>
                    <a:pt x="923445" y="1139525"/>
                  </a:lnTo>
                  <a:lnTo>
                    <a:pt x="862657" y="1139881"/>
                  </a:lnTo>
                  <a:lnTo>
                    <a:pt x="862301" y="1095121"/>
                  </a:lnTo>
                  <a:close/>
                  <a:moveTo>
                    <a:pt x="862895" y="1180247"/>
                  </a:moveTo>
                  <a:lnTo>
                    <a:pt x="923682" y="1180010"/>
                  </a:lnTo>
                  <a:lnTo>
                    <a:pt x="924038" y="1224888"/>
                  </a:lnTo>
                  <a:lnTo>
                    <a:pt x="863251" y="1225125"/>
                  </a:lnTo>
                  <a:lnTo>
                    <a:pt x="862895" y="1180247"/>
                  </a:lnTo>
                  <a:close/>
                  <a:moveTo>
                    <a:pt x="863488" y="1265373"/>
                  </a:moveTo>
                  <a:lnTo>
                    <a:pt x="924276" y="1265136"/>
                  </a:lnTo>
                  <a:lnTo>
                    <a:pt x="924632" y="1309895"/>
                  </a:lnTo>
                  <a:lnTo>
                    <a:pt x="863845" y="1310133"/>
                  </a:lnTo>
                  <a:lnTo>
                    <a:pt x="863488" y="1265373"/>
                  </a:lnTo>
                  <a:close/>
                  <a:moveTo>
                    <a:pt x="864082" y="1350618"/>
                  </a:moveTo>
                  <a:lnTo>
                    <a:pt x="924869" y="1350262"/>
                  </a:lnTo>
                  <a:lnTo>
                    <a:pt x="925226" y="1395021"/>
                  </a:lnTo>
                  <a:lnTo>
                    <a:pt x="864438" y="1395259"/>
                  </a:lnTo>
                  <a:lnTo>
                    <a:pt x="864082" y="1350618"/>
                  </a:lnTo>
                  <a:close/>
                  <a:moveTo>
                    <a:pt x="864676" y="1435625"/>
                  </a:moveTo>
                  <a:lnTo>
                    <a:pt x="925463" y="1435388"/>
                  </a:lnTo>
                  <a:lnTo>
                    <a:pt x="925819" y="1480147"/>
                  </a:lnTo>
                  <a:lnTo>
                    <a:pt x="865032" y="1480385"/>
                  </a:lnTo>
                  <a:lnTo>
                    <a:pt x="864676" y="1435625"/>
                  </a:lnTo>
                  <a:close/>
                  <a:moveTo>
                    <a:pt x="865269" y="1520751"/>
                  </a:moveTo>
                  <a:lnTo>
                    <a:pt x="926057" y="1520514"/>
                  </a:lnTo>
                  <a:lnTo>
                    <a:pt x="926413" y="1565273"/>
                  </a:lnTo>
                  <a:lnTo>
                    <a:pt x="865625" y="1565510"/>
                  </a:lnTo>
                  <a:lnTo>
                    <a:pt x="865269" y="1520751"/>
                  </a:lnTo>
                  <a:close/>
                  <a:moveTo>
                    <a:pt x="865863" y="1605996"/>
                  </a:moveTo>
                  <a:lnTo>
                    <a:pt x="926650" y="1605640"/>
                  </a:lnTo>
                  <a:lnTo>
                    <a:pt x="927006" y="1650399"/>
                  </a:lnTo>
                  <a:lnTo>
                    <a:pt x="927006" y="1650399"/>
                  </a:lnTo>
                  <a:lnTo>
                    <a:pt x="866219" y="1650755"/>
                  </a:lnTo>
                  <a:lnTo>
                    <a:pt x="865863" y="1605996"/>
                  </a:lnTo>
                  <a:close/>
                  <a:moveTo>
                    <a:pt x="866575" y="1691122"/>
                  </a:moveTo>
                  <a:lnTo>
                    <a:pt x="927363" y="1690884"/>
                  </a:lnTo>
                  <a:lnTo>
                    <a:pt x="927719" y="1735644"/>
                  </a:lnTo>
                  <a:lnTo>
                    <a:pt x="866931" y="1735881"/>
                  </a:lnTo>
                  <a:lnTo>
                    <a:pt x="866931" y="1735881"/>
                  </a:lnTo>
                  <a:lnTo>
                    <a:pt x="866575" y="1691122"/>
                  </a:lnTo>
                  <a:close/>
                  <a:moveTo>
                    <a:pt x="867169" y="1776248"/>
                  </a:moveTo>
                  <a:lnTo>
                    <a:pt x="927956" y="1776010"/>
                  </a:lnTo>
                  <a:lnTo>
                    <a:pt x="928312" y="1820770"/>
                  </a:lnTo>
                  <a:lnTo>
                    <a:pt x="867525" y="1821007"/>
                  </a:lnTo>
                  <a:lnTo>
                    <a:pt x="867169" y="1776248"/>
                  </a:lnTo>
                  <a:close/>
                  <a:moveTo>
                    <a:pt x="867762" y="1861374"/>
                  </a:moveTo>
                  <a:lnTo>
                    <a:pt x="928550" y="1861136"/>
                  </a:lnTo>
                  <a:lnTo>
                    <a:pt x="928906" y="1905896"/>
                  </a:lnTo>
                  <a:lnTo>
                    <a:pt x="868119" y="1906252"/>
                  </a:lnTo>
                  <a:lnTo>
                    <a:pt x="867762" y="1861374"/>
                  </a:lnTo>
                  <a:close/>
                  <a:moveTo>
                    <a:pt x="868356" y="1946500"/>
                  </a:moveTo>
                  <a:lnTo>
                    <a:pt x="929143" y="1946262"/>
                  </a:lnTo>
                  <a:lnTo>
                    <a:pt x="929500" y="1991140"/>
                  </a:lnTo>
                  <a:lnTo>
                    <a:pt x="868712" y="1991378"/>
                  </a:lnTo>
                  <a:lnTo>
                    <a:pt x="868356" y="1946500"/>
                  </a:lnTo>
                  <a:close/>
                  <a:moveTo>
                    <a:pt x="869187" y="2076504"/>
                  </a:moveTo>
                  <a:lnTo>
                    <a:pt x="868831" y="2031626"/>
                  </a:lnTo>
                  <a:lnTo>
                    <a:pt x="929618" y="2031388"/>
                  </a:lnTo>
                  <a:lnTo>
                    <a:pt x="929975" y="2076147"/>
                  </a:lnTo>
                  <a:lnTo>
                    <a:pt x="869187" y="2076504"/>
                  </a:lnTo>
                  <a:close/>
                  <a:moveTo>
                    <a:pt x="1132876" y="1008927"/>
                  </a:moveTo>
                  <a:lnTo>
                    <a:pt x="1193663" y="1008689"/>
                  </a:lnTo>
                  <a:lnTo>
                    <a:pt x="1194019" y="1053449"/>
                  </a:lnTo>
                  <a:lnTo>
                    <a:pt x="1133232" y="1053686"/>
                  </a:lnTo>
                  <a:lnTo>
                    <a:pt x="1132876" y="1008927"/>
                  </a:lnTo>
                  <a:close/>
                  <a:moveTo>
                    <a:pt x="1133470" y="1093934"/>
                  </a:moveTo>
                  <a:lnTo>
                    <a:pt x="1194257" y="1093697"/>
                  </a:lnTo>
                  <a:lnTo>
                    <a:pt x="1194613" y="1138456"/>
                  </a:lnTo>
                  <a:lnTo>
                    <a:pt x="1133826" y="1138812"/>
                  </a:lnTo>
                  <a:lnTo>
                    <a:pt x="1133470" y="1093934"/>
                  </a:lnTo>
                  <a:close/>
                  <a:moveTo>
                    <a:pt x="1134063" y="1179179"/>
                  </a:moveTo>
                  <a:lnTo>
                    <a:pt x="1194850" y="1178941"/>
                  </a:lnTo>
                  <a:lnTo>
                    <a:pt x="1195207" y="1223819"/>
                  </a:lnTo>
                  <a:lnTo>
                    <a:pt x="1134419" y="1224057"/>
                  </a:lnTo>
                  <a:lnTo>
                    <a:pt x="1134063" y="1179179"/>
                  </a:lnTo>
                  <a:close/>
                  <a:moveTo>
                    <a:pt x="1134657" y="1264305"/>
                  </a:moveTo>
                  <a:lnTo>
                    <a:pt x="1195444" y="1264067"/>
                  </a:lnTo>
                  <a:lnTo>
                    <a:pt x="1195800" y="1308827"/>
                  </a:lnTo>
                  <a:lnTo>
                    <a:pt x="1135013" y="1309064"/>
                  </a:lnTo>
                  <a:lnTo>
                    <a:pt x="1134657" y="1264305"/>
                  </a:lnTo>
                  <a:close/>
                  <a:moveTo>
                    <a:pt x="1135250" y="1349549"/>
                  </a:moveTo>
                  <a:lnTo>
                    <a:pt x="1196038" y="1349193"/>
                  </a:lnTo>
                  <a:lnTo>
                    <a:pt x="1196038" y="1349193"/>
                  </a:lnTo>
                  <a:lnTo>
                    <a:pt x="1196394" y="1393953"/>
                  </a:lnTo>
                  <a:lnTo>
                    <a:pt x="1135607" y="1394190"/>
                  </a:lnTo>
                  <a:lnTo>
                    <a:pt x="1135250" y="1349549"/>
                  </a:lnTo>
                  <a:close/>
                  <a:moveTo>
                    <a:pt x="1135844" y="1434557"/>
                  </a:moveTo>
                  <a:lnTo>
                    <a:pt x="1196750" y="1434319"/>
                  </a:lnTo>
                  <a:lnTo>
                    <a:pt x="1197106" y="1478960"/>
                  </a:lnTo>
                  <a:lnTo>
                    <a:pt x="1197106" y="1479197"/>
                  </a:lnTo>
                  <a:lnTo>
                    <a:pt x="1197106" y="1479197"/>
                  </a:lnTo>
                  <a:lnTo>
                    <a:pt x="1136200" y="1479435"/>
                  </a:lnTo>
                  <a:lnTo>
                    <a:pt x="1135844" y="1434557"/>
                  </a:lnTo>
                  <a:close/>
                  <a:moveTo>
                    <a:pt x="1136556" y="1519683"/>
                  </a:moveTo>
                  <a:lnTo>
                    <a:pt x="1197344" y="1519445"/>
                  </a:lnTo>
                  <a:lnTo>
                    <a:pt x="1197700" y="1564323"/>
                  </a:lnTo>
                  <a:lnTo>
                    <a:pt x="1136913" y="1564561"/>
                  </a:lnTo>
                  <a:lnTo>
                    <a:pt x="1136556" y="1519683"/>
                  </a:lnTo>
                  <a:close/>
                  <a:moveTo>
                    <a:pt x="1137150" y="1604809"/>
                  </a:moveTo>
                  <a:lnTo>
                    <a:pt x="1197937" y="1604571"/>
                  </a:lnTo>
                  <a:lnTo>
                    <a:pt x="1198293" y="1649330"/>
                  </a:lnTo>
                  <a:lnTo>
                    <a:pt x="1137506" y="1649568"/>
                  </a:lnTo>
                  <a:lnTo>
                    <a:pt x="1137150" y="1604809"/>
                  </a:lnTo>
                  <a:close/>
                  <a:moveTo>
                    <a:pt x="1137862" y="1690053"/>
                  </a:moveTo>
                  <a:lnTo>
                    <a:pt x="1198650" y="1689816"/>
                  </a:lnTo>
                  <a:lnTo>
                    <a:pt x="1199006" y="1734694"/>
                  </a:lnTo>
                  <a:lnTo>
                    <a:pt x="1138219" y="1734931"/>
                  </a:lnTo>
                  <a:lnTo>
                    <a:pt x="1137862" y="1690053"/>
                  </a:lnTo>
                  <a:close/>
                  <a:moveTo>
                    <a:pt x="1138456" y="1775179"/>
                  </a:moveTo>
                  <a:lnTo>
                    <a:pt x="1199243" y="1774942"/>
                  </a:lnTo>
                  <a:lnTo>
                    <a:pt x="1199599" y="1819701"/>
                  </a:lnTo>
                  <a:lnTo>
                    <a:pt x="1138812" y="1819939"/>
                  </a:lnTo>
                  <a:lnTo>
                    <a:pt x="1138456" y="1775179"/>
                  </a:lnTo>
                  <a:close/>
                  <a:moveTo>
                    <a:pt x="1139050" y="1860305"/>
                  </a:moveTo>
                  <a:lnTo>
                    <a:pt x="1199837" y="1859949"/>
                  </a:lnTo>
                  <a:lnTo>
                    <a:pt x="1200193" y="1904708"/>
                  </a:lnTo>
                  <a:lnTo>
                    <a:pt x="1139406" y="1904946"/>
                  </a:lnTo>
                  <a:lnTo>
                    <a:pt x="1139050" y="1860305"/>
                  </a:lnTo>
                  <a:close/>
                  <a:moveTo>
                    <a:pt x="1139643" y="1945431"/>
                  </a:moveTo>
                  <a:lnTo>
                    <a:pt x="1200431" y="1945194"/>
                  </a:lnTo>
                  <a:lnTo>
                    <a:pt x="1200787" y="1989953"/>
                  </a:lnTo>
                  <a:lnTo>
                    <a:pt x="1139999" y="1990191"/>
                  </a:lnTo>
                  <a:lnTo>
                    <a:pt x="1139643" y="1945431"/>
                  </a:lnTo>
                  <a:close/>
                  <a:moveTo>
                    <a:pt x="1140474" y="2075435"/>
                  </a:moveTo>
                  <a:lnTo>
                    <a:pt x="1140118" y="2030676"/>
                  </a:lnTo>
                  <a:lnTo>
                    <a:pt x="1200905" y="2030438"/>
                  </a:lnTo>
                  <a:lnTo>
                    <a:pt x="1201262" y="2075198"/>
                  </a:lnTo>
                  <a:lnTo>
                    <a:pt x="1140474" y="2075435"/>
                  </a:lnTo>
                  <a:close/>
                  <a:moveTo>
                    <a:pt x="1393715" y="537350"/>
                  </a:moveTo>
                  <a:lnTo>
                    <a:pt x="1716410" y="536044"/>
                  </a:lnTo>
                  <a:lnTo>
                    <a:pt x="1716410" y="553972"/>
                  </a:lnTo>
                  <a:lnTo>
                    <a:pt x="1393834" y="555278"/>
                  </a:lnTo>
                  <a:lnTo>
                    <a:pt x="1393834" y="555159"/>
                  </a:lnTo>
                  <a:lnTo>
                    <a:pt x="1393715" y="537350"/>
                  </a:lnTo>
                  <a:close/>
                  <a:moveTo>
                    <a:pt x="1686492" y="589114"/>
                  </a:moveTo>
                  <a:lnTo>
                    <a:pt x="1630335" y="589352"/>
                  </a:lnTo>
                  <a:lnTo>
                    <a:pt x="1630216" y="565488"/>
                  </a:lnTo>
                  <a:lnTo>
                    <a:pt x="1686373" y="565251"/>
                  </a:lnTo>
                  <a:lnTo>
                    <a:pt x="1686492" y="589114"/>
                  </a:lnTo>
                  <a:close/>
                  <a:moveTo>
                    <a:pt x="1479435" y="589946"/>
                  </a:moveTo>
                  <a:lnTo>
                    <a:pt x="1423278" y="590183"/>
                  </a:lnTo>
                  <a:lnTo>
                    <a:pt x="1423159" y="566319"/>
                  </a:lnTo>
                  <a:lnTo>
                    <a:pt x="1479316" y="566082"/>
                  </a:lnTo>
                  <a:lnTo>
                    <a:pt x="1479435" y="589946"/>
                  </a:lnTo>
                  <a:close/>
                  <a:moveTo>
                    <a:pt x="1394309" y="600037"/>
                  </a:moveTo>
                  <a:lnTo>
                    <a:pt x="1716885" y="598850"/>
                  </a:lnTo>
                  <a:lnTo>
                    <a:pt x="1717123" y="616777"/>
                  </a:lnTo>
                  <a:lnTo>
                    <a:pt x="1396327" y="617965"/>
                  </a:lnTo>
                  <a:lnTo>
                    <a:pt x="1394427" y="617965"/>
                  </a:lnTo>
                  <a:lnTo>
                    <a:pt x="1394309" y="600037"/>
                  </a:lnTo>
                  <a:close/>
                  <a:moveTo>
                    <a:pt x="1686966" y="651326"/>
                  </a:moveTo>
                  <a:lnTo>
                    <a:pt x="1630809" y="651564"/>
                  </a:lnTo>
                  <a:lnTo>
                    <a:pt x="1630572" y="627700"/>
                  </a:lnTo>
                  <a:lnTo>
                    <a:pt x="1686729" y="627463"/>
                  </a:lnTo>
                  <a:lnTo>
                    <a:pt x="1686966" y="651326"/>
                  </a:lnTo>
                  <a:close/>
                  <a:moveTo>
                    <a:pt x="1423634" y="628531"/>
                  </a:moveTo>
                  <a:lnTo>
                    <a:pt x="1479791" y="628294"/>
                  </a:lnTo>
                  <a:lnTo>
                    <a:pt x="1480028" y="652158"/>
                  </a:lnTo>
                  <a:lnTo>
                    <a:pt x="1423871" y="652395"/>
                  </a:lnTo>
                  <a:lnTo>
                    <a:pt x="1423871" y="652395"/>
                  </a:lnTo>
                  <a:lnTo>
                    <a:pt x="1423634" y="628531"/>
                  </a:lnTo>
                  <a:close/>
                  <a:moveTo>
                    <a:pt x="1394665" y="662843"/>
                  </a:moveTo>
                  <a:lnTo>
                    <a:pt x="1717360" y="661537"/>
                  </a:lnTo>
                  <a:lnTo>
                    <a:pt x="1717597" y="679464"/>
                  </a:lnTo>
                  <a:lnTo>
                    <a:pt x="1394784" y="680652"/>
                  </a:lnTo>
                  <a:lnTo>
                    <a:pt x="1394665" y="662843"/>
                  </a:lnTo>
                  <a:close/>
                  <a:moveTo>
                    <a:pt x="1687323" y="713538"/>
                  </a:moveTo>
                  <a:lnTo>
                    <a:pt x="1631166" y="713776"/>
                  </a:lnTo>
                  <a:lnTo>
                    <a:pt x="1631047" y="689912"/>
                  </a:lnTo>
                  <a:lnTo>
                    <a:pt x="1687204" y="689675"/>
                  </a:lnTo>
                  <a:lnTo>
                    <a:pt x="1687323" y="713538"/>
                  </a:lnTo>
                  <a:close/>
                  <a:moveTo>
                    <a:pt x="1480385" y="714370"/>
                  </a:moveTo>
                  <a:lnTo>
                    <a:pt x="1424228" y="714607"/>
                  </a:lnTo>
                  <a:lnTo>
                    <a:pt x="1424109" y="690743"/>
                  </a:lnTo>
                  <a:lnTo>
                    <a:pt x="1480266" y="690506"/>
                  </a:lnTo>
                  <a:lnTo>
                    <a:pt x="1480385" y="714370"/>
                  </a:lnTo>
                  <a:close/>
                  <a:moveTo>
                    <a:pt x="1395140" y="725530"/>
                  </a:moveTo>
                  <a:lnTo>
                    <a:pt x="1717835" y="724224"/>
                  </a:lnTo>
                  <a:lnTo>
                    <a:pt x="1717835" y="742151"/>
                  </a:lnTo>
                  <a:lnTo>
                    <a:pt x="1395259" y="743457"/>
                  </a:lnTo>
                  <a:lnTo>
                    <a:pt x="1395140" y="725530"/>
                  </a:lnTo>
                  <a:close/>
                  <a:moveTo>
                    <a:pt x="1687798" y="775632"/>
                  </a:moveTo>
                  <a:lnTo>
                    <a:pt x="1687798" y="775632"/>
                  </a:lnTo>
                  <a:lnTo>
                    <a:pt x="1631640" y="775869"/>
                  </a:lnTo>
                  <a:lnTo>
                    <a:pt x="1631522" y="752005"/>
                  </a:lnTo>
                  <a:lnTo>
                    <a:pt x="1687441" y="751768"/>
                  </a:lnTo>
                  <a:lnTo>
                    <a:pt x="1687441" y="751768"/>
                  </a:lnTo>
                  <a:lnTo>
                    <a:pt x="1687798" y="775632"/>
                  </a:lnTo>
                  <a:close/>
                  <a:moveTo>
                    <a:pt x="1480860" y="776463"/>
                  </a:moveTo>
                  <a:lnTo>
                    <a:pt x="1424702" y="776819"/>
                  </a:lnTo>
                  <a:lnTo>
                    <a:pt x="1424584" y="752955"/>
                  </a:lnTo>
                  <a:lnTo>
                    <a:pt x="1480741" y="752718"/>
                  </a:lnTo>
                  <a:lnTo>
                    <a:pt x="1480860" y="776463"/>
                  </a:lnTo>
                  <a:close/>
                  <a:moveTo>
                    <a:pt x="1395615" y="788335"/>
                  </a:moveTo>
                  <a:lnTo>
                    <a:pt x="1718191" y="787029"/>
                  </a:lnTo>
                  <a:lnTo>
                    <a:pt x="1718429" y="804957"/>
                  </a:lnTo>
                  <a:lnTo>
                    <a:pt x="1395733" y="806144"/>
                  </a:lnTo>
                  <a:lnTo>
                    <a:pt x="1395615" y="788335"/>
                  </a:lnTo>
                  <a:close/>
                  <a:moveTo>
                    <a:pt x="1688272" y="839625"/>
                  </a:moveTo>
                  <a:lnTo>
                    <a:pt x="1632115" y="839862"/>
                  </a:lnTo>
                  <a:lnTo>
                    <a:pt x="1631878" y="815998"/>
                  </a:lnTo>
                  <a:lnTo>
                    <a:pt x="1688035" y="815761"/>
                  </a:lnTo>
                  <a:lnTo>
                    <a:pt x="1688272" y="839625"/>
                  </a:lnTo>
                  <a:close/>
                  <a:moveTo>
                    <a:pt x="1481334" y="840456"/>
                  </a:moveTo>
                  <a:lnTo>
                    <a:pt x="1425177" y="840693"/>
                  </a:lnTo>
                  <a:lnTo>
                    <a:pt x="1424940" y="816829"/>
                  </a:lnTo>
                  <a:lnTo>
                    <a:pt x="1481097" y="816592"/>
                  </a:lnTo>
                  <a:lnTo>
                    <a:pt x="1481334" y="840456"/>
                  </a:lnTo>
                  <a:close/>
                  <a:moveTo>
                    <a:pt x="1395971" y="851022"/>
                  </a:moveTo>
                  <a:lnTo>
                    <a:pt x="1718666" y="849716"/>
                  </a:lnTo>
                  <a:lnTo>
                    <a:pt x="1718666" y="867644"/>
                  </a:lnTo>
                  <a:lnTo>
                    <a:pt x="1396090" y="868831"/>
                  </a:lnTo>
                  <a:lnTo>
                    <a:pt x="1395971" y="851022"/>
                  </a:lnTo>
                  <a:close/>
                  <a:moveTo>
                    <a:pt x="1688629" y="902312"/>
                  </a:moveTo>
                  <a:lnTo>
                    <a:pt x="1632472" y="902549"/>
                  </a:lnTo>
                  <a:lnTo>
                    <a:pt x="1632353" y="878685"/>
                  </a:lnTo>
                  <a:lnTo>
                    <a:pt x="1688510" y="878448"/>
                  </a:lnTo>
                  <a:lnTo>
                    <a:pt x="1688629" y="902312"/>
                  </a:lnTo>
                  <a:close/>
                  <a:moveTo>
                    <a:pt x="1481691" y="903143"/>
                  </a:moveTo>
                  <a:lnTo>
                    <a:pt x="1425534" y="903380"/>
                  </a:lnTo>
                  <a:lnTo>
                    <a:pt x="1425415" y="879516"/>
                  </a:lnTo>
                  <a:lnTo>
                    <a:pt x="1425415" y="879516"/>
                  </a:lnTo>
                  <a:lnTo>
                    <a:pt x="1481572" y="879279"/>
                  </a:lnTo>
                  <a:lnTo>
                    <a:pt x="1481691" y="903143"/>
                  </a:lnTo>
                  <a:close/>
                  <a:moveTo>
                    <a:pt x="1396565" y="913828"/>
                  </a:moveTo>
                  <a:lnTo>
                    <a:pt x="1719141" y="912522"/>
                  </a:lnTo>
                  <a:lnTo>
                    <a:pt x="1719378" y="930331"/>
                  </a:lnTo>
                  <a:lnTo>
                    <a:pt x="1396683" y="931637"/>
                  </a:lnTo>
                  <a:lnTo>
                    <a:pt x="1396565" y="913828"/>
                  </a:lnTo>
                  <a:close/>
                  <a:moveTo>
                    <a:pt x="1689222" y="964523"/>
                  </a:moveTo>
                  <a:lnTo>
                    <a:pt x="1633065" y="964761"/>
                  </a:lnTo>
                  <a:lnTo>
                    <a:pt x="1632828" y="940897"/>
                  </a:lnTo>
                  <a:lnTo>
                    <a:pt x="1688985" y="940660"/>
                  </a:lnTo>
                  <a:lnTo>
                    <a:pt x="1689222" y="964523"/>
                  </a:lnTo>
                  <a:close/>
                  <a:moveTo>
                    <a:pt x="1482284" y="965236"/>
                  </a:moveTo>
                  <a:lnTo>
                    <a:pt x="1426127" y="965473"/>
                  </a:lnTo>
                  <a:lnTo>
                    <a:pt x="1425890" y="941610"/>
                  </a:lnTo>
                  <a:lnTo>
                    <a:pt x="1482047" y="941372"/>
                  </a:lnTo>
                  <a:lnTo>
                    <a:pt x="1482284" y="965236"/>
                  </a:lnTo>
                  <a:close/>
                  <a:moveTo>
                    <a:pt x="1396921" y="976515"/>
                  </a:moveTo>
                  <a:lnTo>
                    <a:pt x="1719616" y="975209"/>
                  </a:lnTo>
                  <a:lnTo>
                    <a:pt x="1719616" y="975209"/>
                  </a:lnTo>
                  <a:lnTo>
                    <a:pt x="1719616" y="993136"/>
                  </a:lnTo>
                  <a:lnTo>
                    <a:pt x="1397039" y="994442"/>
                  </a:lnTo>
                  <a:lnTo>
                    <a:pt x="1396921" y="976515"/>
                  </a:lnTo>
                  <a:close/>
                  <a:moveTo>
                    <a:pt x="1689578" y="1027210"/>
                  </a:moveTo>
                  <a:lnTo>
                    <a:pt x="1633421" y="1027448"/>
                  </a:lnTo>
                  <a:lnTo>
                    <a:pt x="1633303" y="1003584"/>
                  </a:lnTo>
                  <a:lnTo>
                    <a:pt x="1689460" y="1003347"/>
                  </a:lnTo>
                  <a:lnTo>
                    <a:pt x="1689578" y="1027210"/>
                  </a:lnTo>
                  <a:close/>
                  <a:moveTo>
                    <a:pt x="1482640" y="1028041"/>
                  </a:moveTo>
                  <a:lnTo>
                    <a:pt x="1426483" y="1028279"/>
                  </a:lnTo>
                  <a:lnTo>
                    <a:pt x="1426365" y="1004415"/>
                  </a:lnTo>
                  <a:lnTo>
                    <a:pt x="1482522" y="1004178"/>
                  </a:lnTo>
                  <a:lnTo>
                    <a:pt x="1482522" y="1004178"/>
                  </a:lnTo>
                  <a:lnTo>
                    <a:pt x="1482640" y="1028041"/>
                  </a:lnTo>
                  <a:close/>
                  <a:moveTo>
                    <a:pt x="1397396" y="1039320"/>
                  </a:moveTo>
                  <a:lnTo>
                    <a:pt x="1719972" y="1038014"/>
                  </a:lnTo>
                  <a:lnTo>
                    <a:pt x="1720209" y="1055942"/>
                  </a:lnTo>
                  <a:lnTo>
                    <a:pt x="1397514" y="1057248"/>
                  </a:lnTo>
                  <a:lnTo>
                    <a:pt x="1397396" y="1039320"/>
                  </a:lnTo>
                  <a:close/>
                  <a:moveTo>
                    <a:pt x="1690053" y="1091441"/>
                  </a:moveTo>
                  <a:lnTo>
                    <a:pt x="1633896" y="1091678"/>
                  </a:lnTo>
                  <a:lnTo>
                    <a:pt x="1633659" y="1067815"/>
                  </a:lnTo>
                  <a:lnTo>
                    <a:pt x="1689816" y="1067577"/>
                  </a:lnTo>
                  <a:lnTo>
                    <a:pt x="1690053" y="1091441"/>
                  </a:lnTo>
                  <a:close/>
                  <a:moveTo>
                    <a:pt x="1483115" y="1092272"/>
                  </a:moveTo>
                  <a:lnTo>
                    <a:pt x="1426958" y="1092628"/>
                  </a:lnTo>
                  <a:lnTo>
                    <a:pt x="1426721" y="1068764"/>
                  </a:lnTo>
                  <a:lnTo>
                    <a:pt x="1482878" y="1068527"/>
                  </a:lnTo>
                  <a:lnTo>
                    <a:pt x="1483115" y="1092272"/>
                  </a:lnTo>
                  <a:close/>
                  <a:moveTo>
                    <a:pt x="1397752" y="1101889"/>
                  </a:moveTo>
                  <a:lnTo>
                    <a:pt x="1720447" y="1100701"/>
                  </a:lnTo>
                  <a:lnTo>
                    <a:pt x="1720684" y="1118629"/>
                  </a:lnTo>
                  <a:lnTo>
                    <a:pt x="1397989" y="1119935"/>
                  </a:lnTo>
                  <a:lnTo>
                    <a:pt x="1397752" y="1101889"/>
                  </a:lnTo>
                  <a:close/>
                  <a:moveTo>
                    <a:pt x="1690409" y="1154009"/>
                  </a:moveTo>
                  <a:lnTo>
                    <a:pt x="1634252" y="1154246"/>
                  </a:lnTo>
                  <a:lnTo>
                    <a:pt x="1634134" y="1130383"/>
                  </a:lnTo>
                  <a:lnTo>
                    <a:pt x="1690291" y="1130026"/>
                  </a:lnTo>
                  <a:lnTo>
                    <a:pt x="1690409" y="1154009"/>
                  </a:lnTo>
                  <a:close/>
                  <a:moveTo>
                    <a:pt x="1483471" y="1154840"/>
                  </a:moveTo>
                  <a:lnTo>
                    <a:pt x="1427314" y="1155078"/>
                  </a:lnTo>
                  <a:lnTo>
                    <a:pt x="1427196" y="1131214"/>
                  </a:lnTo>
                  <a:lnTo>
                    <a:pt x="1483353" y="1130976"/>
                  </a:lnTo>
                  <a:lnTo>
                    <a:pt x="1483353" y="1130976"/>
                  </a:lnTo>
                  <a:lnTo>
                    <a:pt x="1483471" y="1154840"/>
                  </a:lnTo>
                  <a:close/>
                  <a:moveTo>
                    <a:pt x="1398227" y="1164694"/>
                  </a:moveTo>
                  <a:lnTo>
                    <a:pt x="1720803" y="1163507"/>
                  </a:lnTo>
                  <a:lnTo>
                    <a:pt x="1721041" y="1181435"/>
                  </a:lnTo>
                  <a:lnTo>
                    <a:pt x="1398464" y="1182740"/>
                  </a:lnTo>
                  <a:lnTo>
                    <a:pt x="1398227" y="1164694"/>
                  </a:lnTo>
                  <a:close/>
                  <a:moveTo>
                    <a:pt x="1691003" y="1216221"/>
                  </a:moveTo>
                  <a:lnTo>
                    <a:pt x="1634846" y="1216458"/>
                  </a:lnTo>
                  <a:lnTo>
                    <a:pt x="1634727" y="1192595"/>
                  </a:lnTo>
                  <a:lnTo>
                    <a:pt x="1634727" y="1192595"/>
                  </a:lnTo>
                  <a:lnTo>
                    <a:pt x="1690766" y="1192357"/>
                  </a:lnTo>
                  <a:lnTo>
                    <a:pt x="1691003" y="1216221"/>
                  </a:lnTo>
                  <a:close/>
                  <a:moveTo>
                    <a:pt x="1484065" y="1217052"/>
                  </a:moveTo>
                  <a:lnTo>
                    <a:pt x="1427908" y="1217289"/>
                  </a:lnTo>
                  <a:lnTo>
                    <a:pt x="1427671" y="1193426"/>
                  </a:lnTo>
                  <a:lnTo>
                    <a:pt x="1483946" y="1193188"/>
                  </a:lnTo>
                  <a:lnTo>
                    <a:pt x="1483946" y="1193188"/>
                  </a:lnTo>
                  <a:lnTo>
                    <a:pt x="1484065" y="1217052"/>
                  </a:lnTo>
                  <a:close/>
                  <a:moveTo>
                    <a:pt x="1398820" y="1227381"/>
                  </a:moveTo>
                  <a:lnTo>
                    <a:pt x="1721397" y="1226075"/>
                  </a:lnTo>
                  <a:lnTo>
                    <a:pt x="1721515" y="1244003"/>
                  </a:lnTo>
                  <a:lnTo>
                    <a:pt x="1398820" y="1245190"/>
                  </a:lnTo>
                  <a:lnTo>
                    <a:pt x="1398820" y="1227381"/>
                  </a:lnTo>
                  <a:close/>
                  <a:moveTo>
                    <a:pt x="1691478" y="1277602"/>
                  </a:moveTo>
                  <a:lnTo>
                    <a:pt x="1635321" y="1277839"/>
                  </a:lnTo>
                  <a:lnTo>
                    <a:pt x="1635084" y="1253976"/>
                  </a:lnTo>
                  <a:lnTo>
                    <a:pt x="1691240" y="1253738"/>
                  </a:lnTo>
                  <a:lnTo>
                    <a:pt x="1691478" y="1277602"/>
                  </a:lnTo>
                  <a:close/>
                  <a:moveTo>
                    <a:pt x="1484540" y="1278433"/>
                  </a:moveTo>
                  <a:lnTo>
                    <a:pt x="1428383" y="1278670"/>
                  </a:lnTo>
                  <a:lnTo>
                    <a:pt x="1428145" y="1254807"/>
                  </a:lnTo>
                  <a:lnTo>
                    <a:pt x="1484302" y="1254569"/>
                  </a:lnTo>
                  <a:lnTo>
                    <a:pt x="1484540" y="1278433"/>
                  </a:lnTo>
                  <a:close/>
                  <a:moveTo>
                    <a:pt x="1399177" y="1290187"/>
                  </a:moveTo>
                  <a:lnTo>
                    <a:pt x="1721872" y="1288881"/>
                  </a:lnTo>
                  <a:lnTo>
                    <a:pt x="1721872" y="1306808"/>
                  </a:lnTo>
                  <a:lnTo>
                    <a:pt x="1401195" y="1307996"/>
                  </a:lnTo>
                  <a:lnTo>
                    <a:pt x="1399295" y="1307996"/>
                  </a:lnTo>
                  <a:lnTo>
                    <a:pt x="1399177" y="1290187"/>
                  </a:lnTo>
                  <a:close/>
                  <a:moveTo>
                    <a:pt x="1691834" y="1341357"/>
                  </a:moveTo>
                  <a:lnTo>
                    <a:pt x="1635677" y="1341595"/>
                  </a:lnTo>
                  <a:lnTo>
                    <a:pt x="1635558" y="1317731"/>
                  </a:lnTo>
                  <a:lnTo>
                    <a:pt x="1691715" y="1317494"/>
                  </a:lnTo>
                  <a:lnTo>
                    <a:pt x="1691715" y="1317494"/>
                  </a:lnTo>
                  <a:lnTo>
                    <a:pt x="1691834" y="1341357"/>
                  </a:lnTo>
                  <a:close/>
                  <a:moveTo>
                    <a:pt x="1484896" y="1342070"/>
                  </a:moveTo>
                  <a:lnTo>
                    <a:pt x="1484896" y="1342070"/>
                  </a:lnTo>
                  <a:lnTo>
                    <a:pt x="1429095" y="1342307"/>
                  </a:lnTo>
                  <a:lnTo>
                    <a:pt x="1428739" y="1342307"/>
                  </a:lnTo>
                  <a:lnTo>
                    <a:pt x="1428620" y="1318443"/>
                  </a:lnTo>
                  <a:lnTo>
                    <a:pt x="1484777" y="1318206"/>
                  </a:lnTo>
                  <a:lnTo>
                    <a:pt x="1484896" y="1342070"/>
                  </a:lnTo>
                  <a:close/>
                  <a:moveTo>
                    <a:pt x="1399651" y="1352874"/>
                  </a:moveTo>
                  <a:lnTo>
                    <a:pt x="1722228" y="1351568"/>
                  </a:lnTo>
                  <a:lnTo>
                    <a:pt x="1722465" y="1369495"/>
                  </a:lnTo>
                  <a:lnTo>
                    <a:pt x="1399770" y="1370682"/>
                  </a:lnTo>
                  <a:lnTo>
                    <a:pt x="1399651" y="1352874"/>
                  </a:lnTo>
                  <a:close/>
                  <a:moveTo>
                    <a:pt x="1692309" y="1405350"/>
                  </a:moveTo>
                  <a:lnTo>
                    <a:pt x="1636152" y="1405588"/>
                  </a:lnTo>
                  <a:lnTo>
                    <a:pt x="1635914" y="1381724"/>
                  </a:lnTo>
                  <a:lnTo>
                    <a:pt x="1692072" y="1381486"/>
                  </a:lnTo>
                  <a:lnTo>
                    <a:pt x="1692309" y="1405350"/>
                  </a:lnTo>
                  <a:close/>
                  <a:moveTo>
                    <a:pt x="1485371" y="1406181"/>
                  </a:moveTo>
                  <a:lnTo>
                    <a:pt x="1429214" y="1406419"/>
                  </a:lnTo>
                  <a:lnTo>
                    <a:pt x="1428977" y="1382555"/>
                  </a:lnTo>
                  <a:lnTo>
                    <a:pt x="1485134" y="1382318"/>
                  </a:lnTo>
                  <a:lnTo>
                    <a:pt x="1485371" y="1406181"/>
                  </a:lnTo>
                  <a:close/>
                  <a:moveTo>
                    <a:pt x="1400008" y="1415679"/>
                  </a:moveTo>
                  <a:lnTo>
                    <a:pt x="1722703" y="1414492"/>
                  </a:lnTo>
                  <a:lnTo>
                    <a:pt x="1722703" y="1432301"/>
                  </a:lnTo>
                  <a:lnTo>
                    <a:pt x="1400126" y="1433607"/>
                  </a:lnTo>
                  <a:lnTo>
                    <a:pt x="1400008" y="1415679"/>
                  </a:lnTo>
                  <a:close/>
                  <a:moveTo>
                    <a:pt x="1692665" y="1465663"/>
                  </a:moveTo>
                  <a:lnTo>
                    <a:pt x="1636508" y="1465900"/>
                  </a:lnTo>
                  <a:lnTo>
                    <a:pt x="1636389" y="1442036"/>
                  </a:lnTo>
                  <a:lnTo>
                    <a:pt x="1692546" y="1441799"/>
                  </a:lnTo>
                  <a:lnTo>
                    <a:pt x="1692665" y="1465663"/>
                  </a:lnTo>
                  <a:close/>
                  <a:moveTo>
                    <a:pt x="1485727" y="1466494"/>
                  </a:moveTo>
                  <a:lnTo>
                    <a:pt x="1429570" y="1466731"/>
                  </a:lnTo>
                  <a:lnTo>
                    <a:pt x="1429451" y="1442867"/>
                  </a:lnTo>
                  <a:lnTo>
                    <a:pt x="1485608" y="1442630"/>
                  </a:lnTo>
                  <a:lnTo>
                    <a:pt x="1485727" y="1466494"/>
                  </a:lnTo>
                  <a:close/>
                  <a:moveTo>
                    <a:pt x="1400601" y="1478366"/>
                  </a:moveTo>
                  <a:lnTo>
                    <a:pt x="1723178" y="1477060"/>
                  </a:lnTo>
                  <a:lnTo>
                    <a:pt x="1723415" y="1494988"/>
                  </a:lnTo>
                  <a:lnTo>
                    <a:pt x="1400720" y="1496294"/>
                  </a:lnTo>
                  <a:lnTo>
                    <a:pt x="1400601" y="1478366"/>
                  </a:lnTo>
                  <a:close/>
                  <a:moveTo>
                    <a:pt x="1693259" y="1530012"/>
                  </a:moveTo>
                  <a:lnTo>
                    <a:pt x="1637102" y="1530249"/>
                  </a:lnTo>
                  <a:lnTo>
                    <a:pt x="1636864" y="1506385"/>
                  </a:lnTo>
                  <a:lnTo>
                    <a:pt x="1693021" y="1506148"/>
                  </a:lnTo>
                  <a:lnTo>
                    <a:pt x="1693259" y="1530012"/>
                  </a:lnTo>
                  <a:close/>
                  <a:moveTo>
                    <a:pt x="1486321" y="1530843"/>
                  </a:moveTo>
                  <a:lnTo>
                    <a:pt x="1430164" y="1531080"/>
                  </a:lnTo>
                  <a:lnTo>
                    <a:pt x="1429926" y="1507216"/>
                  </a:lnTo>
                  <a:lnTo>
                    <a:pt x="1486083" y="1506979"/>
                  </a:lnTo>
                  <a:lnTo>
                    <a:pt x="1486321" y="1530843"/>
                  </a:lnTo>
                  <a:close/>
                  <a:moveTo>
                    <a:pt x="1400957" y="1541172"/>
                  </a:moveTo>
                  <a:lnTo>
                    <a:pt x="1723652" y="1539866"/>
                  </a:lnTo>
                  <a:lnTo>
                    <a:pt x="1723652" y="1557793"/>
                  </a:lnTo>
                  <a:lnTo>
                    <a:pt x="1401076" y="1559099"/>
                  </a:lnTo>
                  <a:lnTo>
                    <a:pt x="1400957" y="1541172"/>
                  </a:lnTo>
                  <a:close/>
                  <a:moveTo>
                    <a:pt x="1693615" y="1592224"/>
                  </a:moveTo>
                  <a:lnTo>
                    <a:pt x="1637458" y="1592461"/>
                  </a:lnTo>
                  <a:lnTo>
                    <a:pt x="1637339" y="1568597"/>
                  </a:lnTo>
                  <a:lnTo>
                    <a:pt x="1693496" y="1568360"/>
                  </a:lnTo>
                  <a:lnTo>
                    <a:pt x="1693615" y="1592224"/>
                  </a:lnTo>
                  <a:close/>
                  <a:moveTo>
                    <a:pt x="1486677" y="1593055"/>
                  </a:moveTo>
                  <a:lnTo>
                    <a:pt x="1430520" y="1593292"/>
                  </a:lnTo>
                  <a:lnTo>
                    <a:pt x="1430401" y="1569428"/>
                  </a:lnTo>
                  <a:lnTo>
                    <a:pt x="1486558" y="1569191"/>
                  </a:lnTo>
                  <a:lnTo>
                    <a:pt x="1486677" y="1593055"/>
                  </a:lnTo>
                  <a:close/>
                  <a:moveTo>
                    <a:pt x="1401432" y="1603740"/>
                  </a:moveTo>
                  <a:lnTo>
                    <a:pt x="1724009" y="1602434"/>
                  </a:lnTo>
                  <a:lnTo>
                    <a:pt x="1724246" y="1620361"/>
                  </a:lnTo>
                  <a:lnTo>
                    <a:pt x="1401551" y="1621549"/>
                  </a:lnTo>
                  <a:lnTo>
                    <a:pt x="1401432" y="1603740"/>
                  </a:lnTo>
                  <a:close/>
                  <a:moveTo>
                    <a:pt x="1694090" y="1654792"/>
                  </a:moveTo>
                  <a:lnTo>
                    <a:pt x="1637933" y="1655029"/>
                  </a:lnTo>
                  <a:lnTo>
                    <a:pt x="1637695" y="1631166"/>
                  </a:lnTo>
                  <a:lnTo>
                    <a:pt x="1693852" y="1630928"/>
                  </a:lnTo>
                  <a:lnTo>
                    <a:pt x="1694090" y="1654792"/>
                  </a:lnTo>
                  <a:close/>
                  <a:moveTo>
                    <a:pt x="1487152" y="1655623"/>
                  </a:moveTo>
                  <a:lnTo>
                    <a:pt x="1430995" y="1655860"/>
                  </a:lnTo>
                  <a:lnTo>
                    <a:pt x="1430757" y="1631997"/>
                  </a:lnTo>
                  <a:lnTo>
                    <a:pt x="1486914" y="1631759"/>
                  </a:lnTo>
                  <a:lnTo>
                    <a:pt x="1487152" y="1655623"/>
                  </a:lnTo>
                  <a:close/>
                  <a:moveTo>
                    <a:pt x="1401788" y="1666546"/>
                  </a:moveTo>
                  <a:lnTo>
                    <a:pt x="1724484" y="1665240"/>
                  </a:lnTo>
                  <a:lnTo>
                    <a:pt x="1724721" y="1683167"/>
                  </a:lnTo>
                  <a:lnTo>
                    <a:pt x="1402026" y="1684473"/>
                  </a:lnTo>
                  <a:lnTo>
                    <a:pt x="1401788" y="1666546"/>
                  </a:lnTo>
                  <a:close/>
                  <a:moveTo>
                    <a:pt x="1694446" y="1718072"/>
                  </a:moveTo>
                  <a:lnTo>
                    <a:pt x="1638408" y="1718310"/>
                  </a:lnTo>
                  <a:lnTo>
                    <a:pt x="1638170" y="1694446"/>
                  </a:lnTo>
                  <a:lnTo>
                    <a:pt x="1694327" y="1694209"/>
                  </a:lnTo>
                  <a:lnTo>
                    <a:pt x="1694446" y="1718072"/>
                  </a:lnTo>
                  <a:close/>
                  <a:moveTo>
                    <a:pt x="1487508" y="1718903"/>
                  </a:moveTo>
                  <a:lnTo>
                    <a:pt x="1431351" y="1719141"/>
                  </a:lnTo>
                  <a:lnTo>
                    <a:pt x="1431232" y="1695277"/>
                  </a:lnTo>
                  <a:lnTo>
                    <a:pt x="1431232" y="1695277"/>
                  </a:lnTo>
                  <a:lnTo>
                    <a:pt x="1487389" y="1695040"/>
                  </a:lnTo>
                  <a:lnTo>
                    <a:pt x="1487508" y="1718903"/>
                  </a:lnTo>
                  <a:close/>
                  <a:moveTo>
                    <a:pt x="1402263" y="1729232"/>
                  </a:moveTo>
                  <a:lnTo>
                    <a:pt x="1724958" y="1728045"/>
                  </a:lnTo>
                  <a:lnTo>
                    <a:pt x="1724958" y="1745973"/>
                  </a:lnTo>
                  <a:lnTo>
                    <a:pt x="1402382" y="1747279"/>
                  </a:lnTo>
                  <a:lnTo>
                    <a:pt x="1402263" y="1729232"/>
                  </a:lnTo>
                  <a:close/>
                  <a:moveTo>
                    <a:pt x="1694921" y="1780640"/>
                  </a:moveTo>
                  <a:lnTo>
                    <a:pt x="1638764" y="1780878"/>
                  </a:lnTo>
                  <a:lnTo>
                    <a:pt x="1638645" y="1757014"/>
                  </a:lnTo>
                  <a:lnTo>
                    <a:pt x="1694802" y="1756777"/>
                  </a:lnTo>
                  <a:lnTo>
                    <a:pt x="1694921" y="1780640"/>
                  </a:lnTo>
                  <a:close/>
                  <a:moveTo>
                    <a:pt x="1487983" y="1781472"/>
                  </a:moveTo>
                  <a:lnTo>
                    <a:pt x="1431826" y="1781709"/>
                  </a:lnTo>
                  <a:lnTo>
                    <a:pt x="1431707" y="1757845"/>
                  </a:lnTo>
                  <a:lnTo>
                    <a:pt x="1487864" y="1757608"/>
                  </a:lnTo>
                  <a:lnTo>
                    <a:pt x="1487983" y="1781472"/>
                  </a:lnTo>
                  <a:close/>
                  <a:moveTo>
                    <a:pt x="1402857" y="1792038"/>
                  </a:moveTo>
                  <a:lnTo>
                    <a:pt x="1725433" y="1790851"/>
                  </a:lnTo>
                  <a:lnTo>
                    <a:pt x="1725671" y="1808778"/>
                  </a:lnTo>
                  <a:lnTo>
                    <a:pt x="1402976" y="1810084"/>
                  </a:lnTo>
                  <a:lnTo>
                    <a:pt x="1402857" y="1792038"/>
                  </a:lnTo>
                  <a:close/>
                  <a:moveTo>
                    <a:pt x="1695515" y="1843209"/>
                  </a:moveTo>
                  <a:lnTo>
                    <a:pt x="1639358" y="1843446"/>
                  </a:lnTo>
                  <a:lnTo>
                    <a:pt x="1639120" y="1819582"/>
                  </a:lnTo>
                  <a:lnTo>
                    <a:pt x="1695277" y="1819345"/>
                  </a:lnTo>
                  <a:lnTo>
                    <a:pt x="1695515" y="1843209"/>
                  </a:lnTo>
                  <a:close/>
                  <a:moveTo>
                    <a:pt x="1488577" y="1844040"/>
                  </a:moveTo>
                  <a:lnTo>
                    <a:pt x="1432420" y="1844277"/>
                  </a:lnTo>
                  <a:lnTo>
                    <a:pt x="1432182" y="1820414"/>
                  </a:lnTo>
                  <a:lnTo>
                    <a:pt x="1488339" y="1820176"/>
                  </a:lnTo>
                  <a:lnTo>
                    <a:pt x="1488577" y="1844040"/>
                  </a:lnTo>
                  <a:close/>
                  <a:moveTo>
                    <a:pt x="1403213" y="1854844"/>
                  </a:moveTo>
                  <a:lnTo>
                    <a:pt x="1726027" y="1853657"/>
                  </a:lnTo>
                  <a:lnTo>
                    <a:pt x="1726027" y="1871584"/>
                  </a:lnTo>
                  <a:lnTo>
                    <a:pt x="1403451" y="1872890"/>
                  </a:lnTo>
                  <a:lnTo>
                    <a:pt x="1403213" y="1854844"/>
                  </a:lnTo>
                  <a:close/>
                  <a:moveTo>
                    <a:pt x="1695871" y="1906608"/>
                  </a:moveTo>
                  <a:lnTo>
                    <a:pt x="1639714" y="1906845"/>
                  </a:lnTo>
                  <a:lnTo>
                    <a:pt x="1639595" y="1882982"/>
                  </a:lnTo>
                  <a:lnTo>
                    <a:pt x="1695752" y="1882744"/>
                  </a:lnTo>
                  <a:lnTo>
                    <a:pt x="1695871" y="1906608"/>
                  </a:lnTo>
                  <a:close/>
                  <a:moveTo>
                    <a:pt x="1488933" y="1907439"/>
                  </a:moveTo>
                  <a:lnTo>
                    <a:pt x="1432776" y="1907676"/>
                  </a:lnTo>
                  <a:lnTo>
                    <a:pt x="1432657" y="1883813"/>
                  </a:lnTo>
                  <a:lnTo>
                    <a:pt x="1488814" y="1883575"/>
                  </a:lnTo>
                  <a:lnTo>
                    <a:pt x="1488933" y="1907439"/>
                  </a:lnTo>
                  <a:close/>
                  <a:moveTo>
                    <a:pt x="1403688" y="1917531"/>
                  </a:moveTo>
                  <a:lnTo>
                    <a:pt x="1726264" y="1916225"/>
                  </a:lnTo>
                  <a:lnTo>
                    <a:pt x="1726502" y="1934033"/>
                  </a:lnTo>
                  <a:lnTo>
                    <a:pt x="1403807" y="1935339"/>
                  </a:lnTo>
                  <a:lnTo>
                    <a:pt x="1403688" y="1917531"/>
                  </a:lnTo>
                  <a:close/>
                  <a:moveTo>
                    <a:pt x="1696346" y="1968583"/>
                  </a:moveTo>
                  <a:lnTo>
                    <a:pt x="1640664" y="1968820"/>
                  </a:lnTo>
                  <a:lnTo>
                    <a:pt x="1640189" y="1968820"/>
                  </a:lnTo>
                  <a:lnTo>
                    <a:pt x="1639951" y="1944956"/>
                  </a:lnTo>
                  <a:lnTo>
                    <a:pt x="1696108" y="1944719"/>
                  </a:lnTo>
                  <a:lnTo>
                    <a:pt x="1696346" y="1968583"/>
                  </a:lnTo>
                  <a:close/>
                  <a:moveTo>
                    <a:pt x="1489408" y="1969295"/>
                  </a:moveTo>
                  <a:lnTo>
                    <a:pt x="1489408" y="1969414"/>
                  </a:lnTo>
                  <a:lnTo>
                    <a:pt x="1489408" y="1969414"/>
                  </a:lnTo>
                  <a:lnTo>
                    <a:pt x="1433251" y="1969770"/>
                  </a:lnTo>
                  <a:lnTo>
                    <a:pt x="1433013" y="1945906"/>
                  </a:lnTo>
                  <a:lnTo>
                    <a:pt x="1489170" y="1945669"/>
                  </a:lnTo>
                  <a:lnTo>
                    <a:pt x="1489170" y="1945669"/>
                  </a:lnTo>
                  <a:lnTo>
                    <a:pt x="1489408" y="1969295"/>
                  </a:lnTo>
                  <a:close/>
                  <a:moveTo>
                    <a:pt x="1404044" y="1980218"/>
                  </a:moveTo>
                  <a:lnTo>
                    <a:pt x="1726739" y="1978912"/>
                  </a:lnTo>
                  <a:lnTo>
                    <a:pt x="1726739" y="1996839"/>
                  </a:lnTo>
                  <a:lnTo>
                    <a:pt x="1404163" y="1998145"/>
                  </a:lnTo>
                  <a:lnTo>
                    <a:pt x="1404044" y="1980218"/>
                  </a:lnTo>
                  <a:close/>
                  <a:moveTo>
                    <a:pt x="1696702" y="2032694"/>
                  </a:moveTo>
                  <a:lnTo>
                    <a:pt x="1640545" y="2032932"/>
                  </a:lnTo>
                  <a:lnTo>
                    <a:pt x="1640426" y="2009068"/>
                  </a:lnTo>
                  <a:lnTo>
                    <a:pt x="1696227" y="2008830"/>
                  </a:lnTo>
                  <a:lnTo>
                    <a:pt x="1696583" y="2008830"/>
                  </a:lnTo>
                  <a:lnTo>
                    <a:pt x="1696583" y="2008830"/>
                  </a:lnTo>
                  <a:lnTo>
                    <a:pt x="1696702" y="2032694"/>
                  </a:lnTo>
                  <a:close/>
                  <a:moveTo>
                    <a:pt x="1489764" y="2033525"/>
                  </a:moveTo>
                  <a:lnTo>
                    <a:pt x="1433607" y="2033763"/>
                  </a:lnTo>
                  <a:lnTo>
                    <a:pt x="1433488" y="2009899"/>
                  </a:lnTo>
                  <a:lnTo>
                    <a:pt x="1489645" y="2009661"/>
                  </a:lnTo>
                  <a:lnTo>
                    <a:pt x="1489764" y="2033525"/>
                  </a:lnTo>
                  <a:close/>
                  <a:moveTo>
                    <a:pt x="1434200" y="2095144"/>
                  </a:moveTo>
                  <a:lnTo>
                    <a:pt x="1433963" y="2071280"/>
                  </a:lnTo>
                  <a:lnTo>
                    <a:pt x="1490120" y="2071042"/>
                  </a:lnTo>
                  <a:lnTo>
                    <a:pt x="1490357" y="2094906"/>
                  </a:lnTo>
                  <a:lnTo>
                    <a:pt x="1434200" y="2095144"/>
                  </a:lnTo>
                  <a:close/>
                  <a:moveTo>
                    <a:pt x="1641138" y="2094312"/>
                  </a:moveTo>
                  <a:lnTo>
                    <a:pt x="1640901" y="2070449"/>
                  </a:lnTo>
                  <a:lnTo>
                    <a:pt x="1697058" y="2070211"/>
                  </a:lnTo>
                  <a:lnTo>
                    <a:pt x="1697296" y="2094075"/>
                  </a:lnTo>
                  <a:lnTo>
                    <a:pt x="1641138" y="2094312"/>
                  </a:lnTo>
                  <a:close/>
                  <a:moveTo>
                    <a:pt x="1727333" y="2059645"/>
                  </a:moveTo>
                  <a:lnTo>
                    <a:pt x="1404638" y="2060951"/>
                  </a:lnTo>
                  <a:lnTo>
                    <a:pt x="1404638" y="2043023"/>
                  </a:lnTo>
                  <a:lnTo>
                    <a:pt x="1727214" y="2041717"/>
                  </a:lnTo>
                  <a:lnTo>
                    <a:pt x="1727333" y="2059645"/>
                  </a:lnTo>
                  <a:lnTo>
                    <a:pt x="1727333" y="2059645"/>
                  </a:lnTo>
                  <a:close/>
                  <a:moveTo>
                    <a:pt x="2069974" y="911097"/>
                  </a:moveTo>
                  <a:lnTo>
                    <a:pt x="2161155" y="910741"/>
                  </a:lnTo>
                  <a:lnTo>
                    <a:pt x="2161392" y="946596"/>
                  </a:lnTo>
                  <a:lnTo>
                    <a:pt x="2070211" y="946952"/>
                  </a:lnTo>
                  <a:lnTo>
                    <a:pt x="2069974" y="911097"/>
                  </a:lnTo>
                  <a:close/>
                  <a:moveTo>
                    <a:pt x="2070330" y="982688"/>
                  </a:moveTo>
                  <a:lnTo>
                    <a:pt x="2161630" y="982332"/>
                  </a:lnTo>
                  <a:lnTo>
                    <a:pt x="2161867" y="1018187"/>
                  </a:lnTo>
                  <a:lnTo>
                    <a:pt x="2070567" y="1018425"/>
                  </a:lnTo>
                  <a:lnTo>
                    <a:pt x="2070330" y="982688"/>
                  </a:lnTo>
                  <a:close/>
                  <a:moveTo>
                    <a:pt x="2071042" y="1054398"/>
                  </a:moveTo>
                  <a:lnTo>
                    <a:pt x="2162223" y="1054161"/>
                  </a:lnTo>
                  <a:lnTo>
                    <a:pt x="2162461" y="1090016"/>
                  </a:lnTo>
                  <a:lnTo>
                    <a:pt x="2071280" y="1090254"/>
                  </a:lnTo>
                  <a:lnTo>
                    <a:pt x="2071042" y="1054398"/>
                  </a:lnTo>
                  <a:close/>
                  <a:moveTo>
                    <a:pt x="2071399" y="1126109"/>
                  </a:moveTo>
                  <a:lnTo>
                    <a:pt x="2162580" y="1125871"/>
                  </a:lnTo>
                  <a:lnTo>
                    <a:pt x="2162817" y="1161607"/>
                  </a:lnTo>
                  <a:lnTo>
                    <a:pt x="2071636" y="1161964"/>
                  </a:lnTo>
                  <a:lnTo>
                    <a:pt x="2071399" y="1126109"/>
                  </a:lnTo>
                  <a:close/>
                  <a:moveTo>
                    <a:pt x="2071873" y="1197937"/>
                  </a:moveTo>
                  <a:lnTo>
                    <a:pt x="2163173" y="1197581"/>
                  </a:lnTo>
                  <a:lnTo>
                    <a:pt x="2163411" y="1233436"/>
                  </a:lnTo>
                  <a:lnTo>
                    <a:pt x="2072111" y="1233792"/>
                  </a:lnTo>
                  <a:lnTo>
                    <a:pt x="2071873" y="1197937"/>
                  </a:lnTo>
                  <a:close/>
                  <a:moveTo>
                    <a:pt x="2072467" y="1269529"/>
                  </a:moveTo>
                  <a:lnTo>
                    <a:pt x="2163648" y="1269172"/>
                  </a:lnTo>
                  <a:lnTo>
                    <a:pt x="2163886" y="1305027"/>
                  </a:lnTo>
                  <a:lnTo>
                    <a:pt x="2072705" y="1305384"/>
                  </a:lnTo>
                  <a:lnTo>
                    <a:pt x="2072467" y="1269529"/>
                  </a:lnTo>
                  <a:close/>
                  <a:moveTo>
                    <a:pt x="2072942" y="1341357"/>
                  </a:moveTo>
                  <a:lnTo>
                    <a:pt x="2163529" y="1341001"/>
                  </a:lnTo>
                  <a:lnTo>
                    <a:pt x="2164123" y="1341001"/>
                  </a:lnTo>
                  <a:lnTo>
                    <a:pt x="2164361" y="1376856"/>
                  </a:lnTo>
                  <a:lnTo>
                    <a:pt x="2073179" y="1377212"/>
                  </a:lnTo>
                  <a:lnTo>
                    <a:pt x="2072942" y="1341357"/>
                  </a:lnTo>
                  <a:close/>
                  <a:moveTo>
                    <a:pt x="2073417" y="1412949"/>
                  </a:moveTo>
                  <a:lnTo>
                    <a:pt x="2164717" y="1412592"/>
                  </a:lnTo>
                  <a:lnTo>
                    <a:pt x="2164717" y="1412592"/>
                  </a:lnTo>
                  <a:lnTo>
                    <a:pt x="2164954" y="1448447"/>
                  </a:lnTo>
                  <a:lnTo>
                    <a:pt x="2073773" y="1448804"/>
                  </a:lnTo>
                  <a:lnTo>
                    <a:pt x="2073417" y="1412949"/>
                  </a:lnTo>
                  <a:close/>
                  <a:moveTo>
                    <a:pt x="2074011" y="1484659"/>
                  </a:moveTo>
                  <a:lnTo>
                    <a:pt x="2165192" y="1484421"/>
                  </a:lnTo>
                  <a:lnTo>
                    <a:pt x="2165429" y="1520276"/>
                  </a:lnTo>
                  <a:lnTo>
                    <a:pt x="2074248" y="1520514"/>
                  </a:lnTo>
                  <a:lnTo>
                    <a:pt x="2074011" y="1484659"/>
                  </a:lnTo>
                  <a:close/>
                  <a:moveTo>
                    <a:pt x="2074485" y="1556369"/>
                  </a:moveTo>
                  <a:lnTo>
                    <a:pt x="2165667" y="1556131"/>
                  </a:lnTo>
                  <a:lnTo>
                    <a:pt x="2166023" y="1591986"/>
                  </a:lnTo>
                  <a:lnTo>
                    <a:pt x="2074723" y="1592342"/>
                  </a:lnTo>
                  <a:lnTo>
                    <a:pt x="2074485" y="1556369"/>
                  </a:lnTo>
                  <a:close/>
                  <a:moveTo>
                    <a:pt x="2074960" y="1628079"/>
                  </a:moveTo>
                  <a:lnTo>
                    <a:pt x="2166260" y="1627723"/>
                  </a:lnTo>
                  <a:lnTo>
                    <a:pt x="2166497" y="1663577"/>
                  </a:lnTo>
                  <a:lnTo>
                    <a:pt x="2075317" y="1663934"/>
                  </a:lnTo>
                  <a:lnTo>
                    <a:pt x="2074960" y="1628079"/>
                  </a:lnTo>
                  <a:close/>
                  <a:moveTo>
                    <a:pt x="2075554" y="1699907"/>
                  </a:moveTo>
                  <a:lnTo>
                    <a:pt x="2075554" y="1699789"/>
                  </a:lnTo>
                  <a:lnTo>
                    <a:pt x="2166735" y="1699433"/>
                  </a:lnTo>
                  <a:lnTo>
                    <a:pt x="2166972" y="1735288"/>
                  </a:lnTo>
                  <a:lnTo>
                    <a:pt x="2075791" y="1735644"/>
                  </a:lnTo>
                  <a:lnTo>
                    <a:pt x="2075554" y="1699907"/>
                  </a:lnTo>
                  <a:close/>
                  <a:moveTo>
                    <a:pt x="2076029" y="1771499"/>
                  </a:moveTo>
                  <a:lnTo>
                    <a:pt x="2167329" y="1771142"/>
                  </a:lnTo>
                  <a:lnTo>
                    <a:pt x="2167566" y="1806998"/>
                  </a:lnTo>
                  <a:lnTo>
                    <a:pt x="2076266" y="1807354"/>
                  </a:lnTo>
                  <a:lnTo>
                    <a:pt x="2076029" y="1771499"/>
                  </a:lnTo>
                  <a:close/>
                  <a:moveTo>
                    <a:pt x="2076623" y="1843209"/>
                  </a:moveTo>
                  <a:lnTo>
                    <a:pt x="2167803" y="1842853"/>
                  </a:lnTo>
                  <a:lnTo>
                    <a:pt x="2168041" y="1878708"/>
                  </a:lnTo>
                  <a:lnTo>
                    <a:pt x="2076860" y="1879064"/>
                  </a:lnTo>
                  <a:lnTo>
                    <a:pt x="2076623" y="1843209"/>
                  </a:lnTo>
                  <a:close/>
                  <a:moveTo>
                    <a:pt x="2077097" y="1914919"/>
                  </a:moveTo>
                  <a:lnTo>
                    <a:pt x="2168278" y="1914563"/>
                  </a:lnTo>
                  <a:lnTo>
                    <a:pt x="2168516" y="1950418"/>
                  </a:lnTo>
                  <a:lnTo>
                    <a:pt x="2077335" y="1950774"/>
                  </a:lnTo>
                  <a:lnTo>
                    <a:pt x="2077097" y="1914919"/>
                  </a:lnTo>
                  <a:close/>
                  <a:moveTo>
                    <a:pt x="2077572" y="1986510"/>
                  </a:moveTo>
                  <a:lnTo>
                    <a:pt x="2168872" y="1986273"/>
                  </a:lnTo>
                  <a:lnTo>
                    <a:pt x="2169109" y="2022128"/>
                  </a:lnTo>
                  <a:lnTo>
                    <a:pt x="2077810" y="2022365"/>
                  </a:lnTo>
                  <a:lnTo>
                    <a:pt x="2077572" y="1986510"/>
                  </a:lnTo>
                  <a:close/>
                  <a:moveTo>
                    <a:pt x="2078403" y="2094075"/>
                  </a:moveTo>
                  <a:lnTo>
                    <a:pt x="2078166" y="2058220"/>
                  </a:lnTo>
                  <a:lnTo>
                    <a:pt x="2169347" y="2057864"/>
                  </a:lnTo>
                  <a:lnTo>
                    <a:pt x="2169584" y="2093719"/>
                  </a:lnTo>
                  <a:lnTo>
                    <a:pt x="2078403" y="2094075"/>
                  </a:lnTo>
                  <a:close/>
                  <a:moveTo>
                    <a:pt x="2287835" y="243624"/>
                  </a:moveTo>
                  <a:lnTo>
                    <a:pt x="2287835" y="243624"/>
                  </a:lnTo>
                  <a:lnTo>
                    <a:pt x="2287716" y="231870"/>
                  </a:lnTo>
                  <a:lnTo>
                    <a:pt x="2393025" y="231514"/>
                  </a:lnTo>
                  <a:lnTo>
                    <a:pt x="2393144" y="243149"/>
                  </a:lnTo>
                  <a:lnTo>
                    <a:pt x="2393500" y="298594"/>
                  </a:lnTo>
                  <a:lnTo>
                    <a:pt x="2288310" y="299069"/>
                  </a:lnTo>
                  <a:lnTo>
                    <a:pt x="2287835" y="243624"/>
                  </a:lnTo>
                  <a:close/>
                  <a:moveTo>
                    <a:pt x="2290565" y="381464"/>
                  </a:moveTo>
                  <a:lnTo>
                    <a:pt x="2290328" y="347865"/>
                  </a:lnTo>
                  <a:lnTo>
                    <a:pt x="2342923" y="347627"/>
                  </a:lnTo>
                  <a:lnTo>
                    <a:pt x="2395637" y="347390"/>
                  </a:lnTo>
                  <a:lnTo>
                    <a:pt x="2396112" y="414707"/>
                  </a:lnTo>
                  <a:lnTo>
                    <a:pt x="2290922" y="415063"/>
                  </a:lnTo>
                  <a:lnTo>
                    <a:pt x="2290565" y="381464"/>
                  </a:lnTo>
                  <a:close/>
                  <a:moveTo>
                    <a:pt x="2291278" y="466590"/>
                  </a:moveTo>
                  <a:lnTo>
                    <a:pt x="2396468" y="466234"/>
                  </a:lnTo>
                  <a:lnTo>
                    <a:pt x="2396468" y="466234"/>
                  </a:lnTo>
                  <a:lnTo>
                    <a:pt x="2397062" y="533432"/>
                  </a:lnTo>
                  <a:lnTo>
                    <a:pt x="2291753" y="533907"/>
                  </a:lnTo>
                  <a:lnTo>
                    <a:pt x="2291278" y="466590"/>
                  </a:lnTo>
                  <a:close/>
                  <a:moveTo>
                    <a:pt x="2292109" y="585315"/>
                  </a:moveTo>
                  <a:lnTo>
                    <a:pt x="2397299" y="584840"/>
                  </a:lnTo>
                  <a:lnTo>
                    <a:pt x="2397893" y="652158"/>
                  </a:lnTo>
                  <a:lnTo>
                    <a:pt x="2397299" y="652158"/>
                  </a:lnTo>
                  <a:lnTo>
                    <a:pt x="2292584" y="652514"/>
                  </a:lnTo>
                  <a:lnTo>
                    <a:pt x="2292109" y="585315"/>
                  </a:lnTo>
                  <a:close/>
                  <a:moveTo>
                    <a:pt x="2292821" y="704040"/>
                  </a:moveTo>
                  <a:lnTo>
                    <a:pt x="2398130" y="703684"/>
                  </a:lnTo>
                  <a:lnTo>
                    <a:pt x="2398605" y="770883"/>
                  </a:lnTo>
                  <a:lnTo>
                    <a:pt x="2293415" y="771358"/>
                  </a:lnTo>
                  <a:lnTo>
                    <a:pt x="2292821" y="704040"/>
                  </a:lnTo>
                  <a:close/>
                  <a:moveTo>
                    <a:pt x="2293652" y="822884"/>
                  </a:moveTo>
                  <a:lnTo>
                    <a:pt x="2398961" y="822409"/>
                  </a:lnTo>
                  <a:lnTo>
                    <a:pt x="2399318" y="889727"/>
                  </a:lnTo>
                  <a:lnTo>
                    <a:pt x="2294127" y="890083"/>
                  </a:lnTo>
                  <a:lnTo>
                    <a:pt x="2293652" y="822884"/>
                  </a:lnTo>
                  <a:close/>
                  <a:moveTo>
                    <a:pt x="2294602" y="941491"/>
                  </a:moveTo>
                  <a:lnTo>
                    <a:pt x="2399793" y="941135"/>
                  </a:lnTo>
                  <a:lnTo>
                    <a:pt x="2400386" y="1008333"/>
                  </a:lnTo>
                  <a:lnTo>
                    <a:pt x="2295077" y="1008808"/>
                  </a:lnTo>
                  <a:lnTo>
                    <a:pt x="2294602" y="941491"/>
                  </a:lnTo>
                  <a:close/>
                  <a:moveTo>
                    <a:pt x="2295433" y="1060335"/>
                  </a:moveTo>
                  <a:lnTo>
                    <a:pt x="2400624" y="1059860"/>
                  </a:lnTo>
                  <a:lnTo>
                    <a:pt x="2401217" y="1127177"/>
                  </a:lnTo>
                  <a:lnTo>
                    <a:pt x="2296027" y="1127533"/>
                  </a:lnTo>
                  <a:lnTo>
                    <a:pt x="2295433" y="1060335"/>
                  </a:lnTo>
                  <a:close/>
                  <a:moveTo>
                    <a:pt x="2296264" y="1179060"/>
                  </a:moveTo>
                  <a:lnTo>
                    <a:pt x="2401573" y="1178704"/>
                  </a:lnTo>
                  <a:lnTo>
                    <a:pt x="2402048" y="1245902"/>
                  </a:lnTo>
                  <a:lnTo>
                    <a:pt x="2401336" y="1245902"/>
                  </a:lnTo>
                  <a:lnTo>
                    <a:pt x="2296858" y="1246377"/>
                  </a:lnTo>
                  <a:lnTo>
                    <a:pt x="2296264" y="1179060"/>
                  </a:lnTo>
                  <a:close/>
                  <a:moveTo>
                    <a:pt x="2297214" y="1297785"/>
                  </a:moveTo>
                  <a:lnTo>
                    <a:pt x="2297214" y="1297785"/>
                  </a:lnTo>
                  <a:lnTo>
                    <a:pt x="2402405" y="1297310"/>
                  </a:lnTo>
                  <a:lnTo>
                    <a:pt x="2402998" y="1364627"/>
                  </a:lnTo>
                  <a:lnTo>
                    <a:pt x="2297689" y="1364984"/>
                  </a:lnTo>
                  <a:lnTo>
                    <a:pt x="2297214" y="1297785"/>
                  </a:lnTo>
                  <a:close/>
                  <a:moveTo>
                    <a:pt x="2298045" y="1416510"/>
                  </a:moveTo>
                  <a:lnTo>
                    <a:pt x="2403236" y="1416154"/>
                  </a:lnTo>
                  <a:lnTo>
                    <a:pt x="2403829" y="1483353"/>
                  </a:lnTo>
                  <a:lnTo>
                    <a:pt x="2298520" y="1483828"/>
                  </a:lnTo>
                  <a:lnTo>
                    <a:pt x="2298045" y="1416510"/>
                  </a:lnTo>
                  <a:close/>
                  <a:moveTo>
                    <a:pt x="2298757" y="1535354"/>
                  </a:moveTo>
                  <a:lnTo>
                    <a:pt x="2298757" y="1535354"/>
                  </a:lnTo>
                  <a:lnTo>
                    <a:pt x="2404067" y="1534879"/>
                  </a:lnTo>
                  <a:lnTo>
                    <a:pt x="2404423" y="1602197"/>
                  </a:lnTo>
                  <a:lnTo>
                    <a:pt x="2299232" y="1602553"/>
                  </a:lnTo>
                  <a:lnTo>
                    <a:pt x="2298757" y="1535354"/>
                  </a:lnTo>
                  <a:close/>
                  <a:moveTo>
                    <a:pt x="2299707" y="1654080"/>
                  </a:moveTo>
                  <a:lnTo>
                    <a:pt x="2404898" y="1653723"/>
                  </a:lnTo>
                  <a:lnTo>
                    <a:pt x="2405254" y="1720922"/>
                  </a:lnTo>
                  <a:lnTo>
                    <a:pt x="2300063" y="1721397"/>
                  </a:lnTo>
                  <a:lnTo>
                    <a:pt x="2299707" y="1654080"/>
                  </a:lnTo>
                  <a:close/>
                  <a:moveTo>
                    <a:pt x="2300538" y="1772805"/>
                  </a:moveTo>
                  <a:lnTo>
                    <a:pt x="2405729" y="1772330"/>
                  </a:lnTo>
                  <a:lnTo>
                    <a:pt x="2406322" y="1839647"/>
                  </a:lnTo>
                  <a:lnTo>
                    <a:pt x="2301013" y="1840003"/>
                  </a:lnTo>
                  <a:lnTo>
                    <a:pt x="2300538" y="1772805"/>
                  </a:lnTo>
                  <a:close/>
                  <a:moveTo>
                    <a:pt x="2301369" y="1891530"/>
                  </a:moveTo>
                  <a:lnTo>
                    <a:pt x="2406560" y="1891174"/>
                  </a:lnTo>
                  <a:lnTo>
                    <a:pt x="2407154" y="1958372"/>
                  </a:lnTo>
                  <a:lnTo>
                    <a:pt x="2301963" y="1958847"/>
                  </a:lnTo>
                  <a:lnTo>
                    <a:pt x="2301369" y="1891530"/>
                  </a:lnTo>
                  <a:close/>
                  <a:moveTo>
                    <a:pt x="2302794" y="2077453"/>
                  </a:moveTo>
                  <a:lnTo>
                    <a:pt x="2302200" y="2010255"/>
                  </a:lnTo>
                  <a:lnTo>
                    <a:pt x="2407510" y="2009899"/>
                  </a:lnTo>
                  <a:lnTo>
                    <a:pt x="2407866" y="2077097"/>
                  </a:lnTo>
                  <a:lnTo>
                    <a:pt x="2302794" y="2077453"/>
                  </a:lnTo>
                  <a:close/>
                  <a:moveTo>
                    <a:pt x="2549030" y="228071"/>
                  </a:moveTo>
                  <a:lnTo>
                    <a:pt x="2654339" y="227715"/>
                  </a:lnTo>
                  <a:lnTo>
                    <a:pt x="2654696" y="294913"/>
                  </a:lnTo>
                  <a:lnTo>
                    <a:pt x="2549505" y="295270"/>
                  </a:lnTo>
                  <a:lnTo>
                    <a:pt x="2549030" y="228071"/>
                  </a:lnTo>
                  <a:close/>
                  <a:moveTo>
                    <a:pt x="2549980" y="346796"/>
                  </a:moveTo>
                  <a:lnTo>
                    <a:pt x="2655170" y="346321"/>
                  </a:lnTo>
                  <a:lnTo>
                    <a:pt x="2655527" y="413520"/>
                  </a:lnTo>
                  <a:lnTo>
                    <a:pt x="2550336" y="413995"/>
                  </a:lnTo>
                  <a:lnTo>
                    <a:pt x="2549980" y="346796"/>
                  </a:lnTo>
                  <a:close/>
                  <a:moveTo>
                    <a:pt x="2550811" y="465521"/>
                  </a:moveTo>
                  <a:lnTo>
                    <a:pt x="2656002" y="465165"/>
                  </a:lnTo>
                  <a:lnTo>
                    <a:pt x="2656595" y="532364"/>
                  </a:lnTo>
                  <a:lnTo>
                    <a:pt x="2551286" y="532720"/>
                  </a:lnTo>
                  <a:lnTo>
                    <a:pt x="2550811" y="465521"/>
                  </a:lnTo>
                  <a:close/>
                  <a:moveTo>
                    <a:pt x="2551642" y="584365"/>
                  </a:moveTo>
                  <a:lnTo>
                    <a:pt x="2656833" y="583891"/>
                  </a:lnTo>
                  <a:lnTo>
                    <a:pt x="2657426" y="651089"/>
                  </a:lnTo>
                  <a:lnTo>
                    <a:pt x="2552236" y="651564"/>
                  </a:lnTo>
                  <a:lnTo>
                    <a:pt x="2551642" y="584365"/>
                  </a:lnTo>
                  <a:close/>
                  <a:moveTo>
                    <a:pt x="2552354" y="703091"/>
                  </a:moveTo>
                  <a:lnTo>
                    <a:pt x="2657664" y="702734"/>
                  </a:lnTo>
                  <a:lnTo>
                    <a:pt x="2658020" y="769933"/>
                  </a:lnTo>
                  <a:lnTo>
                    <a:pt x="2552829" y="770289"/>
                  </a:lnTo>
                  <a:lnTo>
                    <a:pt x="2552354" y="703091"/>
                  </a:lnTo>
                  <a:close/>
                  <a:moveTo>
                    <a:pt x="2553304" y="821816"/>
                  </a:moveTo>
                  <a:lnTo>
                    <a:pt x="2658495" y="821341"/>
                  </a:lnTo>
                  <a:lnTo>
                    <a:pt x="2658851" y="888539"/>
                  </a:lnTo>
                  <a:lnTo>
                    <a:pt x="2553660" y="889014"/>
                  </a:lnTo>
                  <a:lnTo>
                    <a:pt x="2553304" y="821816"/>
                  </a:lnTo>
                  <a:close/>
                  <a:moveTo>
                    <a:pt x="2554135" y="940541"/>
                  </a:moveTo>
                  <a:lnTo>
                    <a:pt x="2659326" y="940185"/>
                  </a:lnTo>
                  <a:lnTo>
                    <a:pt x="2659919" y="1007383"/>
                  </a:lnTo>
                  <a:lnTo>
                    <a:pt x="2554610" y="1007739"/>
                  </a:lnTo>
                  <a:lnTo>
                    <a:pt x="2554135" y="940541"/>
                  </a:lnTo>
                  <a:close/>
                  <a:moveTo>
                    <a:pt x="2554966" y="1059385"/>
                  </a:moveTo>
                  <a:lnTo>
                    <a:pt x="2660276" y="1058910"/>
                  </a:lnTo>
                  <a:lnTo>
                    <a:pt x="2660632" y="1126227"/>
                  </a:lnTo>
                  <a:lnTo>
                    <a:pt x="2555441" y="1126583"/>
                  </a:lnTo>
                  <a:lnTo>
                    <a:pt x="2554966" y="1059385"/>
                  </a:lnTo>
                  <a:close/>
                  <a:moveTo>
                    <a:pt x="2555916" y="1177991"/>
                  </a:moveTo>
                  <a:lnTo>
                    <a:pt x="2661107" y="1177635"/>
                  </a:lnTo>
                  <a:lnTo>
                    <a:pt x="2661582" y="1244834"/>
                  </a:lnTo>
                  <a:lnTo>
                    <a:pt x="2556391" y="1245309"/>
                  </a:lnTo>
                  <a:lnTo>
                    <a:pt x="2555916" y="1177991"/>
                  </a:lnTo>
                  <a:close/>
                  <a:moveTo>
                    <a:pt x="2556747" y="1296835"/>
                  </a:moveTo>
                  <a:lnTo>
                    <a:pt x="2661938" y="1296361"/>
                  </a:lnTo>
                  <a:lnTo>
                    <a:pt x="2662531" y="1363678"/>
                  </a:lnTo>
                  <a:lnTo>
                    <a:pt x="2557222" y="1364034"/>
                  </a:lnTo>
                  <a:lnTo>
                    <a:pt x="2556747" y="1296835"/>
                  </a:lnTo>
                  <a:close/>
                  <a:moveTo>
                    <a:pt x="2557578" y="1415561"/>
                  </a:moveTo>
                  <a:lnTo>
                    <a:pt x="2662769" y="1415204"/>
                  </a:lnTo>
                  <a:lnTo>
                    <a:pt x="2663363" y="1482403"/>
                  </a:lnTo>
                  <a:lnTo>
                    <a:pt x="2558172" y="1482878"/>
                  </a:lnTo>
                  <a:lnTo>
                    <a:pt x="2557578" y="1415561"/>
                  </a:lnTo>
                  <a:close/>
                  <a:moveTo>
                    <a:pt x="2558291" y="1534286"/>
                  </a:moveTo>
                  <a:lnTo>
                    <a:pt x="2663600" y="1533811"/>
                  </a:lnTo>
                  <a:lnTo>
                    <a:pt x="2664075" y="1601128"/>
                  </a:lnTo>
                  <a:lnTo>
                    <a:pt x="2558884" y="1601484"/>
                  </a:lnTo>
                  <a:lnTo>
                    <a:pt x="2558291" y="1534286"/>
                  </a:lnTo>
                  <a:close/>
                  <a:moveTo>
                    <a:pt x="2559240" y="1653011"/>
                  </a:moveTo>
                  <a:lnTo>
                    <a:pt x="2664431" y="1652655"/>
                  </a:lnTo>
                  <a:lnTo>
                    <a:pt x="2665025" y="1719853"/>
                  </a:lnTo>
                  <a:lnTo>
                    <a:pt x="2559715" y="1720328"/>
                  </a:lnTo>
                  <a:lnTo>
                    <a:pt x="2559240" y="1653011"/>
                  </a:lnTo>
                  <a:close/>
                  <a:moveTo>
                    <a:pt x="2560072" y="1771855"/>
                  </a:moveTo>
                  <a:lnTo>
                    <a:pt x="2665262" y="1771380"/>
                  </a:lnTo>
                  <a:lnTo>
                    <a:pt x="2665856" y="1838697"/>
                  </a:lnTo>
                  <a:lnTo>
                    <a:pt x="2560546" y="1839053"/>
                  </a:lnTo>
                  <a:lnTo>
                    <a:pt x="2560072" y="1771855"/>
                  </a:lnTo>
                  <a:close/>
                  <a:moveTo>
                    <a:pt x="2560903" y="1890461"/>
                  </a:moveTo>
                  <a:lnTo>
                    <a:pt x="2666212" y="1890105"/>
                  </a:lnTo>
                  <a:lnTo>
                    <a:pt x="2666687" y="1957304"/>
                  </a:lnTo>
                  <a:lnTo>
                    <a:pt x="2561496" y="1957778"/>
                  </a:lnTo>
                  <a:lnTo>
                    <a:pt x="2560903" y="1890461"/>
                  </a:lnTo>
                  <a:close/>
                  <a:moveTo>
                    <a:pt x="2562327" y="2076504"/>
                  </a:moveTo>
                  <a:lnTo>
                    <a:pt x="2561852" y="2009305"/>
                  </a:lnTo>
                  <a:lnTo>
                    <a:pt x="2667043" y="2008830"/>
                  </a:lnTo>
                  <a:lnTo>
                    <a:pt x="2667399" y="2076147"/>
                  </a:lnTo>
                  <a:lnTo>
                    <a:pt x="2562327" y="2076504"/>
                  </a:lnTo>
                  <a:close/>
                  <a:moveTo>
                    <a:pt x="3054325" y="846986"/>
                  </a:moveTo>
                  <a:cubicBezTo>
                    <a:pt x="3054443" y="846986"/>
                    <a:pt x="3054443" y="846986"/>
                    <a:pt x="3054325" y="846986"/>
                  </a:cubicBezTo>
                  <a:cubicBezTo>
                    <a:pt x="3054562" y="846867"/>
                    <a:pt x="3054681" y="846748"/>
                    <a:pt x="3054918" y="846629"/>
                  </a:cubicBezTo>
                  <a:cubicBezTo>
                    <a:pt x="3054918" y="846629"/>
                    <a:pt x="3054918" y="846629"/>
                    <a:pt x="3054918" y="846629"/>
                  </a:cubicBezTo>
                  <a:cubicBezTo>
                    <a:pt x="3055274" y="846392"/>
                    <a:pt x="3055749" y="846036"/>
                    <a:pt x="3056105" y="845798"/>
                  </a:cubicBezTo>
                  <a:cubicBezTo>
                    <a:pt x="3056581" y="845442"/>
                    <a:pt x="3057055" y="845205"/>
                    <a:pt x="3057649" y="844730"/>
                  </a:cubicBezTo>
                  <a:cubicBezTo>
                    <a:pt x="3057649" y="844730"/>
                    <a:pt x="3057767" y="844730"/>
                    <a:pt x="3057767" y="844611"/>
                  </a:cubicBezTo>
                  <a:cubicBezTo>
                    <a:pt x="3057886" y="844492"/>
                    <a:pt x="3057886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599" y="844136"/>
                    <a:pt x="3059430" y="843661"/>
                    <a:pt x="3060142" y="843186"/>
                  </a:cubicBezTo>
                  <a:cubicBezTo>
                    <a:pt x="3060854" y="842712"/>
                    <a:pt x="3061448" y="842355"/>
                    <a:pt x="3062279" y="841880"/>
                  </a:cubicBezTo>
                  <a:cubicBezTo>
                    <a:pt x="3062279" y="841880"/>
                    <a:pt x="3062279" y="841880"/>
                    <a:pt x="3062279" y="841880"/>
                  </a:cubicBezTo>
                  <a:cubicBezTo>
                    <a:pt x="3062517" y="841762"/>
                    <a:pt x="3062754" y="841643"/>
                    <a:pt x="3062991" y="841406"/>
                  </a:cubicBezTo>
                  <a:cubicBezTo>
                    <a:pt x="3063229" y="841287"/>
                    <a:pt x="3063348" y="841168"/>
                    <a:pt x="3063585" y="841049"/>
                  </a:cubicBezTo>
                  <a:cubicBezTo>
                    <a:pt x="3064298" y="840574"/>
                    <a:pt x="3065247" y="840218"/>
                    <a:pt x="3066197" y="839743"/>
                  </a:cubicBezTo>
                  <a:cubicBezTo>
                    <a:pt x="3067028" y="839268"/>
                    <a:pt x="3067859" y="838912"/>
                    <a:pt x="3068809" y="838437"/>
                  </a:cubicBezTo>
                  <a:cubicBezTo>
                    <a:pt x="3068928" y="838437"/>
                    <a:pt x="3069047" y="838319"/>
                    <a:pt x="3069047" y="838319"/>
                  </a:cubicBezTo>
                  <a:cubicBezTo>
                    <a:pt x="3069284" y="838200"/>
                    <a:pt x="3069522" y="838081"/>
                    <a:pt x="3069759" y="837962"/>
                  </a:cubicBezTo>
                  <a:cubicBezTo>
                    <a:pt x="3071896" y="836894"/>
                    <a:pt x="3074270" y="835944"/>
                    <a:pt x="3076882" y="834994"/>
                  </a:cubicBezTo>
                  <a:cubicBezTo>
                    <a:pt x="3077239" y="834876"/>
                    <a:pt x="3077476" y="834757"/>
                    <a:pt x="3077832" y="834638"/>
                  </a:cubicBezTo>
                  <a:cubicBezTo>
                    <a:pt x="3078188" y="834519"/>
                    <a:pt x="3078426" y="834401"/>
                    <a:pt x="3078782" y="834282"/>
                  </a:cubicBezTo>
                  <a:cubicBezTo>
                    <a:pt x="3078782" y="834282"/>
                    <a:pt x="3078782" y="834282"/>
                    <a:pt x="3078782" y="834282"/>
                  </a:cubicBezTo>
                  <a:cubicBezTo>
                    <a:pt x="3080444" y="833688"/>
                    <a:pt x="3082106" y="833213"/>
                    <a:pt x="3083887" y="832620"/>
                  </a:cubicBezTo>
                  <a:cubicBezTo>
                    <a:pt x="3083887" y="832620"/>
                    <a:pt x="3083887" y="832620"/>
                    <a:pt x="3083887" y="832620"/>
                  </a:cubicBezTo>
                  <a:cubicBezTo>
                    <a:pt x="3086024" y="832026"/>
                    <a:pt x="3088161" y="831433"/>
                    <a:pt x="3090536" y="830839"/>
                  </a:cubicBezTo>
                  <a:cubicBezTo>
                    <a:pt x="3092317" y="830364"/>
                    <a:pt x="3094097" y="830008"/>
                    <a:pt x="3095997" y="829652"/>
                  </a:cubicBezTo>
                  <a:cubicBezTo>
                    <a:pt x="3097184" y="829414"/>
                    <a:pt x="3098490" y="829177"/>
                    <a:pt x="3099796" y="829058"/>
                  </a:cubicBezTo>
                  <a:cubicBezTo>
                    <a:pt x="3103121" y="828583"/>
                    <a:pt x="3106445" y="828227"/>
                    <a:pt x="3110007" y="828108"/>
                  </a:cubicBezTo>
                  <a:cubicBezTo>
                    <a:pt x="3111075" y="828108"/>
                    <a:pt x="3112144" y="827990"/>
                    <a:pt x="3113331" y="827990"/>
                  </a:cubicBezTo>
                  <a:cubicBezTo>
                    <a:pt x="3113925" y="827990"/>
                    <a:pt x="3114518" y="827990"/>
                    <a:pt x="3115112" y="827990"/>
                  </a:cubicBezTo>
                  <a:cubicBezTo>
                    <a:pt x="3117249" y="827990"/>
                    <a:pt x="3119267" y="828108"/>
                    <a:pt x="3121523" y="828227"/>
                  </a:cubicBezTo>
                  <a:cubicBezTo>
                    <a:pt x="3136601" y="829414"/>
                    <a:pt x="3153341" y="834401"/>
                    <a:pt x="3170675" y="845798"/>
                  </a:cubicBezTo>
                  <a:cubicBezTo>
                    <a:pt x="3171388" y="846273"/>
                    <a:pt x="3171981" y="846629"/>
                    <a:pt x="3172694" y="847104"/>
                  </a:cubicBezTo>
                  <a:lnTo>
                    <a:pt x="3172931" y="882959"/>
                  </a:lnTo>
                  <a:lnTo>
                    <a:pt x="3053731" y="883434"/>
                  </a:lnTo>
                  <a:lnTo>
                    <a:pt x="3053375" y="847579"/>
                  </a:lnTo>
                  <a:cubicBezTo>
                    <a:pt x="3053375" y="847698"/>
                    <a:pt x="3053850" y="847342"/>
                    <a:pt x="3054325" y="846986"/>
                  </a:cubicBezTo>
                  <a:close/>
                  <a:moveTo>
                    <a:pt x="3237993" y="922139"/>
                  </a:moveTo>
                  <a:lnTo>
                    <a:pt x="3237993" y="937810"/>
                  </a:lnTo>
                  <a:lnTo>
                    <a:pt x="2974898" y="938879"/>
                  </a:lnTo>
                  <a:lnTo>
                    <a:pt x="2974898" y="923207"/>
                  </a:lnTo>
                  <a:lnTo>
                    <a:pt x="3237993" y="922139"/>
                  </a:lnTo>
                  <a:close/>
                  <a:moveTo>
                    <a:pt x="2898557" y="1034809"/>
                  </a:moveTo>
                  <a:lnTo>
                    <a:pt x="2926576" y="1034690"/>
                  </a:lnTo>
                  <a:lnTo>
                    <a:pt x="2926339" y="1010826"/>
                  </a:lnTo>
                  <a:lnTo>
                    <a:pt x="2926339" y="1010826"/>
                  </a:lnTo>
                  <a:lnTo>
                    <a:pt x="2898438" y="1010826"/>
                  </a:lnTo>
                  <a:lnTo>
                    <a:pt x="2898320" y="1001803"/>
                  </a:lnTo>
                  <a:lnTo>
                    <a:pt x="2926339" y="1001685"/>
                  </a:lnTo>
                  <a:lnTo>
                    <a:pt x="2926339" y="985419"/>
                  </a:lnTo>
                  <a:lnTo>
                    <a:pt x="2940348" y="985300"/>
                  </a:lnTo>
                  <a:lnTo>
                    <a:pt x="2940348" y="1001803"/>
                  </a:lnTo>
                  <a:lnTo>
                    <a:pt x="2982615" y="1001566"/>
                  </a:lnTo>
                  <a:lnTo>
                    <a:pt x="2982496" y="985182"/>
                  </a:lnTo>
                  <a:lnTo>
                    <a:pt x="2996505" y="985063"/>
                  </a:lnTo>
                  <a:lnTo>
                    <a:pt x="2996743" y="1001447"/>
                  </a:lnTo>
                  <a:lnTo>
                    <a:pt x="3038653" y="1001328"/>
                  </a:lnTo>
                  <a:lnTo>
                    <a:pt x="3038653" y="984944"/>
                  </a:lnTo>
                  <a:lnTo>
                    <a:pt x="3052662" y="984825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3019" y="1001210"/>
                  </a:lnTo>
                  <a:lnTo>
                    <a:pt x="3094810" y="1001091"/>
                  </a:lnTo>
                  <a:lnTo>
                    <a:pt x="3094810" y="1001091"/>
                  </a:lnTo>
                  <a:lnTo>
                    <a:pt x="3094810" y="984588"/>
                  </a:lnTo>
                  <a:lnTo>
                    <a:pt x="3108820" y="984588"/>
                  </a:lnTo>
                  <a:lnTo>
                    <a:pt x="3108820" y="1000972"/>
                  </a:lnTo>
                  <a:lnTo>
                    <a:pt x="3150967" y="1000853"/>
                  </a:lnTo>
                  <a:lnTo>
                    <a:pt x="3150967" y="984351"/>
                  </a:lnTo>
                  <a:lnTo>
                    <a:pt x="3164976" y="984232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207124" y="1000616"/>
                  </a:lnTo>
                  <a:lnTo>
                    <a:pt x="3207124" y="984113"/>
                  </a:lnTo>
                  <a:lnTo>
                    <a:pt x="3221133" y="983994"/>
                  </a:lnTo>
                  <a:lnTo>
                    <a:pt x="3221133" y="1000497"/>
                  </a:lnTo>
                  <a:lnTo>
                    <a:pt x="3263281" y="1000260"/>
                  </a:lnTo>
                  <a:lnTo>
                    <a:pt x="3263281" y="983876"/>
                  </a:lnTo>
                  <a:lnTo>
                    <a:pt x="3277291" y="983757"/>
                  </a:lnTo>
                  <a:lnTo>
                    <a:pt x="3277291" y="1000141"/>
                  </a:lnTo>
                  <a:lnTo>
                    <a:pt x="3277291" y="1000260"/>
                  </a:lnTo>
                  <a:lnTo>
                    <a:pt x="3300679" y="1000141"/>
                  </a:lnTo>
                  <a:lnTo>
                    <a:pt x="3300798" y="1009164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528" y="1033147"/>
                  </a:lnTo>
                  <a:lnTo>
                    <a:pt x="3300917" y="1033147"/>
                  </a:lnTo>
                  <a:lnTo>
                    <a:pt x="3301036" y="1042051"/>
                  </a:lnTo>
                  <a:lnTo>
                    <a:pt x="3277647" y="1042170"/>
                  </a:lnTo>
                  <a:lnTo>
                    <a:pt x="3277884" y="1062116"/>
                  </a:lnTo>
                  <a:lnTo>
                    <a:pt x="3263875" y="1062234"/>
                  </a:lnTo>
                  <a:lnTo>
                    <a:pt x="3263637" y="1042170"/>
                  </a:lnTo>
                  <a:lnTo>
                    <a:pt x="3221490" y="1042407"/>
                  </a:lnTo>
                  <a:lnTo>
                    <a:pt x="3221727" y="1062353"/>
                  </a:lnTo>
                  <a:lnTo>
                    <a:pt x="3207717" y="1062472"/>
                  </a:lnTo>
                  <a:lnTo>
                    <a:pt x="3207480" y="1042526"/>
                  </a:lnTo>
                  <a:lnTo>
                    <a:pt x="3165332" y="1042645"/>
                  </a:lnTo>
                  <a:lnTo>
                    <a:pt x="3165332" y="1042645"/>
                  </a:lnTo>
                  <a:lnTo>
                    <a:pt x="3165570" y="1062591"/>
                  </a:lnTo>
                  <a:lnTo>
                    <a:pt x="3151561" y="1062591"/>
                  </a:lnTo>
                  <a:lnTo>
                    <a:pt x="3151323" y="1042645"/>
                  </a:lnTo>
                  <a:lnTo>
                    <a:pt x="3109176" y="1042763"/>
                  </a:lnTo>
                  <a:lnTo>
                    <a:pt x="3109176" y="1042763"/>
                  </a:lnTo>
                  <a:lnTo>
                    <a:pt x="3109413" y="1062709"/>
                  </a:lnTo>
                  <a:lnTo>
                    <a:pt x="3095404" y="1062828"/>
                  </a:lnTo>
                  <a:lnTo>
                    <a:pt x="3095285" y="1042763"/>
                  </a:lnTo>
                  <a:lnTo>
                    <a:pt x="3053256" y="1042882"/>
                  </a:lnTo>
                  <a:lnTo>
                    <a:pt x="3053375" y="1062947"/>
                  </a:lnTo>
                  <a:lnTo>
                    <a:pt x="3039365" y="1063065"/>
                  </a:lnTo>
                  <a:lnTo>
                    <a:pt x="3039128" y="1043001"/>
                  </a:lnTo>
                  <a:lnTo>
                    <a:pt x="2997099" y="1043120"/>
                  </a:lnTo>
                  <a:lnTo>
                    <a:pt x="2997099" y="1043120"/>
                  </a:lnTo>
                  <a:lnTo>
                    <a:pt x="2997218" y="1063184"/>
                  </a:lnTo>
                  <a:lnTo>
                    <a:pt x="2983208" y="1063303"/>
                  </a:lnTo>
                  <a:lnTo>
                    <a:pt x="2983089" y="1043238"/>
                  </a:lnTo>
                  <a:lnTo>
                    <a:pt x="2940942" y="1043476"/>
                  </a:lnTo>
                  <a:lnTo>
                    <a:pt x="2941061" y="1063422"/>
                  </a:lnTo>
                  <a:lnTo>
                    <a:pt x="2927051" y="1063540"/>
                  </a:lnTo>
                  <a:lnTo>
                    <a:pt x="2926932" y="1043476"/>
                  </a:lnTo>
                  <a:lnTo>
                    <a:pt x="2898913" y="1043595"/>
                  </a:lnTo>
                  <a:lnTo>
                    <a:pt x="2898557" y="1034809"/>
                  </a:lnTo>
                  <a:close/>
                  <a:moveTo>
                    <a:pt x="2900457" y="1297666"/>
                  </a:moveTo>
                  <a:lnTo>
                    <a:pt x="2928476" y="1297548"/>
                  </a:lnTo>
                  <a:lnTo>
                    <a:pt x="2928238" y="1273684"/>
                  </a:lnTo>
                  <a:lnTo>
                    <a:pt x="2928238" y="1273684"/>
                  </a:lnTo>
                  <a:lnTo>
                    <a:pt x="2900338" y="1273803"/>
                  </a:lnTo>
                  <a:lnTo>
                    <a:pt x="2900219" y="1264780"/>
                  </a:lnTo>
                  <a:lnTo>
                    <a:pt x="2928238" y="1264661"/>
                  </a:lnTo>
                  <a:lnTo>
                    <a:pt x="2928001" y="1240797"/>
                  </a:lnTo>
                  <a:lnTo>
                    <a:pt x="2899982" y="1240916"/>
                  </a:lnTo>
                  <a:lnTo>
                    <a:pt x="2899982" y="1232011"/>
                  </a:lnTo>
                  <a:lnTo>
                    <a:pt x="2927882" y="1231893"/>
                  </a:lnTo>
                  <a:lnTo>
                    <a:pt x="2927764" y="1208029"/>
                  </a:lnTo>
                  <a:lnTo>
                    <a:pt x="2927764" y="1208029"/>
                  </a:lnTo>
                  <a:lnTo>
                    <a:pt x="2899744" y="1208029"/>
                  </a:lnTo>
                  <a:lnTo>
                    <a:pt x="2899626" y="1199125"/>
                  </a:lnTo>
                  <a:lnTo>
                    <a:pt x="2927645" y="1199125"/>
                  </a:lnTo>
                  <a:lnTo>
                    <a:pt x="2927764" y="1199125"/>
                  </a:lnTo>
                  <a:lnTo>
                    <a:pt x="2927645" y="1188202"/>
                  </a:lnTo>
                  <a:lnTo>
                    <a:pt x="2941654" y="1188083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83921" y="1198650"/>
                  </a:lnTo>
                  <a:lnTo>
                    <a:pt x="2983802" y="1187846"/>
                  </a:lnTo>
                  <a:lnTo>
                    <a:pt x="2997811" y="1187727"/>
                  </a:lnTo>
                  <a:lnTo>
                    <a:pt x="2997930" y="1198531"/>
                  </a:lnTo>
                  <a:lnTo>
                    <a:pt x="3040078" y="1198293"/>
                  </a:lnTo>
                  <a:lnTo>
                    <a:pt x="3039959" y="1187489"/>
                  </a:lnTo>
                  <a:lnTo>
                    <a:pt x="3053969" y="1187371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96235" y="1197937"/>
                  </a:lnTo>
                  <a:lnTo>
                    <a:pt x="3096116" y="1187133"/>
                  </a:lnTo>
                  <a:lnTo>
                    <a:pt x="3110125" y="1187015"/>
                  </a:lnTo>
                  <a:lnTo>
                    <a:pt x="3110244" y="1197819"/>
                  </a:lnTo>
                  <a:lnTo>
                    <a:pt x="3152391" y="1197700"/>
                  </a:lnTo>
                  <a:lnTo>
                    <a:pt x="3152154" y="1187252"/>
                  </a:lnTo>
                  <a:lnTo>
                    <a:pt x="3166164" y="1187252"/>
                  </a:lnTo>
                  <a:lnTo>
                    <a:pt x="3166282" y="1198056"/>
                  </a:lnTo>
                  <a:lnTo>
                    <a:pt x="3208430" y="1197937"/>
                  </a:lnTo>
                  <a:lnTo>
                    <a:pt x="3208311" y="1187133"/>
                  </a:lnTo>
                  <a:lnTo>
                    <a:pt x="3222321" y="1187015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64468" y="1197700"/>
                  </a:lnTo>
                  <a:lnTo>
                    <a:pt x="3264350" y="1186896"/>
                  </a:lnTo>
                  <a:lnTo>
                    <a:pt x="3278359" y="1186777"/>
                  </a:lnTo>
                  <a:lnTo>
                    <a:pt x="3278478" y="1197700"/>
                  </a:lnTo>
                  <a:lnTo>
                    <a:pt x="3301866" y="1197581"/>
                  </a:lnTo>
                  <a:lnTo>
                    <a:pt x="3301866" y="1206604"/>
                  </a:lnTo>
                  <a:lnTo>
                    <a:pt x="3278596" y="1206723"/>
                  </a:lnTo>
                  <a:lnTo>
                    <a:pt x="3278715" y="1230587"/>
                  </a:lnTo>
                  <a:lnTo>
                    <a:pt x="3302104" y="1230468"/>
                  </a:lnTo>
                  <a:lnTo>
                    <a:pt x="3302223" y="1239254"/>
                  </a:lnTo>
                  <a:lnTo>
                    <a:pt x="3302223" y="1239372"/>
                  </a:lnTo>
                  <a:lnTo>
                    <a:pt x="3278834" y="1239372"/>
                  </a:lnTo>
                  <a:lnTo>
                    <a:pt x="3278834" y="1239372"/>
                  </a:lnTo>
                  <a:lnTo>
                    <a:pt x="3278953" y="1263236"/>
                  </a:lnTo>
                  <a:lnTo>
                    <a:pt x="3278953" y="1263236"/>
                  </a:lnTo>
                  <a:lnTo>
                    <a:pt x="3302341" y="1263236"/>
                  </a:lnTo>
                  <a:lnTo>
                    <a:pt x="3302460" y="1272141"/>
                  </a:lnTo>
                  <a:lnTo>
                    <a:pt x="3279309" y="1272259"/>
                  </a:lnTo>
                  <a:lnTo>
                    <a:pt x="3279071" y="1272259"/>
                  </a:lnTo>
                  <a:lnTo>
                    <a:pt x="3279071" y="1272259"/>
                  </a:lnTo>
                  <a:lnTo>
                    <a:pt x="3279190" y="1295767"/>
                  </a:lnTo>
                  <a:lnTo>
                    <a:pt x="3279190" y="1296004"/>
                  </a:lnTo>
                  <a:lnTo>
                    <a:pt x="3302579" y="1296004"/>
                  </a:lnTo>
                  <a:lnTo>
                    <a:pt x="3302698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428" y="1311082"/>
                  </a:lnTo>
                  <a:lnTo>
                    <a:pt x="3265418" y="1311201"/>
                  </a:lnTo>
                  <a:lnTo>
                    <a:pt x="3265418" y="1305027"/>
                  </a:lnTo>
                  <a:lnTo>
                    <a:pt x="3223270" y="1305265"/>
                  </a:lnTo>
                  <a:lnTo>
                    <a:pt x="3223389" y="1311320"/>
                  </a:lnTo>
                  <a:lnTo>
                    <a:pt x="3209380" y="1311439"/>
                  </a:lnTo>
                  <a:lnTo>
                    <a:pt x="3209261" y="1305265"/>
                  </a:lnTo>
                  <a:lnTo>
                    <a:pt x="3167114" y="1305502"/>
                  </a:lnTo>
                  <a:lnTo>
                    <a:pt x="3167114" y="1311557"/>
                  </a:lnTo>
                  <a:lnTo>
                    <a:pt x="3167114" y="1311557"/>
                  </a:lnTo>
                  <a:lnTo>
                    <a:pt x="3153104" y="1311676"/>
                  </a:lnTo>
                  <a:lnTo>
                    <a:pt x="3152985" y="1305502"/>
                  </a:lnTo>
                  <a:lnTo>
                    <a:pt x="3111194" y="1305740"/>
                  </a:lnTo>
                  <a:lnTo>
                    <a:pt x="3110838" y="1305740"/>
                  </a:lnTo>
                  <a:lnTo>
                    <a:pt x="3110838" y="1305740"/>
                  </a:lnTo>
                  <a:lnTo>
                    <a:pt x="3110956" y="1311913"/>
                  </a:lnTo>
                  <a:lnTo>
                    <a:pt x="3096947" y="1311913"/>
                  </a:lnTo>
                  <a:lnTo>
                    <a:pt x="3096947" y="1305858"/>
                  </a:lnTo>
                  <a:lnTo>
                    <a:pt x="3055037" y="1305977"/>
                  </a:lnTo>
                  <a:lnTo>
                    <a:pt x="3054918" y="1312151"/>
                  </a:lnTo>
                  <a:lnTo>
                    <a:pt x="3040909" y="1312270"/>
                  </a:lnTo>
                  <a:lnTo>
                    <a:pt x="3040909" y="1306096"/>
                  </a:lnTo>
                  <a:lnTo>
                    <a:pt x="2998999" y="1306215"/>
                  </a:lnTo>
                  <a:lnTo>
                    <a:pt x="2998880" y="1312388"/>
                  </a:lnTo>
                  <a:lnTo>
                    <a:pt x="2998880" y="1312388"/>
                  </a:lnTo>
                  <a:lnTo>
                    <a:pt x="2984870" y="1312507"/>
                  </a:lnTo>
                  <a:lnTo>
                    <a:pt x="2984989" y="1306333"/>
                  </a:lnTo>
                  <a:lnTo>
                    <a:pt x="2942842" y="1306452"/>
                  </a:lnTo>
                  <a:lnTo>
                    <a:pt x="2942842" y="1306452"/>
                  </a:lnTo>
                  <a:lnTo>
                    <a:pt x="2942723" y="1312626"/>
                  </a:lnTo>
                  <a:lnTo>
                    <a:pt x="2928832" y="1312745"/>
                  </a:lnTo>
                  <a:lnTo>
                    <a:pt x="2928713" y="1306571"/>
                  </a:lnTo>
                  <a:lnTo>
                    <a:pt x="2900694" y="1306690"/>
                  </a:lnTo>
                  <a:lnTo>
                    <a:pt x="2900457" y="1297666"/>
                  </a:lnTo>
                  <a:close/>
                  <a:moveTo>
                    <a:pt x="2902594" y="1602315"/>
                  </a:moveTo>
                  <a:lnTo>
                    <a:pt x="2902475" y="1593411"/>
                  </a:lnTo>
                  <a:lnTo>
                    <a:pt x="2930494" y="1593292"/>
                  </a:lnTo>
                  <a:lnTo>
                    <a:pt x="2930376" y="1569428"/>
                  </a:lnTo>
                  <a:lnTo>
                    <a:pt x="2930376" y="1569428"/>
                  </a:lnTo>
                  <a:lnTo>
                    <a:pt x="2902356" y="1569547"/>
                  </a:lnTo>
                  <a:lnTo>
                    <a:pt x="2902238" y="1560524"/>
                  </a:lnTo>
                  <a:lnTo>
                    <a:pt x="2930257" y="1560405"/>
                  </a:lnTo>
                  <a:lnTo>
                    <a:pt x="2930019" y="1536542"/>
                  </a:lnTo>
                  <a:lnTo>
                    <a:pt x="2902000" y="1536660"/>
                  </a:lnTo>
                  <a:lnTo>
                    <a:pt x="2902000" y="1527756"/>
                  </a:lnTo>
                  <a:lnTo>
                    <a:pt x="2930019" y="1527637"/>
                  </a:lnTo>
                  <a:lnTo>
                    <a:pt x="2929782" y="1503773"/>
                  </a:lnTo>
                  <a:lnTo>
                    <a:pt x="2929782" y="1503773"/>
                  </a:lnTo>
                  <a:lnTo>
                    <a:pt x="2901763" y="1503892"/>
                  </a:lnTo>
                  <a:lnTo>
                    <a:pt x="2901644" y="1494988"/>
                  </a:lnTo>
                  <a:lnTo>
                    <a:pt x="2929782" y="1494988"/>
                  </a:lnTo>
                  <a:lnTo>
                    <a:pt x="2929663" y="1471124"/>
                  </a:lnTo>
                  <a:lnTo>
                    <a:pt x="2901644" y="1471124"/>
                  </a:lnTo>
                  <a:lnTo>
                    <a:pt x="2901525" y="1462101"/>
                  </a:lnTo>
                  <a:lnTo>
                    <a:pt x="2929663" y="1462101"/>
                  </a:lnTo>
                  <a:lnTo>
                    <a:pt x="2929544" y="1438237"/>
                  </a:lnTo>
                  <a:lnTo>
                    <a:pt x="2901525" y="1437525"/>
                  </a:lnTo>
                  <a:lnTo>
                    <a:pt x="3303410" y="1435863"/>
                  </a:lnTo>
                  <a:lnTo>
                    <a:pt x="3303648" y="1436694"/>
                  </a:lnTo>
                  <a:lnTo>
                    <a:pt x="3303648" y="1436694"/>
                  </a:lnTo>
                  <a:lnTo>
                    <a:pt x="3280259" y="1436812"/>
                  </a:lnTo>
                  <a:lnTo>
                    <a:pt x="3280496" y="1460676"/>
                  </a:lnTo>
                  <a:lnTo>
                    <a:pt x="3303885" y="1460557"/>
                  </a:lnTo>
                  <a:lnTo>
                    <a:pt x="3303885" y="1469581"/>
                  </a:lnTo>
                  <a:lnTo>
                    <a:pt x="3280496" y="1469699"/>
                  </a:lnTo>
                  <a:lnTo>
                    <a:pt x="3280733" y="1493563"/>
                  </a:lnTo>
                  <a:lnTo>
                    <a:pt x="3304122" y="1493444"/>
                  </a:lnTo>
                  <a:lnTo>
                    <a:pt x="3304241" y="1502349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304360" y="1526212"/>
                  </a:lnTo>
                  <a:lnTo>
                    <a:pt x="3304478" y="1535117"/>
                  </a:lnTo>
                  <a:lnTo>
                    <a:pt x="3281090" y="1535117"/>
                  </a:lnTo>
                  <a:lnTo>
                    <a:pt x="3281208" y="1558981"/>
                  </a:lnTo>
                  <a:lnTo>
                    <a:pt x="3304597" y="1558981"/>
                  </a:lnTo>
                  <a:lnTo>
                    <a:pt x="3304716" y="1567885"/>
                  </a:lnTo>
                  <a:lnTo>
                    <a:pt x="3281327" y="1567885"/>
                  </a:lnTo>
                  <a:lnTo>
                    <a:pt x="3281327" y="1567885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304953" y="1591749"/>
                  </a:lnTo>
                  <a:lnTo>
                    <a:pt x="3304953" y="1600653"/>
                  </a:lnTo>
                  <a:lnTo>
                    <a:pt x="3281565" y="1600653"/>
                  </a:lnTo>
                  <a:lnTo>
                    <a:pt x="3281565" y="1602790"/>
                  </a:lnTo>
                  <a:lnTo>
                    <a:pt x="3281565" y="1602790"/>
                  </a:lnTo>
                  <a:lnTo>
                    <a:pt x="3267555" y="1602909"/>
                  </a:lnTo>
                  <a:lnTo>
                    <a:pt x="3267555" y="1600772"/>
                  </a:lnTo>
                  <a:lnTo>
                    <a:pt x="3225408" y="1600891"/>
                  </a:lnTo>
                  <a:lnTo>
                    <a:pt x="3225408" y="1600891"/>
                  </a:lnTo>
                  <a:lnTo>
                    <a:pt x="3225408" y="1603146"/>
                  </a:lnTo>
                  <a:lnTo>
                    <a:pt x="3225408" y="1603146"/>
                  </a:lnTo>
                  <a:lnTo>
                    <a:pt x="3211398" y="1603265"/>
                  </a:lnTo>
                  <a:lnTo>
                    <a:pt x="3211398" y="1601009"/>
                  </a:lnTo>
                  <a:lnTo>
                    <a:pt x="3169488" y="1601247"/>
                  </a:lnTo>
                  <a:lnTo>
                    <a:pt x="3169488" y="1603384"/>
                  </a:lnTo>
                  <a:lnTo>
                    <a:pt x="3155478" y="1603503"/>
                  </a:lnTo>
                  <a:lnTo>
                    <a:pt x="3155478" y="1601247"/>
                  </a:lnTo>
                  <a:lnTo>
                    <a:pt x="3113687" y="1601484"/>
                  </a:lnTo>
                  <a:lnTo>
                    <a:pt x="3113331" y="1601484"/>
                  </a:lnTo>
                  <a:lnTo>
                    <a:pt x="3113331" y="1603621"/>
                  </a:lnTo>
                  <a:lnTo>
                    <a:pt x="3113331" y="1603621"/>
                  </a:lnTo>
                  <a:lnTo>
                    <a:pt x="3099321" y="1603740"/>
                  </a:lnTo>
                  <a:lnTo>
                    <a:pt x="3099321" y="1601603"/>
                  </a:lnTo>
                  <a:lnTo>
                    <a:pt x="3057174" y="1601722"/>
                  </a:lnTo>
                  <a:lnTo>
                    <a:pt x="3057174" y="1601722"/>
                  </a:lnTo>
                  <a:lnTo>
                    <a:pt x="3057174" y="1603859"/>
                  </a:lnTo>
                  <a:lnTo>
                    <a:pt x="3057174" y="1603859"/>
                  </a:lnTo>
                  <a:lnTo>
                    <a:pt x="3043164" y="1603978"/>
                  </a:lnTo>
                  <a:lnTo>
                    <a:pt x="3043164" y="1603978"/>
                  </a:lnTo>
                  <a:lnTo>
                    <a:pt x="3043164" y="1601840"/>
                  </a:lnTo>
                  <a:lnTo>
                    <a:pt x="3042689" y="1601840"/>
                  </a:lnTo>
                  <a:lnTo>
                    <a:pt x="3001136" y="1601959"/>
                  </a:lnTo>
                  <a:lnTo>
                    <a:pt x="3001136" y="1604096"/>
                  </a:lnTo>
                  <a:lnTo>
                    <a:pt x="2987126" y="1604215"/>
                  </a:lnTo>
                  <a:lnTo>
                    <a:pt x="2987126" y="1602078"/>
                  </a:lnTo>
                  <a:lnTo>
                    <a:pt x="2944979" y="1602197"/>
                  </a:lnTo>
                  <a:lnTo>
                    <a:pt x="2944979" y="1602197"/>
                  </a:lnTo>
                  <a:lnTo>
                    <a:pt x="2944979" y="1604452"/>
                  </a:lnTo>
                  <a:lnTo>
                    <a:pt x="2930969" y="1604452"/>
                  </a:lnTo>
                  <a:lnTo>
                    <a:pt x="2930969" y="1602315"/>
                  </a:lnTo>
                  <a:lnTo>
                    <a:pt x="2930850" y="1602315"/>
                  </a:lnTo>
                  <a:lnTo>
                    <a:pt x="2903187" y="1602434"/>
                  </a:lnTo>
                  <a:lnTo>
                    <a:pt x="2902594" y="1602434"/>
                  </a:lnTo>
                  <a:close/>
                  <a:moveTo>
                    <a:pt x="3306616" y="1863511"/>
                  </a:moveTo>
                  <a:lnTo>
                    <a:pt x="3283227" y="1863629"/>
                  </a:lnTo>
                  <a:lnTo>
                    <a:pt x="3283227" y="1863629"/>
                  </a:lnTo>
                  <a:lnTo>
                    <a:pt x="3283464" y="1883100"/>
                  </a:lnTo>
                  <a:lnTo>
                    <a:pt x="3283345" y="1883100"/>
                  </a:lnTo>
                  <a:lnTo>
                    <a:pt x="3269455" y="1883219"/>
                  </a:lnTo>
                  <a:lnTo>
                    <a:pt x="3269455" y="1883219"/>
                  </a:lnTo>
                  <a:lnTo>
                    <a:pt x="3269217" y="1863748"/>
                  </a:lnTo>
                  <a:lnTo>
                    <a:pt x="3227070" y="1863867"/>
                  </a:lnTo>
                  <a:lnTo>
                    <a:pt x="3227070" y="1863867"/>
                  </a:lnTo>
                  <a:lnTo>
                    <a:pt x="3227307" y="1883338"/>
                  </a:lnTo>
                  <a:lnTo>
                    <a:pt x="3213416" y="1883457"/>
                  </a:lnTo>
                  <a:lnTo>
                    <a:pt x="3213298" y="1883457"/>
                  </a:lnTo>
                  <a:lnTo>
                    <a:pt x="3213060" y="1863986"/>
                  </a:lnTo>
                  <a:lnTo>
                    <a:pt x="3171269" y="1864104"/>
                  </a:lnTo>
                  <a:lnTo>
                    <a:pt x="3171031" y="1864104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57022" y="1883694"/>
                  </a:lnTo>
                  <a:lnTo>
                    <a:pt x="3156903" y="1864223"/>
                  </a:lnTo>
                  <a:lnTo>
                    <a:pt x="3115112" y="1864460"/>
                  </a:lnTo>
                  <a:lnTo>
                    <a:pt x="3114756" y="1864460"/>
                  </a:lnTo>
                  <a:lnTo>
                    <a:pt x="3114756" y="1864460"/>
                  </a:lnTo>
                  <a:lnTo>
                    <a:pt x="3114874" y="1883931"/>
                  </a:lnTo>
                  <a:lnTo>
                    <a:pt x="3114874" y="1883931"/>
                  </a:lnTo>
                  <a:lnTo>
                    <a:pt x="3100865" y="1883931"/>
                  </a:lnTo>
                  <a:lnTo>
                    <a:pt x="3100865" y="1883931"/>
                  </a:lnTo>
                  <a:lnTo>
                    <a:pt x="3100865" y="1864460"/>
                  </a:lnTo>
                  <a:lnTo>
                    <a:pt x="3059074" y="1864698"/>
                  </a:lnTo>
                  <a:lnTo>
                    <a:pt x="3058717" y="1864698"/>
                  </a:lnTo>
                  <a:lnTo>
                    <a:pt x="3058717" y="1864698"/>
                  </a:lnTo>
                  <a:lnTo>
                    <a:pt x="3058836" y="1884169"/>
                  </a:lnTo>
                  <a:lnTo>
                    <a:pt x="3044826" y="1884288"/>
                  </a:lnTo>
                  <a:lnTo>
                    <a:pt x="3044826" y="1884288"/>
                  </a:lnTo>
                  <a:lnTo>
                    <a:pt x="3044826" y="1864817"/>
                  </a:lnTo>
                  <a:lnTo>
                    <a:pt x="3044826" y="1864817"/>
                  </a:lnTo>
                  <a:lnTo>
                    <a:pt x="3002798" y="1864935"/>
                  </a:lnTo>
                  <a:lnTo>
                    <a:pt x="3002798" y="1864935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2988788" y="1884525"/>
                  </a:lnTo>
                  <a:lnTo>
                    <a:pt x="2988669" y="1865054"/>
                  </a:lnTo>
                  <a:lnTo>
                    <a:pt x="2988669" y="1865054"/>
                  </a:lnTo>
                  <a:lnTo>
                    <a:pt x="2946641" y="1865173"/>
                  </a:lnTo>
                  <a:lnTo>
                    <a:pt x="2946641" y="1884644"/>
                  </a:lnTo>
                  <a:lnTo>
                    <a:pt x="2946641" y="1884644"/>
                  </a:lnTo>
                  <a:lnTo>
                    <a:pt x="2946522" y="1884644"/>
                  </a:lnTo>
                  <a:lnTo>
                    <a:pt x="2932631" y="1884763"/>
                  </a:lnTo>
                  <a:lnTo>
                    <a:pt x="2932631" y="1884763"/>
                  </a:lnTo>
                  <a:lnTo>
                    <a:pt x="2932513" y="1865292"/>
                  </a:lnTo>
                  <a:lnTo>
                    <a:pt x="2904493" y="1865410"/>
                  </a:lnTo>
                  <a:lnTo>
                    <a:pt x="2904375" y="1856387"/>
                  </a:lnTo>
                  <a:lnTo>
                    <a:pt x="2932394" y="1856387"/>
                  </a:lnTo>
                  <a:lnTo>
                    <a:pt x="2932275" y="1832524"/>
                  </a:lnTo>
                  <a:lnTo>
                    <a:pt x="2904256" y="1832642"/>
                  </a:lnTo>
                  <a:lnTo>
                    <a:pt x="2904137" y="1823738"/>
                  </a:lnTo>
                  <a:lnTo>
                    <a:pt x="2932156" y="1823619"/>
                  </a:lnTo>
                  <a:lnTo>
                    <a:pt x="2931919" y="1799755"/>
                  </a:lnTo>
                  <a:lnTo>
                    <a:pt x="2903900" y="1799874"/>
                  </a:lnTo>
                  <a:lnTo>
                    <a:pt x="2903900" y="1790851"/>
                  </a:lnTo>
                  <a:lnTo>
                    <a:pt x="2931919" y="1790732"/>
                  </a:lnTo>
                  <a:lnTo>
                    <a:pt x="2931681" y="1766869"/>
                  </a:lnTo>
                  <a:lnTo>
                    <a:pt x="2903662" y="1766987"/>
                  </a:lnTo>
                  <a:lnTo>
                    <a:pt x="2903662" y="1758083"/>
                  </a:lnTo>
                  <a:lnTo>
                    <a:pt x="2931563" y="1758083"/>
                  </a:lnTo>
                  <a:lnTo>
                    <a:pt x="2931444" y="1734219"/>
                  </a:lnTo>
                  <a:lnTo>
                    <a:pt x="2903306" y="1729589"/>
                  </a:lnTo>
                  <a:lnTo>
                    <a:pt x="2903306" y="1729589"/>
                  </a:lnTo>
                  <a:lnTo>
                    <a:pt x="3305428" y="1728045"/>
                  </a:lnTo>
                  <a:lnTo>
                    <a:pt x="3305428" y="1732794"/>
                  </a:lnTo>
                  <a:lnTo>
                    <a:pt x="3282040" y="1732913"/>
                  </a:lnTo>
                  <a:lnTo>
                    <a:pt x="3282277" y="1756777"/>
                  </a:lnTo>
                  <a:lnTo>
                    <a:pt x="3305666" y="1756658"/>
                  </a:lnTo>
                  <a:lnTo>
                    <a:pt x="3305785" y="1765563"/>
                  </a:lnTo>
                  <a:lnTo>
                    <a:pt x="3282396" y="1765681"/>
                  </a:lnTo>
                  <a:lnTo>
                    <a:pt x="3282515" y="1789545"/>
                  </a:lnTo>
                  <a:lnTo>
                    <a:pt x="3305903" y="1789545"/>
                  </a:lnTo>
                  <a:lnTo>
                    <a:pt x="3306022" y="1798449"/>
                  </a:lnTo>
                  <a:lnTo>
                    <a:pt x="3282633" y="1798449"/>
                  </a:lnTo>
                  <a:lnTo>
                    <a:pt x="3282752" y="1822313"/>
                  </a:lnTo>
                  <a:lnTo>
                    <a:pt x="3306141" y="1822194"/>
                  </a:lnTo>
                  <a:lnTo>
                    <a:pt x="3306260" y="1830980"/>
                  </a:lnTo>
                  <a:lnTo>
                    <a:pt x="3306260" y="1831218"/>
                  </a:lnTo>
                  <a:lnTo>
                    <a:pt x="3306260" y="1831218"/>
                  </a:lnTo>
                  <a:lnTo>
                    <a:pt x="3282871" y="1831218"/>
                  </a:lnTo>
                  <a:lnTo>
                    <a:pt x="3283108" y="1855081"/>
                  </a:lnTo>
                  <a:lnTo>
                    <a:pt x="3306497" y="1854963"/>
                  </a:lnTo>
                  <a:lnTo>
                    <a:pt x="3306616" y="1863511"/>
                  </a:lnTo>
                  <a:close/>
                  <a:moveTo>
                    <a:pt x="3464639" y="739777"/>
                  </a:moveTo>
                  <a:lnTo>
                    <a:pt x="3492658" y="739658"/>
                  </a:lnTo>
                  <a:lnTo>
                    <a:pt x="3493252" y="811368"/>
                  </a:lnTo>
                  <a:lnTo>
                    <a:pt x="3465232" y="811487"/>
                  </a:lnTo>
                  <a:lnTo>
                    <a:pt x="3464639" y="739777"/>
                  </a:lnTo>
                  <a:close/>
                  <a:moveTo>
                    <a:pt x="3465589" y="856365"/>
                  </a:moveTo>
                  <a:lnTo>
                    <a:pt x="3493608" y="856246"/>
                  </a:lnTo>
                  <a:lnTo>
                    <a:pt x="3494083" y="927956"/>
                  </a:lnTo>
                  <a:lnTo>
                    <a:pt x="3466064" y="927956"/>
                  </a:lnTo>
                  <a:lnTo>
                    <a:pt x="3465589" y="856365"/>
                  </a:lnTo>
                  <a:close/>
                  <a:moveTo>
                    <a:pt x="3466301" y="972716"/>
                  </a:moveTo>
                  <a:lnTo>
                    <a:pt x="3494320" y="972716"/>
                  </a:lnTo>
                  <a:lnTo>
                    <a:pt x="3494795" y="1044426"/>
                  </a:lnTo>
                  <a:lnTo>
                    <a:pt x="3466776" y="1044426"/>
                  </a:lnTo>
                  <a:lnTo>
                    <a:pt x="3466301" y="972716"/>
                  </a:lnTo>
                  <a:close/>
                  <a:moveTo>
                    <a:pt x="3467132" y="1089304"/>
                  </a:moveTo>
                  <a:lnTo>
                    <a:pt x="3495151" y="1089304"/>
                  </a:lnTo>
                  <a:lnTo>
                    <a:pt x="3495745" y="1160895"/>
                  </a:lnTo>
                  <a:lnTo>
                    <a:pt x="3467726" y="1161014"/>
                  </a:lnTo>
                  <a:lnTo>
                    <a:pt x="3467132" y="1089304"/>
                  </a:lnTo>
                  <a:close/>
                  <a:moveTo>
                    <a:pt x="3468082" y="1205773"/>
                  </a:moveTo>
                  <a:lnTo>
                    <a:pt x="3496101" y="1205654"/>
                  </a:lnTo>
                  <a:lnTo>
                    <a:pt x="3496576" y="1277364"/>
                  </a:lnTo>
                  <a:lnTo>
                    <a:pt x="3468557" y="1277483"/>
                  </a:lnTo>
                  <a:lnTo>
                    <a:pt x="3468082" y="1205773"/>
                  </a:lnTo>
                  <a:close/>
                  <a:moveTo>
                    <a:pt x="3468794" y="1322361"/>
                  </a:moveTo>
                  <a:lnTo>
                    <a:pt x="3496813" y="1322243"/>
                  </a:lnTo>
                  <a:lnTo>
                    <a:pt x="3497288" y="1393953"/>
                  </a:lnTo>
                  <a:lnTo>
                    <a:pt x="3469269" y="1394071"/>
                  </a:lnTo>
                  <a:lnTo>
                    <a:pt x="3468794" y="1322361"/>
                  </a:lnTo>
                  <a:close/>
                  <a:moveTo>
                    <a:pt x="3469625" y="1438831"/>
                  </a:moveTo>
                  <a:lnTo>
                    <a:pt x="3497645" y="1438831"/>
                  </a:lnTo>
                  <a:lnTo>
                    <a:pt x="3498238" y="1510541"/>
                  </a:lnTo>
                  <a:lnTo>
                    <a:pt x="3470219" y="1510541"/>
                  </a:lnTo>
                  <a:lnTo>
                    <a:pt x="3469625" y="1438831"/>
                  </a:lnTo>
                  <a:close/>
                  <a:moveTo>
                    <a:pt x="3470575" y="1555300"/>
                  </a:moveTo>
                  <a:lnTo>
                    <a:pt x="3498594" y="1555300"/>
                  </a:lnTo>
                  <a:lnTo>
                    <a:pt x="3499069" y="1626891"/>
                  </a:lnTo>
                  <a:lnTo>
                    <a:pt x="3471050" y="1627010"/>
                  </a:lnTo>
                  <a:lnTo>
                    <a:pt x="3470575" y="1555300"/>
                  </a:lnTo>
                  <a:close/>
                  <a:moveTo>
                    <a:pt x="3471288" y="1671888"/>
                  </a:moveTo>
                  <a:lnTo>
                    <a:pt x="3499307" y="1671770"/>
                  </a:lnTo>
                  <a:lnTo>
                    <a:pt x="3499782" y="1743480"/>
                  </a:lnTo>
                  <a:lnTo>
                    <a:pt x="3471763" y="1743598"/>
                  </a:lnTo>
                  <a:lnTo>
                    <a:pt x="3471288" y="1671888"/>
                  </a:lnTo>
                  <a:close/>
                  <a:moveTo>
                    <a:pt x="3472119" y="1788358"/>
                  </a:moveTo>
                  <a:lnTo>
                    <a:pt x="3500138" y="1788239"/>
                  </a:lnTo>
                  <a:lnTo>
                    <a:pt x="3500731" y="1859949"/>
                  </a:lnTo>
                  <a:lnTo>
                    <a:pt x="3472712" y="1860068"/>
                  </a:lnTo>
                  <a:lnTo>
                    <a:pt x="3472119" y="1788358"/>
                  </a:lnTo>
                  <a:close/>
                  <a:moveTo>
                    <a:pt x="3473068" y="1904946"/>
                  </a:moveTo>
                  <a:lnTo>
                    <a:pt x="3501088" y="1904827"/>
                  </a:lnTo>
                  <a:lnTo>
                    <a:pt x="3501562" y="1976537"/>
                  </a:lnTo>
                  <a:lnTo>
                    <a:pt x="3473543" y="1976537"/>
                  </a:lnTo>
                  <a:lnTo>
                    <a:pt x="3473068" y="1904946"/>
                  </a:lnTo>
                  <a:close/>
                  <a:moveTo>
                    <a:pt x="3474256" y="2093006"/>
                  </a:moveTo>
                  <a:lnTo>
                    <a:pt x="3473781" y="2021297"/>
                  </a:lnTo>
                  <a:lnTo>
                    <a:pt x="3501800" y="2021297"/>
                  </a:lnTo>
                  <a:lnTo>
                    <a:pt x="3502275" y="2093006"/>
                  </a:lnTo>
                  <a:lnTo>
                    <a:pt x="3474256" y="2093006"/>
                  </a:lnTo>
                  <a:close/>
                  <a:moveTo>
                    <a:pt x="3545728" y="1268223"/>
                  </a:moveTo>
                  <a:lnTo>
                    <a:pt x="3541454" y="673884"/>
                  </a:lnTo>
                  <a:lnTo>
                    <a:pt x="3562587" y="673766"/>
                  </a:lnTo>
                  <a:lnTo>
                    <a:pt x="3566743" y="1268104"/>
                  </a:lnTo>
                  <a:lnTo>
                    <a:pt x="3545728" y="1268223"/>
                  </a:lnTo>
                  <a:close/>
                  <a:moveTo>
                    <a:pt x="3608534" y="745357"/>
                  </a:moveTo>
                  <a:lnTo>
                    <a:pt x="3608415" y="739183"/>
                  </a:lnTo>
                  <a:lnTo>
                    <a:pt x="3608178" y="698935"/>
                  </a:lnTo>
                  <a:lnTo>
                    <a:pt x="3608059" y="687063"/>
                  </a:lnTo>
                  <a:lnTo>
                    <a:pt x="3607940" y="673528"/>
                  </a:lnTo>
                  <a:lnTo>
                    <a:pt x="3679175" y="673291"/>
                  </a:lnTo>
                  <a:lnTo>
                    <a:pt x="3679650" y="749512"/>
                  </a:lnTo>
                  <a:lnTo>
                    <a:pt x="3608534" y="749750"/>
                  </a:lnTo>
                  <a:lnTo>
                    <a:pt x="3608534" y="745357"/>
                  </a:lnTo>
                  <a:close/>
                  <a:moveTo>
                    <a:pt x="3609009" y="797477"/>
                  </a:moveTo>
                  <a:lnTo>
                    <a:pt x="3608890" y="785723"/>
                  </a:lnTo>
                  <a:lnTo>
                    <a:pt x="3608771" y="775988"/>
                  </a:lnTo>
                  <a:lnTo>
                    <a:pt x="3679888" y="775750"/>
                  </a:lnTo>
                  <a:lnTo>
                    <a:pt x="3680125" y="815523"/>
                  </a:lnTo>
                  <a:lnTo>
                    <a:pt x="3609009" y="815761"/>
                  </a:lnTo>
                  <a:lnTo>
                    <a:pt x="3609009" y="815761"/>
                  </a:lnTo>
                  <a:lnTo>
                    <a:pt x="3609009" y="797477"/>
                  </a:lnTo>
                  <a:close/>
                  <a:moveTo>
                    <a:pt x="3609127" y="844017"/>
                  </a:moveTo>
                  <a:lnTo>
                    <a:pt x="3609246" y="841880"/>
                  </a:lnTo>
                  <a:lnTo>
                    <a:pt x="3680362" y="841643"/>
                  </a:lnTo>
                  <a:lnTo>
                    <a:pt x="3680837" y="895782"/>
                  </a:lnTo>
                  <a:lnTo>
                    <a:pt x="3609602" y="896019"/>
                  </a:lnTo>
                  <a:lnTo>
                    <a:pt x="3609127" y="844017"/>
                  </a:lnTo>
                  <a:close/>
                  <a:moveTo>
                    <a:pt x="3609840" y="936386"/>
                  </a:moveTo>
                  <a:lnTo>
                    <a:pt x="3681075" y="936148"/>
                  </a:lnTo>
                  <a:lnTo>
                    <a:pt x="3681431" y="994324"/>
                  </a:lnTo>
                  <a:lnTo>
                    <a:pt x="3610315" y="994561"/>
                  </a:lnTo>
                  <a:lnTo>
                    <a:pt x="3609840" y="936386"/>
                  </a:lnTo>
                  <a:close/>
                  <a:moveTo>
                    <a:pt x="3610552" y="1034928"/>
                  </a:moveTo>
                  <a:lnTo>
                    <a:pt x="3681787" y="1034690"/>
                  </a:lnTo>
                  <a:lnTo>
                    <a:pt x="3682144" y="1092984"/>
                  </a:lnTo>
                  <a:lnTo>
                    <a:pt x="3611027" y="1093222"/>
                  </a:lnTo>
                  <a:lnTo>
                    <a:pt x="3610552" y="1034928"/>
                  </a:lnTo>
                  <a:close/>
                  <a:moveTo>
                    <a:pt x="3611265" y="1133588"/>
                  </a:moveTo>
                  <a:lnTo>
                    <a:pt x="3682381" y="1133351"/>
                  </a:lnTo>
                  <a:lnTo>
                    <a:pt x="3682856" y="1191645"/>
                  </a:lnTo>
                  <a:lnTo>
                    <a:pt x="3611621" y="1191882"/>
                  </a:lnTo>
                  <a:lnTo>
                    <a:pt x="3611265" y="1133588"/>
                  </a:lnTo>
                  <a:close/>
                  <a:moveTo>
                    <a:pt x="3612689" y="1314525"/>
                  </a:moveTo>
                  <a:lnTo>
                    <a:pt x="3683806" y="1314288"/>
                  </a:lnTo>
                  <a:lnTo>
                    <a:pt x="3684162" y="1357266"/>
                  </a:lnTo>
                  <a:lnTo>
                    <a:pt x="3613045" y="1357504"/>
                  </a:lnTo>
                  <a:lnTo>
                    <a:pt x="3612689" y="1314525"/>
                  </a:lnTo>
                  <a:close/>
                  <a:moveTo>
                    <a:pt x="3613164" y="1387185"/>
                  </a:moveTo>
                  <a:lnTo>
                    <a:pt x="3684281" y="1386948"/>
                  </a:lnTo>
                  <a:lnTo>
                    <a:pt x="3684637" y="1429926"/>
                  </a:lnTo>
                  <a:lnTo>
                    <a:pt x="3613520" y="1430164"/>
                  </a:lnTo>
                  <a:lnTo>
                    <a:pt x="3613164" y="1387185"/>
                  </a:lnTo>
                  <a:close/>
                  <a:moveTo>
                    <a:pt x="3613520" y="1460083"/>
                  </a:moveTo>
                  <a:lnTo>
                    <a:pt x="3684755" y="1459845"/>
                  </a:lnTo>
                  <a:lnTo>
                    <a:pt x="3684993" y="1502824"/>
                  </a:lnTo>
                  <a:lnTo>
                    <a:pt x="3613758" y="1503061"/>
                  </a:lnTo>
                  <a:lnTo>
                    <a:pt x="3613520" y="1460083"/>
                  </a:lnTo>
                  <a:close/>
                  <a:moveTo>
                    <a:pt x="3614233" y="1532861"/>
                  </a:moveTo>
                  <a:lnTo>
                    <a:pt x="3685349" y="1532624"/>
                  </a:lnTo>
                  <a:lnTo>
                    <a:pt x="3685705" y="1575602"/>
                  </a:lnTo>
                  <a:lnTo>
                    <a:pt x="3614589" y="1575840"/>
                  </a:lnTo>
                  <a:lnTo>
                    <a:pt x="3614233" y="1532861"/>
                  </a:lnTo>
                  <a:close/>
                  <a:moveTo>
                    <a:pt x="3614707" y="1605521"/>
                  </a:moveTo>
                  <a:lnTo>
                    <a:pt x="3685824" y="1605284"/>
                  </a:lnTo>
                  <a:lnTo>
                    <a:pt x="3686061" y="1648262"/>
                  </a:lnTo>
                  <a:lnTo>
                    <a:pt x="3614945" y="1648499"/>
                  </a:lnTo>
                  <a:lnTo>
                    <a:pt x="3614707" y="1605521"/>
                  </a:lnTo>
                  <a:close/>
                  <a:moveTo>
                    <a:pt x="3615182" y="1678299"/>
                  </a:moveTo>
                  <a:lnTo>
                    <a:pt x="3686418" y="1678062"/>
                  </a:lnTo>
                  <a:lnTo>
                    <a:pt x="3686774" y="1721041"/>
                  </a:lnTo>
                  <a:lnTo>
                    <a:pt x="3615539" y="1721278"/>
                  </a:lnTo>
                  <a:lnTo>
                    <a:pt x="3615182" y="1678299"/>
                  </a:lnTo>
                  <a:close/>
                  <a:moveTo>
                    <a:pt x="3615776" y="1751078"/>
                  </a:moveTo>
                  <a:lnTo>
                    <a:pt x="3686893" y="1750841"/>
                  </a:lnTo>
                  <a:lnTo>
                    <a:pt x="3687249" y="1793819"/>
                  </a:lnTo>
                  <a:lnTo>
                    <a:pt x="3616132" y="1794056"/>
                  </a:lnTo>
                  <a:lnTo>
                    <a:pt x="3615776" y="1751078"/>
                  </a:lnTo>
                  <a:close/>
                  <a:moveTo>
                    <a:pt x="3616251" y="1823975"/>
                  </a:moveTo>
                  <a:lnTo>
                    <a:pt x="3687367" y="1823738"/>
                  </a:lnTo>
                  <a:lnTo>
                    <a:pt x="3687605" y="1866716"/>
                  </a:lnTo>
                  <a:lnTo>
                    <a:pt x="3616488" y="1866954"/>
                  </a:lnTo>
                  <a:lnTo>
                    <a:pt x="3616251" y="1823975"/>
                  </a:lnTo>
                  <a:close/>
                  <a:moveTo>
                    <a:pt x="3616726" y="1896754"/>
                  </a:moveTo>
                  <a:lnTo>
                    <a:pt x="3688080" y="1896516"/>
                  </a:lnTo>
                  <a:lnTo>
                    <a:pt x="3688436" y="1939376"/>
                  </a:lnTo>
                  <a:lnTo>
                    <a:pt x="3617082" y="1939614"/>
                  </a:lnTo>
                  <a:lnTo>
                    <a:pt x="3616726" y="1896754"/>
                  </a:lnTo>
                  <a:close/>
                  <a:moveTo>
                    <a:pt x="3617319" y="1969414"/>
                  </a:moveTo>
                  <a:lnTo>
                    <a:pt x="3688436" y="1969176"/>
                  </a:lnTo>
                  <a:lnTo>
                    <a:pt x="3688792" y="2012155"/>
                  </a:lnTo>
                  <a:lnTo>
                    <a:pt x="3617676" y="2012392"/>
                  </a:lnTo>
                  <a:lnTo>
                    <a:pt x="3617319" y="1969414"/>
                  </a:lnTo>
                  <a:close/>
                  <a:moveTo>
                    <a:pt x="3618032" y="2085289"/>
                  </a:moveTo>
                  <a:lnTo>
                    <a:pt x="3617676" y="2042311"/>
                  </a:lnTo>
                  <a:lnTo>
                    <a:pt x="3688792" y="2042073"/>
                  </a:lnTo>
                  <a:lnTo>
                    <a:pt x="3689030" y="2085052"/>
                  </a:lnTo>
                  <a:lnTo>
                    <a:pt x="3618032" y="2085289"/>
                  </a:lnTo>
                  <a:close/>
                  <a:moveTo>
                    <a:pt x="3733908" y="673053"/>
                  </a:moveTo>
                  <a:lnTo>
                    <a:pt x="3832449" y="672697"/>
                  </a:lnTo>
                  <a:lnTo>
                    <a:pt x="3832449" y="672697"/>
                  </a:lnTo>
                  <a:lnTo>
                    <a:pt x="3832568" y="686232"/>
                  </a:lnTo>
                  <a:lnTo>
                    <a:pt x="3832687" y="697985"/>
                  </a:lnTo>
                  <a:lnTo>
                    <a:pt x="3832924" y="743457"/>
                  </a:lnTo>
                  <a:lnTo>
                    <a:pt x="3832924" y="744407"/>
                  </a:lnTo>
                  <a:lnTo>
                    <a:pt x="3832924" y="747375"/>
                  </a:lnTo>
                  <a:lnTo>
                    <a:pt x="3832924" y="748800"/>
                  </a:lnTo>
                  <a:lnTo>
                    <a:pt x="3734501" y="749156"/>
                  </a:lnTo>
                  <a:lnTo>
                    <a:pt x="3733908" y="673053"/>
                  </a:lnTo>
                  <a:close/>
                  <a:moveTo>
                    <a:pt x="3734739" y="775394"/>
                  </a:moveTo>
                  <a:lnTo>
                    <a:pt x="3833281" y="775038"/>
                  </a:lnTo>
                  <a:lnTo>
                    <a:pt x="3833399" y="784774"/>
                  </a:lnTo>
                  <a:lnTo>
                    <a:pt x="3833399" y="796646"/>
                  </a:lnTo>
                  <a:lnTo>
                    <a:pt x="3833637" y="814930"/>
                  </a:lnTo>
                  <a:lnTo>
                    <a:pt x="3735095" y="815286"/>
                  </a:lnTo>
                  <a:lnTo>
                    <a:pt x="3734739" y="775394"/>
                  </a:lnTo>
                  <a:close/>
                  <a:moveTo>
                    <a:pt x="3735332" y="841406"/>
                  </a:moveTo>
                  <a:lnTo>
                    <a:pt x="3833756" y="841049"/>
                  </a:lnTo>
                  <a:lnTo>
                    <a:pt x="3833756" y="843068"/>
                  </a:lnTo>
                  <a:lnTo>
                    <a:pt x="3834112" y="895069"/>
                  </a:lnTo>
                  <a:lnTo>
                    <a:pt x="3833399" y="895069"/>
                  </a:lnTo>
                  <a:lnTo>
                    <a:pt x="3735570" y="895544"/>
                  </a:lnTo>
                  <a:lnTo>
                    <a:pt x="3735332" y="841406"/>
                  </a:lnTo>
                  <a:close/>
                  <a:moveTo>
                    <a:pt x="3735807" y="935911"/>
                  </a:moveTo>
                  <a:lnTo>
                    <a:pt x="3735807" y="935911"/>
                  </a:lnTo>
                  <a:lnTo>
                    <a:pt x="3834349" y="935555"/>
                  </a:lnTo>
                  <a:lnTo>
                    <a:pt x="3834824" y="993730"/>
                  </a:lnTo>
                  <a:lnTo>
                    <a:pt x="3834824" y="993730"/>
                  </a:lnTo>
                  <a:lnTo>
                    <a:pt x="3736995" y="994205"/>
                  </a:lnTo>
                  <a:lnTo>
                    <a:pt x="3736282" y="994205"/>
                  </a:lnTo>
                  <a:lnTo>
                    <a:pt x="3735807" y="935911"/>
                  </a:lnTo>
                  <a:close/>
                  <a:moveTo>
                    <a:pt x="3736638" y="1034453"/>
                  </a:moveTo>
                  <a:lnTo>
                    <a:pt x="3736638" y="1034453"/>
                  </a:lnTo>
                  <a:lnTo>
                    <a:pt x="3835180" y="1034096"/>
                  </a:lnTo>
                  <a:lnTo>
                    <a:pt x="3835655" y="1092272"/>
                  </a:lnTo>
                  <a:lnTo>
                    <a:pt x="3737113" y="1092747"/>
                  </a:lnTo>
                  <a:lnTo>
                    <a:pt x="3736638" y="1034453"/>
                  </a:lnTo>
                  <a:close/>
                  <a:moveTo>
                    <a:pt x="3737351" y="1133113"/>
                  </a:moveTo>
                  <a:lnTo>
                    <a:pt x="3835893" y="1132638"/>
                  </a:lnTo>
                  <a:lnTo>
                    <a:pt x="3836249" y="1190932"/>
                  </a:lnTo>
                  <a:lnTo>
                    <a:pt x="3737944" y="1191289"/>
                  </a:lnTo>
                  <a:lnTo>
                    <a:pt x="3737351" y="1133113"/>
                  </a:lnTo>
                  <a:close/>
                  <a:moveTo>
                    <a:pt x="3738657" y="1313932"/>
                  </a:moveTo>
                  <a:lnTo>
                    <a:pt x="3739132" y="1313932"/>
                  </a:lnTo>
                  <a:lnTo>
                    <a:pt x="3836961" y="1313576"/>
                  </a:lnTo>
                  <a:lnTo>
                    <a:pt x="3837317" y="1356554"/>
                  </a:lnTo>
                  <a:lnTo>
                    <a:pt x="3836843" y="1356554"/>
                  </a:lnTo>
                  <a:lnTo>
                    <a:pt x="3739013" y="1356910"/>
                  </a:lnTo>
                  <a:lnTo>
                    <a:pt x="3738657" y="1313932"/>
                  </a:lnTo>
                  <a:close/>
                  <a:moveTo>
                    <a:pt x="3739132" y="1386710"/>
                  </a:moveTo>
                  <a:lnTo>
                    <a:pt x="3837673" y="1386354"/>
                  </a:lnTo>
                  <a:lnTo>
                    <a:pt x="3838029" y="1429333"/>
                  </a:lnTo>
                  <a:lnTo>
                    <a:pt x="3739488" y="1429689"/>
                  </a:lnTo>
                  <a:lnTo>
                    <a:pt x="3739132" y="1386710"/>
                  </a:lnTo>
                  <a:close/>
                  <a:moveTo>
                    <a:pt x="3739607" y="1459489"/>
                  </a:moveTo>
                  <a:lnTo>
                    <a:pt x="3838148" y="1459014"/>
                  </a:lnTo>
                  <a:lnTo>
                    <a:pt x="3838504" y="1501993"/>
                  </a:lnTo>
                  <a:lnTo>
                    <a:pt x="3837792" y="1501993"/>
                  </a:lnTo>
                  <a:lnTo>
                    <a:pt x="3831381" y="1501993"/>
                  </a:lnTo>
                  <a:lnTo>
                    <a:pt x="3739963" y="1502349"/>
                  </a:lnTo>
                  <a:lnTo>
                    <a:pt x="3739607" y="1459489"/>
                  </a:lnTo>
                  <a:close/>
                  <a:moveTo>
                    <a:pt x="3740200" y="1532386"/>
                  </a:moveTo>
                  <a:lnTo>
                    <a:pt x="3740794" y="1532386"/>
                  </a:lnTo>
                  <a:lnTo>
                    <a:pt x="3838504" y="1531911"/>
                  </a:lnTo>
                  <a:lnTo>
                    <a:pt x="3838979" y="1574890"/>
                  </a:lnTo>
                  <a:lnTo>
                    <a:pt x="3741150" y="1575365"/>
                  </a:lnTo>
                  <a:lnTo>
                    <a:pt x="3740556" y="1575365"/>
                  </a:lnTo>
                  <a:lnTo>
                    <a:pt x="3740200" y="1532386"/>
                  </a:lnTo>
                  <a:close/>
                  <a:moveTo>
                    <a:pt x="3740675" y="1605046"/>
                  </a:moveTo>
                  <a:lnTo>
                    <a:pt x="3839217" y="1604690"/>
                  </a:lnTo>
                  <a:lnTo>
                    <a:pt x="3839573" y="1647668"/>
                  </a:lnTo>
                  <a:lnTo>
                    <a:pt x="3832449" y="1647668"/>
                  </a:lnTo>
                  <a:lnTo>
                    <a:pt x="3741506" y="1648024"/>
                  </a:lnTo>
                  <a:lnTo>
                    <a:pt x="3741031" y="1648024"/>
                  </a:lnTo>
                  <a:lnTo>
                    <a:pt x="3740675" y="1605046"/>
                  </a:lnTo>
                  <a:close/>
                  <a:moveTo>
                    <a:pt x="3741150" y="1677825"/>
                  </a:moveTo>
                  <a:lnTo>
                    <a:pt x="3839098" y="1677468"/>
                  </a:lnTo>
                  <a:lnTo>
                    <a:pt x="3839573" y="1677468"/>
                  </a:lnTo>
                  <a:lnTo>
                    <a:pt x="3839929" y="1720447"/>
                  </a:lnTo>
                  <a:lnTo>
                    <a:pt x="3839336" y="1720447"/>
                  </a:lnTo>
                  <a:lnTo>
                    <a:pt x="3832924" y="1720447"/>
                  </a:lnTo>
                  <a:lnTo>
                    <a:pt x="3741387" y="1720803"/>
                  </a:lnTo>
                  <a:lnTo>
                    <a:pt x="3741150" y="1677825"/>
                  </a:lnTo>
                  <a:close/>
                  <a:moveTo>
                    <a:pt x="3741744" y="1750603"/>
                  </a:moveTo>
                  <a:lnTo>
                    <a:pt x="3840285" y="1750128"/>
                  </a:lnTo>
                  <a:lnTo>
                    <a:pt x="3840404" y="1793107"/>
                  </a:lnTo>
                  <a:lnTo>
                    <a:pt x="3840404" y="1793107"/>
                  </a:lnTo>
                  <a:lnTo>
                    <a:pt x="3742693" y="1793582"/>
                  </a:lnTo>
                  <a:lnTo>
                    <a:pt x="3741981" y="1793582"/>
                  </a:lnTo>
                  <a:lnTo>
                    <a:pt x="3741744" y="1750603"/>
                  </a:lnTo>
                  <a:close/>
                  <a:moveTo>
                    <a:pt x="3742219" y="1823500"/>
                  </a:moveTo>
                  <a:lnTo>
                    <a:pt x="3840641" y="1823025"/>
                  </a:lnTo>
                  <a:lnTo>
                    <a:pt x="3840641" y="1823025"/>
                  </a:lnTo>
                  <a:lnTo>
                    <a:pt x="3840998" y="1866004"/>
                  </a:lnTo>
                  <a:lnTo>
                    <a:pt x="3742456" y="1866479"/>
                  </a:lnTo>
                  <a:lnTo>
                    <a:pt x="3742219" y="1823500"/>
                  </a:lnTo>
                  <a:close/>
                  <a:moveTo>
                    <a:pt x="3742693" y="1896160"/>
                  </a:moveTo>
                  <a:lnTo>
                    <a:pt x="3742693" y="1896160"/>
                  </a:lnTo>
                  <a:lnTo>
                    <a:pt x="3841235" y="1895804"/>
                  </a:lnTo>
                  <a:lnTo>
                    <a:pt x="3841591" y="1938783"/>
                  </a:lnTo>
                  <a:lnTo>
                    <a:pt x="3743049" y="1939139"/>
                  </a:lnTo>
                  <a:lnTo>
                    <a:pt x="3742693" y="1896160"/>
                  </a:lnTo>
                  <a:close/>
                  <a:moveTo>
                    <a:pt x="3743287" y="1968939"/>
                  </a:moveTo>
                  <a:lnTo>
                    <a:pt x="3841591" y="1968583"/>
                  </a:lnTo>
                  <a:lnTo>
                    <a:pt x="3841948" y="2011442"/>
                  </a:lnTo>
                  <a:lnTo>
                    <a:pt x="3835655" y="2011442"/>
                  </a:lnTo>
                  <a:lnTo>
                    <a:pt x="3834943" y="2011442"/>
                  </a:lnTo>
                  <a:lnTo>
                    <a:pt x="3743524" y="2011798"/>
                  </a:lnTo>
                  <a:lnTo>
                    <a:pt x="3743287" y="1968939"/>
                  </a:lnTo>
                  <a:close/>
                  <a:moveTo>
                    <a:pt x="3841948" y="2084340"/>
                  </a:moveTo>
                  <a:lnTo>
                    <a:pt x="3744118" y="2084815"/>
                  </a:lnTo>
                  <a:lnTo>
                    <a:pt x="3743880" y="2041836"/>
                  </a:lnTo>
                  <a:lnTo>
                    <a:pt x="3842423" y="2041361"/>
                  </a:lnTo>
                  <a:lnTo>
                    <a:pt x="3842779" y="2084340"/>
                  </a:lnTo>
                  <a:lnTo>
                    <a:pt x="3841948" y="2084340"/>
                  </a:lnTo>
                  <a:close/>
                  <a:moveTo>
                    <a:pt x="3887657" y="1266917"/>
                  </a:moveTo>
                  <a:lnTo>
                    <a:pt x="3875309" y="1267035"/>
                  </a:lnTo>
                  <a:lnTo>
                    <a:pt x="3871035" y="672697"/>
                  </a:lnTo>
                  <a:lnTo>
                    <a:pt x="3891931" y="672578"/>
                  </a:lnTo>
                  <a:lnTo>
                    <a:pt x="3892050" y="672578"/>
                  </a:lnTo>
                  <a:lnTo>
                    <a:pt x="3892050" y="672578"/>
                  </a:lnTo>
                  <a:lnTo>
                    <a:pt x="3896205" y="1266917"/>
                  </a:lnTo>
                  <a:lnTo>
                    <a:pt x="3887657" y="1266917"/>
                  </a:lnTo>
                  <a:close/>
                  <a:moveTo>
                    <a:pt x="3959960" y="1329366"/>
                  </a:moveTo>
                  <a:lnTo>
                    <a:pt x="4121427" y="1328654"/>
                  </a:lnTo>
                  <a:lnTo>
                    <a:pt x="4121427" y="1337558"/>
                  </a:lnTo>
                  <a:lnTo>
                    <a:pt x="3960079" y="1338270"/>
                  </a:lnTo>
                  <a:lnTo>
                    <a:pt x="3959960" y="1329366"/>
                  </a:lnTo>
                  <a:close/>
                  <a:moveTo>
                    <a:pt x="3960435" y="1392053"/>
                  </a:moveTo>
                  <a:lnTo>
                    <a:pt x="3961504" y="1392053"/>
                  </a:lnTo>
                  <a:lnTo>
                    <a:pt x="4121783" y="1391459"/>
                  </a:lnTo>
                  <a:lnTo>
                    <a:pt x="4121901" y="1400364"/>
                  </a:lnTo>
                  <a:lnTo>
                    <a:pt x="3960554" y="1401076"/>
                  </a:lnTo>
                  <a:lnTo>
                    <a:pt x="3960435" y="1392053"/>
                  </a:lnTo>
                  <a:close/>
                  <a:moveTo>
                    <a:pt x="3960910" y="1463644"/>
                  </a:moveTo>
                  <a:lnTo>
                    <a:pt x="3960791" y="1454859"/>
                  </a:lnTo>
                  <a:lnTo>
                    <a:pt x="4121189" y="1454146"/>
                  </a:lnTo>
                  <a:lnTo>
                    <a:pt x="4122258" y="1454146"/>
                  </a:lnTo>
                  <a:lnTo>
                    <a:pt x="4122258" y="1463051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644"/>
                  </a:lnTo>
                  <a:close/>
                  <a:moveTo>
                    <a:pt x="3961266" y="1517664"/>
                  </a:moveTo>
                  <a:lnTo>
                    <a:pt x="3961266" y="1517664"/>
                  </a:lnTo>
                  <a:lnTo>
                    <a:pt x="4122614" y="1516952"/>
                  </a:lnTo>
                  <a:lnTo>
                    <a:pt x="4122733" y="1525856"/>
                  </a:lnTo>
                  <a:lnTo>
                    <a:pt x="3961385" y="1526450"/>
                  </a:lnTo>
                  <a:lnTo>
                    <a:pt x="3961266" y="1517664"/>
                  </a:lnTo>
                  <a:close/>
                  <a:moveTo>
                    <a:pt x="3961622" y="1580232"/>
                  </a:moveTo>
                  <a:lnTo>
                    <a:pt x="4123089" y="1579639"/>
                  </a:lnTo>
                  <a:lnTo>
                    <a:pt x="4123208" y="1588543"/>
                  </a:lnTo>
                  <a:lnTo>
                    <a:pt x="3961741" y="1589137"/>
                  </a:lnTo>
                  <a:lnTo>
                    <a:pt x="3961622" y="1580232"/>
                  </a:lnTo>
                  <a:close/>
                  <a:moveTo>
                    <a:pt x="3962216" y="1643038"/>
                  </a:moveTo>
                  <a:lnTo>
                    <a:pt x="4123564" y="1642444"/>
                  </a:lnTo>
                  <a:lnTo>
                    <a:pt x="4123682" y="1651349"/>
                  </a:lnTo>
                  <a:lnTo>
                    <a:pt x="3963285" y="1651942"/>
                  </a:lnTo>
                  <a:lnTo>
                    <a:pt x="3962454" y="1651942"/>
                  </a:lnTo>
                  <a:lnTo>
                    <a:pt x="3962216" y="1643038"/>
                  </a:lnTo>
                  <a:close/>
                  <a:moveTo>
                    <a:pt x="3962691" y="1705725"/>
                  </a:moveTo>
                  <a:lnTo>
                    <a:pt x="4124038" y="1705131"/>
                  </a:lnTo>
                  <a:lnTo>
                    <a:pt x="4124157" y="1714036"/>
                  </a:lnTo>
                  <a:lnTo>
                    <a:pt x="3962691" y="1714748"/>
                  </a:lnTo>
                  <a:lnTo>
                    <a:pt x="3962691" y="1705725"/>
                  </a:lnTo>
                  <a:close/>
                  <a:moveTo>
                    <a:pt x="3963047" y="1768531"/>
                  </a:moveTo>
                  <a:lnTo>
                    <a:pt x="4124513" y="1767818"/>
                  </a:lnTo>
                  <a:lnTo>
                    <a:pt x="4124513" y="1776723"/>
                  </a:lnTo>
                  <a:lnTo>
                    <a:pt x="4022054" y="1777198"/>
                  </a:lnTo>
                  <a:lnTo>
                    <a:pt x="3999496" y="1777316"/>
                  </a:lnTo>
                  <a:lnTo>
                    <a:pt x="3964234" y="1777435"/>
                  </a:lnTo>
                  <a:lnTo>
                    <a:pt x="3963759" y="1777435"/>
                  </a:lnTo>
                  <a:lnTo>
                    <a:pt x="3963285" y="1777435"/>
                  </a:lnTo>
                  <a:lnTo>
                    <a:pt x="3963285" y="1777435"/>
                  </a:lnTo>
                  <a:lnTo>
                    <a:pt x="3963047" y="1768531"/>
                  </a:lnTo>
                  <a:close/>
                  <a:moveTo>
                    <a:pt x="3963522" y="1831218"/>
                  </a:moveTo>
                  <a:lnTo>
                    <a:pt x="4123801" y="1830505"/>
                  </a:lnTo>
                  <a:lnTo>
                    <a:pt x="4124870" y="1830505"/>
                  </a:lnTo>
                  <a:lnTo>
                    <a:pt x="4124988" y="1839409"/>
                  </a:lnTo>
                  <a:lnTo>
                    <a:pt x="3963641" y="1840241"/>
                  </a:lnTo>
                  <a:lnTo>
                    <a:pt x="3963522" y="1831218"/>
                  </a:lnTo>
                  <a:close/>
                  <a:moveTo>
                    <a:pt x="3963878" y="1894023"/>
                  </a:moveTo>
                  <a:lnTo>
                    <a:pt x="4125345" y="1893311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3963997" y="1902927"/>
                  </a:lnTo>
                  <a:lnTo>
                    <a:pt x="3963878" y="1894023"/>
                  </a:lnTo>
                  <a:close/>
                  <a:moveTo>
                    <a:pt x="3964472" y="1956710"/>
                  </a:moveTo>
                  <a:lnTo>
                    <a:pt x="4125820" y="1955998"/>
                  </a:lnTo>
                  <a:lnTo>
                    <a:pt x="4125938" y="1964902"/>
                  </a:lnTo>
                  <a:lnTo>
                    <a:pt x="3965659" y="1965614"/>
                  </a:lnTo>
                  <a:lnTo>
                    <a:pt x="3964591" y="1965614"/>
                  </a:lnTo>
                  <a:lnTo>
                    <a:pt x="3964591" y="1965614"/>
                  </a:lnTo>
                  <a:lnTo>
                    <a:pt x="3964472" y="1956710"/>
                  </a:lnTo>
                  <a:close/>
                  <a:moveTo>
                    <a:pt x="3964828" y="2019516"/>
                  </a:moveTo>
                  <a:lnTo>
                    <a:pt x="4126294" y="2018803"/>
                  </a:lnTo>
                  <a:lnTo>
                    <a:pt x="4126413" y="2027708"/>
                  </a:lnTo>
                  <a:lnTo>
                    <a:pt x="4125582" y="2027708"/>
                  </a:lnTo>
                  <a:lnTo>
                    <a:pt x="3965066" y="2028301"/>
                  </a:lnTo>
                  <a:lnTo>
                    <a:pt x="3964828" y="2019516"/>
                  </a:lnTo>
                  <a:close/>
                  <a:moveTo>
                    <a:pt x="3965422" y="2091107"/>
                  </a:moveTo>
                  <a:lnTo>
                    <a:pt x="3965303" y="2082203"/>
                  </a:lnTo>
                  <a:lnTo>
                    <a:pt x="4126650" y="2081609"/>
                  </a:lnTo>
                  <a:lnTo>
                    <a:pt x="4126769" y="2090513"/>
                  </a:lnTo>
                  <a:lnTo>
                    <a:pt x="3965422" y="2091107"/>
                  </a:lnTo>
                  <a:close/>
                  <a:moveTo>
                    <a:pt x="4233622" y="1181553"/>
                  </a:moveTo>
                  <a:cubicBezTo>
                    <a:pt x="4233622" y="1181435"/>
                    <a:pt x="4233859" y="1181078"/>
                    <a:pt x="4234097" y="1180603"/>
                  </a:cubicBezTo>
                  <a:cubicBezTo>
                    <a:pt x="4234216" y="1180366"/>
                    <a:pt x="4234453" y="1179891"/>
                    <a:pt x="4234572" y="1179535"/>
                  </a:cubicBezTo>
                  <a:cubicBezTo>
                    <a:pt x="4234691" y="1179297"/>
                    <a:pt x="4234809" y="1178941"/>
                    <a:pt x="4235047" y="1178585"/>
                  </a:cubicBezTo>
                  <a:cubicBezTo>
                    <a:pt x="4235047" y="1178585"/>
                    <a:pt x="4235047" y="1178585"/>
                    <a:pt x="4235047" y="1178466"/>
                  </a:cubicBezTo>
                  <a:cubicBezTo>
                    <a:pt x="4235047" y="1178466"/>
                    <a:pt x="4235047" y="1178466"/>
                    <a:pt x="4235047" y="1178348"/>
                  </a:cubicBezTo>
                  <a:cubicBezTo>
                    <a:pt x="4235166" y="1178229"/>
                    <a:pt x="4235166" y="1178110"/>
                    <a:pt x="4235284" y="1177991"/>
                  </a:cubicBezTo>
                  <a:cubicBezTo>
                    <a:pt x="4235403" y="1177754"/>
                    <a:pt x="4235522" y="1177517"/>
                    <a:pt x="4235641" y="1177279"/>
                  </a:cubicBezTo>
                  <a:cubicBezTo>
                    <a:pt x="4235759" y="1177160"/>
                    <a:pt x="4235878" y="1176923"/>
                    <a:pt x="4235997" y="1176804"/>
                  </a:cubicBezTo>
                  <a:cubicBezTo>
                    <a:pt x="4236115" y="1176685"/>
                    <a:pt x="4236234" y="1176448"/>
                    <a:pt x="4236234" y="1176329"/>
                  </a:cubicBezTo>
                  <a:cubicBezTo>
                    <a:pt x="4236353" y="1176092"/>
                    <a:pt x="4236471" y="1175854"/>
                    <a:pt x="4236709" y="1175617"/>
                  </a:cubicBezTo>
                  <a:cubicBezTo>
                    <a:pt x="4236946" y="1175142"/>
                    <a:pt x="4237421" y="1174548"/>
                    <a:pt x="4237778" y="1173955"/>
                  </a:cubicBezTo>
                  <a:cubicBezTo>
                    <a:pt x="4238134" y="1173361"/>
                    <a:pt x="4238490" y="1172768"/>
                    <a:pt x="4238965" y="1172174"/>
                  </a:cubicBezTo>
                  <a:cubicBezTo>
                    <a:pt x="4239202" y="1171818"/>
                    <a:pt x="4239558" y="1171462"/>
                    <a:pt x="4239796" y="1170987"/>
                  </a:cubicBezTo>
                  <a:cubicBezTo>
                    <a:pt x="4239914" y="1170868"/>
                    <a:pt x="4240033" y="1170749"/>
                    <a:pt x="4240152" y="1170512"/>
                  </a:cubicBezTo>
                  <a:cubicBezTo>
                    <a:pt x="4240627" y="1169918"/>
                    <a:pt x="4241102" y="1169324"/>
                    <a:pt x="4241577" y="1168731"/>
                  </a:cubicBezTo>
                  <a:cubicBezTo>
                    <a:pt x="4241577" y="1168731"/>
                    <a:pt x="4241577" y="1168731"/>
                    <a:pt x="4241577" y="1168731"/>
                  </a:cubicBezTo>
                  <a:cubicBezTo>
                    <a:pt x="4241695" y="1168612"/>
                    <a:pt x="4241695" y="1168493"/>
                    <a:pt x="4241814" y="1168493"/>
                  </a:cubicBezTo>
                  <a:cubicBezTo>
                    <a:pt x="4242170" y="1168019"/>
                    <a:pt x="4242645" y="1167662"/>
                    <a:pt x="4243001" y="1167306"/>
                  </a:cubicBezTo>
                  <a:cubicBezTo>
                    <a:pt x="4243476" y="1166831"/>
                    <a:pt x="4243951" y="1166356"/>
                    <a:pt x="4244426" y="1165881"/>
                  </a:cubicBezTo>
                  <a:cubicBezTo>
                    <a:pt x="4244545" y="1165763"/>
                    <a:pt x="4244663" y="1165644"/>
                    <a:pt x="4244782" y="1165525"/>
                  </a:cubicBezTo>
                  <a:cubicBezTo>
                    <a:pt x="4245257" y="1165050"/>
                    <a:pt x="4245851" y="1164694"/>
                    <a:pt x="4246445" y="1164219"/>
                  </a:cubicBezTo>
                  <a:cubicBezTo>
                    <a:pt x="4246563" y="1164101"/>
                    <a:pt x="4246682" y="1164101"/>
                    <a:pt x="4246682" y="1163982"/>
                  </a:cubicBezTo>
                  <a:cubicBezTo>
                    <a:pt x="4247275" y="1163507"/>
                    <a:pt x="4247869" y="1163151"/>
                    <a:pt x="4248463" y="1162795"/>
                  </a:cubicBezTo>
                  <a:cubicBezTo>
                    <a:pt x="4248582" y="1162676"/>
                    <a:pt x="4248819" y="1162557"/>
                    <a:pt x="4248938" y="1162438"/>
                  </a:cubicBezTo>
                  <a:cubicBezTo>
                    <a:pt x="4250244" y="1161726"/>
                    <a:pt x="4251668" y="1161133"/>
                    <a:pt x="4253212" y="1160776"/>
                  </a:cubicBezTo>
                  <a:cubicBezTo>
                    <a:pt x="4254162" y="1160539"/>
                    <a:pt x="4255230" y="1160420"/>
                    <a:pt x="4256299" y="1160420"/>
                  </a:cubicBezTo>
                  <a:cubicBezTo>
                    <a:pt x="4256536" y="1160420"/>
                    <a:pt x="4256774" y="1160420"/>
                    <a:pt x="4257011" y="1160420"/>
                  </a:cubicBezTo>
                  <a:cubicBezTo>
                    <a:pt x="4262828" y="1160658"/>
                    <a:pt x="4269358" y="1164694"/>
                    <a:pt x="4276363" y="1175498"/>
                  </a:cubicBezTo>
                  <a:cubicBezTo>
                    <a:pt x="4276601" y="1175854"/>
                    <a:pt x="4276838" y="1176092"/>
                    <a:pt x="4276957" y="1176448"/>
                  </a:cubicBezTo>
                  <a:cubicBezTo>
                    <a:pt x="4277907" y="1177991"/>
                    <a:pt x="4278856" y="1179654"/>
                    <a:pt x="4279925" y="1181435"/>
                  </a:cubicBezTo>
                  <a:lnTo>
                    <a:pt x="4281349" y="1295292"/>
                  </a:lnTo>
                  <a:lnTo>
                    <a:pt x="4249887" y="1295411"/>
                  </a:lnTo>
                  <a:lnTo>
                    <a:pt x="4248700" y="1295411"/>
                  </a:lnTo>
                  <a:lnTo>
                    <a:pt x="4247869" y="1295411"/>
                  </a:lnTo>
                  <a:lnTo>
                    <a:pt x="4247513" y="1295411"/>
                  </a:lnTo>
                  <a:lnTo>
                    <a:pt x="4247513" y="1295411"/>
                  </a:lnTo>
                  <a:lnTo>
                    <a:pt x="4247038" y="1295411"/>
                  </a:lnTo>
                  <a:lnTo>
                    <a:pt x="4246445" y="1295411"/>
                  </a:lnTo>
                  <a:lnTo>
                    <a:pt x="4246088" y="1295411"/>
                  </a:lnTo>
                  <a:lnTo>
                    <a:pt x="4245376" y="1295411"/>
                  </a:lnTo>
                  <a:lnTo>
                    <a:pt x="4244189" y="1295411"/>
                  </a:lnTo>
                  <a:lnTo>
                    <a:pt x="4244070" y="1295411"/>
                  </a:lnTo>
                  <a:lnTo>
                    <a:pt x="4243833" y="1295411"/>
                  </a:lnTo>
                  <a:lnTo>
                    <a:pt x="4242170" y="1295411"/>
                  </a:lnTo>
                  <a:lnTo>
                    <a:pt x="4234216" y="1295411"/>
                  </a:lnTo>
                  <a:lnTo>
                    <a:pt x="4233622" y="1181553"/>
                  </a:lnTo>
                  <a:close/>
                  <a:moveTo>
                    <a:pt x="4235641" y="1472786"/>
                  </a:moveTo>
                  <a:lnTo>
                    <a:pt x="4234928" y="1360828"/>
                  </a:lnTo>
                  <a:cubicBezTo>
                    <a:pt x="4234928" y="1360710"/>
                    <a:pt x="4235166" y="1360353"/>
                    <a:pt x="4235403" y="1359878"/>
                  </a:cubicBezTo>
                  <a:cubicBezTo>
                    <a:pt x="4235522" y="1359760"/>
                    <a:pt x="4235641" y="1359404"/>
                    <a:pt x="4235759" y="1359285"/>
                  </a:cubicBezTo>
                  <a:cubicBezTo>
                    <a:pt x="4235997" y="1358810"/>
                    <a:pt x="4236234" y="1358335"/>
                    <a:pt x="4236471" y="1357741"/>
                  </a:cubicBezTo>
                  <a:cubicBezTo>
                    <a:pt x="4236590" y="1357504"/>
                    <a:pt x="4236709" y="1357266"/>
                    <a:pt x="4236828" y="1357029"/>
                  </a:cubicBezTo>
                  <a:cubicBezTo>
                    <a:pt x="4236946" y="1356792"/>
                    <a:pt x="4237184" y="1356435"/>
                    <a:pt x="4237303" y="1356198"/>
                  </a:cubicBezTo>
                  <a:cubicBezTo>
                    <a:pt x="4237421" y="1355961"/>
                    <a:pt x="4237659" y="1355604"/>
                    <a:pt x="4237778" y="1355367"/>
                  </a:cubicBezTo>
                  <a:cubicBezTo>
                    <a:pt x="4237896" y="1355248"/>
                    <a:pt x="4237896" y="1355011"/>
                    <a:pt x="4238015" y="1354773"/>
                  </a:cubicBezTo>
                  <a:cubicBezTo>
                    <a:pt x="4238253" y="1354417"/>
                    <a:pt x="4238490" y="1353942"/>
                    <a:pt x="4238846" y="1353467"/>
                  </a:cubicBezTo>
                  <a:cubicBezTo>
                    <a:pt x="4238846" y="1353349"/>
                    <a:pt x="4238965" y="1353230"/>
                    <a:pt x="4238965" y="1353230"/>
                  </a:cubicBezTo>
                  <a:cubicBezTo>
                    <a:pt x="4239321" y="1352636"/>
                    <a:pt x="4239677" y="1352043"/>
                    <a:pt x="4240152" y="1351330"/>
                  </a:cubicBezTo>
                  <a:cubicBezTo>
                    <a:pt x="4240271" y="1351211"/>
                    <a:pt x="4240271" y="1351093"/>
                    <a:pt x="4240389" y="1350974"/>
                  </a:cubicBezTo>
                  <a:cubicBezTo>
                    <a:pt x="4240627" y="1350618"/>
                    <a:pt x="4240983" y="1350262"/>
                    <a:pt x="4241221" y="1349787"/>
                  </a:cubicBezTo>
                  <a:cubicBezTo>
                    <a:pt x="4241577" y="1349312"/>
                    <a:pt x="4241933" y="1348837"/>
                    <a:pt x="4242408" y="1348362"/>
                  </a:cubicBezTo>
                  <a:cubicBezTo>
                    <a:pt x="4242526" y="1348125"/>
                    <a:pt x="4242645" y="1348006"/>
                    <a:pt x="4242883" y="1347768"/>
                  </a:cubicBezTo>
                  <a:cubicBezTo>
                    <a:pt x="4242883" y="1347768"/>
                    <a:pt x="4243001" y="1347650"/>
                    <a:pt x="4243120" y="1347531"/>
                  </a:cubicBezTo>
                  <a:cubicBezTo>
                    <a:pt x="4243476" y="1347056"/>
                    <a:pt x="4243951" y="1346700"/>
                    <a:pt x="4244307" y="1346225"/>
                  </a:cubicBezTo>
                  <a:cubicBezTo>
                    <a:pt x="4244545" y="1345869"/>
                    <a:pt x="4244901" y="1345631"/>
                    <a:pt x="4245257" y="1345275"/>
                  </a:cubicBezTo>
                  <a:cubicBezTo>
                    <a:pt x="4245495" y="1345038"/>
                    <a:pt x="4245732" y="1344682"/>
                    <a:pt x="4246088" y="1344444"/>
                  </a:cubicBezTo>
                  <a:cubicBezTo>
                    <a:pt x="4246563" y="1343969"/>
                    <a:pt x="4247157" y="1343613"/>
                    <a:pt x="4247750" y="1343257"/>
                  </a:cubicBezTo>
                  <a:cubicBezTo>
                    <a:pt x="4248463" y="1342782"/>
                    <a:pt x="4249175" y="1342188"/>
                    <a:pt x="4249769" y="1341832"/>
                  </a:cubicBezTo>
                  <a:cubicBezTo>
                    <a:pt x="4250006" y="1341714"/>
                    <a:pt x="4250244" y="1341595"/>
                    <a:pt x="4250362" y="1341595"/>
                  </a:cubicBezTo>
                  <a:cubicBezTo>
                    <a:pt x="4250719" y="1341357"/>
                    <a:pt x="4251194" y="1341239"/>
                    <a:pt x="4251550" y="1341001"/>
                  </a:cubicBezTo>
                  <a:cubicBezTo>
                    <a:pt x="4252262" y="1340645"/>
                    <a:pt x="4252974" y="1340408"/>
                    <a:pt x="4253687" y="1340170"/>
                  </a:cubicBezTo>
                  <a:cubicBezTo>
                    <a:pt x="4253924" y="1340051"/>
                    <a:pt x="4254162" y="1339933"/>
                    <a:pt x="4254518" y="1339814"/>
                  </a:cubicBezTo>
                  <a:cubicBezTo>
                    <a:pt x="4254518" y="1339814"/>
                    <a:pt x="4254518" y="1339814"/>
                    <a:pt x="4254518" y="1339814"/>
                  </a:cubicBezTo>
                  <a:cubicBezTo>
                    <a:pt x="4254993" y="1339695"/>
                    <a:pt x="4255586" y="1339695"/>
                    <a:pt x="4256061" y="1339576"/>
                  </a:cubicBezTo>
                  <a:cubicBezTo>
                    <a:pt x="4256536" y="1339458"/>
                    <a:pt x="4257130" y="1339339"/>
                    <a:pt x="4257604" y="1339339"/>
                  </a:cubicBezTo>
                  <a:cubicBezTo>
                    <a:pt x="4257842" y="1339339"/>
                    <a:pt x="4258079" y="1339339"/>
                    <a:pt x="4258317" y="1339339"/>
                  </a:cubicBezTo>
                  <a:cubicBezTo>
                    <a:pt x="4264016" y="1339576"/>
                    <a:pt x="4270664" y="1343613"/>
                    <a:pt x="4277669" y="1354417"/>
                  </a:cubicBezTo>
                  <a:cubicBezTo>
                    <a:pt x="4277907" y="1354773"/>
                    <a:pt x="4278144" y="1355011"/>
                    <a:pt x="4278263" y="1355367"/>
                  </a:cubicBezTo>
                  <a:cubicBezTo>
                    <a:pt x="4279212" y="1356910"/>
                    <a:pt x="4280162" y="1358572"/>
                    <a:pt x="4281231" y="1360353"/>
                  </a:cubicBezTo>
                  <a:lnTo>
                    <a:pt x="4282656" y="1474211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641" y="1472786"/>
                  </a:lnTo>
                  <a:close/>
                  <a:moveTo>
                    <a:pt x="4236234" y="1540103"/>
                  </a:moveTo>
                  <a:cubicBezTo>
                    <a:pt x="4236353" y="1539747"/>
                    <a:pt x="4237421" y="1537373"/>
                    <a:pt x="4239202" y="1534286"/>
                  </a:cubicBezTo>
                  <a:cubicBezTo>
                    <a:pt x="4239321" y="1534167"/>
                    <a:pt x="4239321" y="1534048"/>
                    <a:pt x="4239321" y="1533930"/>
                  </a:cubicBezTo>
                  <a:cubicBezTo>
                    <a:pt x="4239558" y="1533455"/>
                    <a:pt x="4239914" y="1532980"/>
                    <a:pt x="4240271" y="1532505"/>
                  </a:cubicBezTo>
                  <a:cubicBezTo>
                    <a:pt x="4240508" y="1532149"/>
                    <a:pt x="4240746" y="1531793"/>
                    <a:pt x="4240983" y="1531318"/>
                  </a:cubicBezTo>
                  <a:cubicBezTo>
                    <a:pt x="4241221" y="1531080"/>
                    <a:pt x="4241339" y="1530724"/>
                    <a:pt x="4241577" y="1530368"/>
                  </a:cubicBezTo>
                  <a:cubicBezTo>
                    <a:pt x="4241695" y="1530130"/>
                    <a:pt x="4241933" y="1529893"/>
                    <a:pt x="4242170" y="1529655"/>
                  </a:cubicBezTo>
                  <a:cubicBezTo>
                    <a:pt x="4242408" y="1529418"/>
                    <a:pt x="4242526" y="1529181"/>
                    <a:pt x="4242764" y="1528824"/>
                  </a:cubicBezTo>
                  <a:cubicBezTo>
                    <a:pt x="4242883" y="1528587"/>
                    <a:pt x="4243120" y="1528468"/>
                    <a:pt x="4243239" y="1528231"/>
                  </a:cubicBezTo>
                  <a:cubicBezTo>
                    <a:pt x="4243595" y="1527756"/>
                    <a:pt x="4243951" y="1527281"/>
                    <a:pt x="4244426" y="1526806"/>
                  </a:cubicBezTo>
                  <a:cubicBezTo>
                    <a:pt x="4244782" y="1526450"/>
                    <a:pt x="4245020" y="1526094"/>
                    <a:pt x="4245376" y="1525737"/>
                  </a:cubicBezTo>
                  <a:cubicBezTo>
                    <a:pt x="4245495" y="1525619"/>
                    <a:pt x="4245613" y="1525500"/>
                    <a:pt x="4245851" y="1525263"/>
                  </a:cubicBezTo>
                  <a:cubicBezTo>
                    <a:pt x="4246445" y="1524669"/>
                    <a:pt x="4247038" y="1524075"/>
                    <a:pt x="4247750" y="1523482"/>
                  </a:cubicBezTo>
                  <a:cubicBezTo>
                    <a:pt x="4247869" y="1523363"/>
                    <a:pt x="4248107" y="1523244"/>
                    <a:pt x="4248225" y="1523126"/>
                  </a:cubicBezTo>
                  <a:cubicBezTo>
                    <a:pt x="4248582" y="1522769"/>
                    <a:pt x="4248938" y="1522532"/>
                    <a:pt x="4249413" y="1522176"/>
                  </a:cubicBezTo>
                  <a:cubicBezTo>
                    <a:pt x="4250125" y="1521701"/>
                    <a:pt x="4250837" y="1521226"/>
                    <a:pt x="4251550" y="1520751"/>
                  </a:cubicBezTo>
                  <a:cubicBezTo>
                    <a:pt x="4252143" y="1520395"/>
                    <a:pt x="4252737" y="1520157"/>
                    <a:pt x="4253449" y="1519801"/>
                  </a:cubicBezTo>
                  <a:cubicBezTo>
                    <a:pt x="4253924" y="1519564"/>
                    <a:pt x="4254518" y="1519445"/>
                    <a:pt x="4255111" y="1519208"/>
                  </a:cubicBezTo>
                  <a:cubicBezTo>
                    <a:pt x="4255586" y="1518970"/>
                    <a:pt x="4256180" y="1518733"/>
                    <a:pt x="4256774" y="1518614"/>
                  </a:cubicBezTo>
                  <a:cubicBezTo>
                    <a:pt x="4256774" y="1518614"/>
                    <a:pt x="4256774" y="1518614"/>
                    <a:pt x="4256774" y="1518614"/>
                  </a:cubicBezTo>
                  <a:cubicBezTo>
                    <a:pt x="4256892" y="1518614"/>
                    <a:pt x="4257011" y="1518614"/>
                    <a:pt x="4257011" y="1518614"/>
                  </a:cubicBezTo>
                  <a:cubicBezTo>
                    <a:pt x="4257723" y="1518495"/>
                    <a:pt x="4258436" y="1518377"/>
                    <a:pt x="4259267" y="1518377"/>
                  </a:cubicBezTo>
                  <a:cubicBezTo>
                    <a:pt x="4260335" y="1518377"/>
                    <a:pt x="4261404" y="1518495"/>
                    <a:pt x="4262591" y="1518733"/>
                  </a:cubicBezTo>
                  <a:cubicBezTo>
                    <a:pt x="4268052" y="1520039"/>
                    <a:pt x="4274226" y="1524907"/>
                    <a:pt x="4280756" y="1535711"/>
                  </a:cubicBezTo>
                  <a:cubicBezTo>
                    <a:pt x="4281468" y="1536898"/>
                    <a:pt x="4282181" y="1538085"/>
                    <a:pt x="4282893" y="1539391"/>
                  </a:cubicBezTo>
                  <a:lnTo>
                    <a:pt x="4284318" y="1653248"/>
                  </a:lnTo>
                  <a:lnTo>
                    <a:pt x="4284080" y="1653248"/>
                  </a:lnTo>
                  <a:lnTo>
                    <a:pt x="4261760" y="1653367"/>
                  </a:lnTo>
                  <a:lnTo>
                    <a:pt x="4253212" y="1653367"/>
                  </a:lnTo>
                  <a:lnTo>
                    <a:pt x="4251787" y="1653367"/>
                  </a:lnTo>
                  <a:lnTo>
                    <a:pt x="4250362" y="1653367"/>
                  </a:lnTo>
                  <a:lnTo>
                    <a:pt x="4250362" y="1653367"/>
                  </a:lnTo>
                  <a:lnTo>
                    <a:pt x="4250244" y="1653367"/>
                  </a:lnTo>
                  <a:lnTo>
                    <a:pt x="4249294" y="1653367"/>
                  </a:lnTo>
                  <a:lnTo>
                    <a:pt x="4248107" y="1653367"/>
                  </a:lnTo>
                  <a:lnTo>
                    <a:pt x="4246801" y="1653367"/>
                  </a:lnTo>
                  <a:lnTo>
                    <a:pt x="4244901" y="1653367"/>
                  </a:lnTo>
                  <a:lnTo>
                    <a:pt x="4236946" y="1653367"/>
                  </a:lnTo>
                  <a:lnTo>
                    <a:pt x="4236946" y="1653367"/>
                  </a:lnTo>
                  <a:lnTo>
                    <a:pt x="4236234" y="1540103"/>
                  </a:lnTo>
                  <a:close/>
                  <a:moveTo>
                    <a:pt x="4238253" y="1833117"/>
                  </a:moveTo>
                  <a:lnTo>
                    <a:pt x="4238253" y="1833117"/>
                  </a:lnTo>
                  <a:lnTo>
                    <a:pt x="4238253" y="1832167"/>
                  </a:lnTo>
                  <a:lnTo>
                    <a:pt x="4237540" y="1719141"/>
                  </a:lnTo>
                  <a:cubicBezTo>
                    <a:pt x="4237540" y="1719022"/>
                    <a:pt x="4237659" y="1718785"/>
                    <a:pt x="4237896" y="1718429"/>
                  </a:cubicBezTo>
                  <a:cubicBezTo>
                    <a:pt x="4238015" y="1718191"/>
                    <a:pt x="4238134" y="1718072"/>
                    <a:pt x="4238134" y="1717835"/>
                  </a:cubicBezTo>
                  <a:cubicBezTo>
                    <a:pt x="4238253" y="1717597"/>
                    <a:pt x="4238253" y="1717479"/>
                    <a:pt x="4238371" y="1717241"/>
                  </a:cubicBezTo>
                  <a:cubicBezTo>
                    <a:pt x="4238727" y="1716529"/>
                    <a:pt x="4239202" y="1715579"/>
                    <a:pt x="4239796" y="1714511"/>
                  </a:cubicBezTo>
                  <a:cubicBezTo>
                    <a:pt x="4239796" y="1714392"/>
                    <a:pt x="4239914" y="1714392"/>
                    <a:pt x="4239914" y="1714392"/>
                  </a:cubicBezTo>
                  <a:cubicBezTo>
                    <a:pt x="4240033" y="1714154"/>
                    <a:pt x="4240152" y="1713917"/>
                    <a:pt x="4240271" y="1713679"/>
                  </a:cubicBezTo>
                  <a:cubicBezTo>
                    <a:pt x="4240389" y="1713561"/>
                    <a:pt x="4240389" y="1713442"/>
                    <a:pt x="4240508" y="1713205"/>
                  </a:cubicBezTo>
                  <a:cubicBezTo>
                    <a:pt x="4240508" y="1713205"/>
                    <a:pt x="4240508" y="1713205"/>
                    <a:pt x="4240508" y="1713205"/>
                  </a:cubicBezTo>
                  <a:cubicBezTo>
                    <a:pt x="4240627" y="1712967"/>
                    <a:pt x="4240864" y="1712611"/>
                    <a:pt x="4241102" y="1712374"/>
                  </a:cubicBezTo>
                  <a:cubicBezTo>
                    <a:pt x="4241339" y="1712136"/>
                    <a:pt x="4241458" y="1711780"/>
                    <a:pt x="4241695" y="1711543"/>
                  </a:cubicBezTo>
                  <a:cubicBezTo>
                    <a:pt x="4242051" y="1710949"/>
                    <a:pt x="4242408" y="1710474"/>
                    <a:pt x="4242764" y="1709880"/>
                  </a:cubicBezTo>
                  <a:cubicBezTo>
                    <a:pt x="4242764" y="1709880"/>
                    <a:pt x="4242764" y="1709880"/>
                    <a:pt x="4242764" y="1709880"/>
                  </a:cubicBezTo>
                  <a:cubicBezTo>
                    <a:pt x="4243120" y="1709287"/>
                    <a:pt x="4243595" y="1708812"/>
                    <a:pt x="4243951" y="1708218"/>
                  </a:cubicBezTo>
                  <a:cubicBezTo>
                    <a:pt x="4243951" y="1708218"/>
                    <a:pt x="4243951" y="1708218"/>
                    <a:pt x="4243951" y="1708099"/>
                  </a:cubicBezTo>
                  <a:cubicBezTo>
                    <a:pt x="4244307" y="1707625"/>
                    <a:pt x="4244782" y="1707031"/>
                    <a:pt x="4245138" y="1706556"/>
                  </a:cubicBezTo>
                  <a:cubicBezTo>
                    <a:pt x="4245257" y="1706437"/>
                    <a:pt x="4245257" y="1706437"/>
                    <a:pt x="4245376" y="1706319"/>
                  </a:cubicBezTo>
                  <a:cubicBezTo>
                    <a:pt x="4245732" y="1705962"/>
                    <a:pt x="4246088" y="1705487"/>
                    <a:pt x="4246445" y="1705131"/>
                  </a:cubicBezTo>
                  <a:cubicBezTo>
                    <a:pt x="4246563" y="1705013"/>
                    <a:pt x="4246682" y="1704894"/>
                    <a:pt x="4246801" y="1704775"/>
                  </a:cubicBezTo>
                  <a:cubicBezTo>
                    <a:pt x="4247157" y="1704419"/>
                    <a:pt x="4247513" y="1704063"/>
                    <a:pt x="4247988" y="1703707"/>
                  </a:cubicBezTo>
                  <a:cubicBezTo>
                    <a:pt x="4248225" y="1703469"/>
                    <a:pt x="4248463" y="1703232"/>
                    <a:pt x="4248582" y="1703113"/>
                  </a:cubicBezTo>
                  <a:cubicBezTo>
                    <a:pt x="4249175" y="1702638"/>
                    <a:pt x="4249650" y="1702282"/>
                    <a:pt x="4250244" y="1701807"/>
                  </a:cubicBezTo>
                  <a:cubicBezTo>
                    <a:pt x="4250956" y="1701332"/>
                    <a:pt x="4251550" y="1700857"/>
                    <a:pt x="4252262" y="1700382"/>
                  </a:cubicBezTo>
                  <a:cubicBezTo>
                    <a:pt x="4252381" y="1700264"/>
                    <a:pt x="4252618" y="1700145"/>
                    <a:pt x="4252737" y="1700026"/>
                  </a:cubicBezTo>
                  <a:cubicBezTo>
                    <a:pt x="4254043" y="1699314"/>
                    <a:pt x="4255467" y="1698720"/>
                    <a:pt x="4257011" y="1698364"/>
                  </a:cubicBezTo>
                  <a:cubicBezTo>
                    <a:pt x="4258079" y="1698127"/>
                    <a:pt x="4259029" y="1698008"/>
                    <a:pt x="4260098" y="1698008"/>
                  </a:cubicBezTo>
                  <a:cubicBezTo>
                    <a:pt x="4260335" y="1698008"/>
                    <a:pt x="4260573" y="1698008"/>
                    <a:pt x="4260810" y="1698008"/>
                  </a:cubicBezTo>
                  <a:cubicBezTo>
                    <a:pt x="4266628" y="1698245"/>
                    <a:pt x="4273158" y="1702282"/>
                    <a:pt x="4280162" y="1713086"/>
                  </a:cubicBezTo>
                  <a:cubicBezTo>
                    <a:pt x="4280400" y="1713442"/>
                    <a:pt x="4280637" y="1713798"/>
                    <a:pt x="4280756" y="1714036"/>
                  </a:cubicBezTo>
                  <a:cubicBezTo>
                    <a:pt x="4281706" y="1715579"/>
                    <a:pt x="4282656" y="1717241"/>
                    <a:pt x="4283724" y="1719022"/>
                  </a:cubicBezTo>
                  <a:lnTo>
                    <a:pt x="4285149" y="1832880"/>
                  </a:lnTo>
                  <a:lnTo>
                    <a:pt x="4238490" y="1833117"/>
                  </a:lnTo>
                  <a:lnTo>
                    <a:pt x="4238253" y="1833117"/>
                  </a:lnTo>
                  <a:close/>
                  <a:moveTo>
                    <a:pt x="4286336" y="2012155"/>
                  </a:moveTo>
                  <a:lnTo>
                    <a:pt x="4264016" y="2012273"/>
                  </a:lnTo>
                  <a:lnTo>
                    <a:pt x="4255467" y="2012273"/>
                  </a:lnTo>
                  <a:lnTo>
                    <a:pt x="4254043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1787" y="2012273"/>
                  </a:lnTo>
                  <a:lnTo>
                    <a:pt x="4250600" y="2012273"/>
                  </a:lnTo>
                  <a:lnTo>
                    <a:pt x="4249175" y="2012273"/>
                  </a:lnTo>
                  <a:lnTo>
                    <a:pt x="4247394" y="2012273"/>
                  </a:lnTo>
                  <a:lnTo>
                    <a:pt x="4239558" y="2012273"/>
                  </a:lnTo>
                  <a:lnTo>
                    <a:pt x="4238609" y="1898416"/>
                  </a:lnTo>
                  <a:cubicBezTo>
                    <a:pt x="4238609" y="1898297"/>
                    <a:pt x="4238846" y="1897941"/>
                    <a:pt x="4239083" y="1897466"/>
                  </a:cubicBezTo>
                  <a:cubicBezTo>
                    <a:pt x="4239202" y="1897229"/>
                    <a:pt x="4239321" y="1896873"/>
                    <a:pt x="4239558" y="1896516"/>
                  </a:cubicBezTo>
                  <a:cubicBezTo>
                    <a:pt x="4239796" y="1896160"/>
                    <a:pt x="4239914" y="1895804"/>
                    <a:pt x="4240152" y="1895329"/>
                  </a:cubicBezTo>
                  <a:cubicBezTo>
                    <a:pt x="4240152" y="1895210"/>
                    <a:pt x="4240152" y="1895210"/>
                    <a:pt x="4240271" y="1895092"/>
                  </a:cubicBezTo>
                  <a:cubicBezTo>
                    <a:pt x="4240271" y="1894973"/>
                    <a:pt x="4240508" y="1894735"/>
                    <a:pt x="4240508" y="1894617"/>
                  </a:cubicBezTo>
                  <a:cubicBezTo>
                    <a:pt x="4240627" y="1894379"/>
                    <a:pt x="4240746" y="1894142"/>
                    <a:pt x="4240864" y="1894023"/>
                  </a:cubicBezTo>
                  <a:cubicBezTo>
                    <a:pt x="4241221" y="1893429"/>
                    <a:pt x="4241458" y="1892955"/>
                    <a:pt x="4241814" y="1892361"/>
                  </a:cubicBezTo>
                  <a:cubicBezTo>
                    <a:pt x="4241933" y="1892123"/>
                    <a:pt x="4242051" y="1891886"/>
                    <a:pt x="4242289" y="1891649"/>
                  </a:cubicBezTo>
                  <a:cubicBezTo>
                    <a:pt x="4242408" y="1891411"/>
                    <a:pt x="4242645" y="1891174"/>
                    <a:pt x="4242764" y="1890936"/>
                  </a:cubicBezTo>
                  <a:cubicBezTo>
                    <a:pt x="4243001" y="1890461"/>
                    <a:pt x="4243358" y="1890105"/>
                    <a:pt x="4243595" y="1889630"/>
                  </a:cubicBezTo>
                  <a:cubicBezTo>
                    <a:pt x="4243714" y="1889393"/>
                    <a:pt x="4243833" y="1889155"/>
                    <a:pt x="4244070" y="1888918"/>
                  </a:cubicBezTo>
                  <a:cubicBezTo>
                    <a:pt x="4244189" y="1888799"/>
                    <a:pt x="4244307" y="1888562"/>
                    <a:pt x="4244426" y="1888443"/>
                  </a:cubicBezTo>
                  <a:cubicBezTo>
                    <a:pt x="4244663" y="1888087"/>
                    <a:pt x="4244901" y="1887731"/>
                    <a:pt x="4245257" y="1887375"/>
                  </a:cubicBezTo>
                  <a:cubicBezTo>
                    <a:pt x="4245732" y="1886781"/>
                    <a:pt x="4246207" y="1886069"/>
                    <a:pt x="4246801" y="1885475"/>
                  </a:cubicBezTo>
                  <a:cubicBezTo>
                    <a:pt x="4246801" y="1885475"/>
                    <a:pt x="4246801" y="1885475"/>
                    <a:pt x="4246801" y="1885475"/>
                  </a:cubicBezTo>
                  <a:cubicBezTo>
                    <a:pt x="4247038" y="1885237"/>
                    <a:pt x="4247275" y="1885000"/>
                    <a:pt x="4247513" y="1884763"/>
                  </a:cubicBezTo>
                  <a:cubicBezTo>
                    <a:pt x="4247750" y="1884525"/>
                    <a:pt x="4247988" y="1884288"/>
                    <a:pt x="4248225" y="1884050"/>
                  </a:cubicBezTo>
                  <a:cubicBezTo>
                    <a:pt x="4248819" y="1883457"/>
                    <a:pt x="4249413" y="1882863"/>
                    <a:pt x="4250125" y="1882269"/>
                  </a:cubicBezTo>
                  <a:cubicBezTo>
                    <a:pt x="4250362" y="1882151"/>
                    <a:pt x="4250481" y="1881913"/>
                    <a:pt x="4250719" y="1881676"/>
                  </a:cubicBezTo>
                  <a:cubicBezTo>
                    <a:pt x="4253212" y="1879657"/>
                    <a:pt x="4255942" y="1878114"/>
                    <a:pt x="4259029" y="1877520"/>
                  </a:cubicBezTo>
                  <a:cubicBezTo>
                    <a:pt x="4259860" y="1877402"/>
                    <a:pt x="4260691" y="1877283"/>
                    <a:pt x="4261523" y="1877283"/>
                  </a:cubicBezTo>
                  <a:cubicBezTo>
                    <a:pt x="4262116" y="1877283"/>
                    <a:pt x="4262828" y="1877283"/>
                    <a:pt x="4263541" y="1877402"/>
                  </a:cubicBezTo>
                  <a:cubicBezTo>
                    <a:pt x="4268765" y="1878114"/>
                    <a:pt x="4274701" y="1882032"/>
                    <a:pt x="4280993" y="1891292"/>
                  </a:cubicBezTo>
                  <a:cubicBezTo>
                    <a:pt x="4282418" y="1893429"/>
                    <a:pt x="4283843" y="1895685"/>
                    <a:pt x="4285268" y="1898297"/>
                  </a:cubicBezTo>
                  <a:lnTo>
                    <a:pt x="4286692" y="2012155"/>
                  </a:lnTo>
                  <a:lnTo>
                    <a:pt x="4286336" y="2012155"/>
                  </a:lnTo>
                  <a:close/>
                  <a:moveTo>
                    <a:pt x="4312693" y="1181197"/>
                  </a:moveTo>
                  <a:cubicBezTo>
                    <a:pt x="4312693" y="1181197"/>
                    <a:pt x="4312812" y="1181078"/>
                    <a:pt x="4312812" y="1180960"/>
                  </a:cubicBezTo>
                  <a:cubicBezTo>
                    <a:pt x="4312930" y="1180603"/>
                    <a:pt x="4313168" y="1180010"/>
                    <a:pt x="4313643" y="1179179"/>
                  </a:cubicBezTo>
                  <a:cubicBezTo>
                    <a:pt x="4313643" y="1179179"/>
                    <a:pt x="4313643" y="1179179"/>
                    <a:pt x="4313643" y="1179060"/>
                  </a:cubicBezTo>
                  <a:cubicBezTo>
                    <a:pt x="4313762" y="1178704"/>
                    <a:pt x="4313999" y="1178348"/>
                    <a:pt x="4314237" y="1177991"/>
                  </a:cubicBezTo>
                  <a:cubicBezTo>
                    <a:pt x="4314237" y="1177991"/>
                    <a:pt x="4314237" y="1177991"/>
                    <a:pt x="4314237" y="1177991"/>
                  </a:cubicBezTo>
                  <a:cubicBezTo>
                    <a:pt x="4314237" y="1177873"/>
                    <a:pt x="4314355" y="1177635"/>
                    <a:pt x="4314474" y="1177517"/>
                  </a:cubicBezTo>
                  <a:cubicBezTo>
                    <a:pt x="4314593" y="1177279"/>
                    <a:pt x="4314830" y="1176923"/>
                    <a:pt x="4314949" y="1176685"/>
                  </a:cubicBezTo>
                  <a:cubicBezTo>
                    <a:pt x="4315068" y="1176448"/>
                    <a:pt x="4315186" y="1176211"/>
                    <a:pt x="4315424" y="1175973"/>
                  </a:cubicBezTo>
                  <a:cubicBezTo>
                    <a:pt x="4315542" y="1175617"/>
                    <a:pt x="4315780" y="1175379"/>
                    <a:pt x="4316017" y="1175023"/>
                  </a:cubicBezTo>
                  <a:cubicBezTo>
                    <a:pt x="4316136" y="1174786"/>
                    <a:pt x="4316374" y="1174548"/>
                    <a:pt x="4316492" y="1174192"/>
                  </a:cubicBezTo>
                  <a:cubicBezTo>
                    <a:pt x="4316611" y="1173955"/>
                    <a:pt x="4316730" y="1173717"/>
                    <a:pt x="4316967" y="1173480"/>
                  </a:cubicBezTo>
                  <a:cubicBezTo>
                    <a:pt x="4317324" y="1172886"/>
                    <a:pt x="4317798" y="1172174"/>
                    <a:pt x="4318273" y="1171462"/>
                  </a:cubicBezTo>
                  <a:cubicBezTo>
                    <a:pt x="4318273" y="1171462"/>
                    <a:pt x="4318273" y="1171343"/>
                    <a:pt x="4318392" y="1171343"/>
                  </a:cubicBezTo>
                  <a:cubicBezTo>
                    <a:pt x="4318748" y="1170868"/>
                    <a:pt x="4319104" y="1170393"/>
                    <a:pt x="4319579" y="1169918"/>
                  </a:cubicBezTo>
                  <a:cubicBezTo>
                    <a:pt x="4320054" y="1169324"/>
                    <a:pt x="4320529" y="1168612"/>
                    <a:pt x="4321122" y="1168019"/>
                  </a:cubicBezTo>
                  <a:cubicBezTo>
                    <a:pt x="4321597" y="1167425"/>
                    <a:pt x="4322072" y="1166950"/>
                    <a:pt x="4322547" y="1166475"/>
                  </a:cubicBezTo>
                  <a:cubicBezTo>
                    <a:pt x="4322547" y="1166475"/>
                    <a:pt x="4322547" y="1166475"/>
                    <a:pt x="4322547" y="1166475"/>
                  </a:cubicBezTo>
                  <a:cubicBezTo>
                    <a:pt x="4322666" y="1166356"/>
                    <a:pt x="4322666" y="1166356"/>
                    <a:pt x="4322785" y="1166238"/>
                  </a:cubicBezTo>
                  <a:cubicBezTo>
                    <a:pt x="4323260" y="1165763"/>
                    <a:pt x="4323853" y="1165288"/>
                    <a:pt x="4324328" y="1164813"/>
                  </a:cubicBezTo>
                  <a:cubicBezTo>
                    <a:pt x="4324684" y="1164575"/>
                    <a:pt x="4324803" y="1164338"/>
                    <a:pt x="4325159" y="1164101"/>
                  </a:cubicBezTo>
                  <a:cubicBezTo>
                    <a:pt x="4327653" y="1162082"/>
                    <a:pt x="4330621" y="1160658"/>
                    <a:pt x="4333707" y="1160183"/>
                  </a:cubicBezTo>
                  <a:cubicBezTo>
                    <a:pt x="4334301" y="1160064"/>
                    <a:pt x="4335013" y="1160064"/>
                    <a:pt x="4335607" y="1160064"/>
                  </a:cubicBezTo>
                  <a:cubicBezTo>
                    <a:pt x="4335845" y="1160064"/>
                    <a:pt x="4336082" y="1160064"/>
                    <a:pt x="4336319" y="1160064"/>
                  </a:cubicBezTo>
                  <a:cubicBezTo>
                    <a:pt x="4342018" y="1160301"/>
                    <a:pt x="4348667" y="1164338"/>
                    <a:pt x="4355553" y="1175142"/>
                  </a:cubicBezTo>
                  <a:cubicBezTo>
                    <a:pt x="4355790" y="1175498"/>
                    <a:pt x="4356028" y="1175854"/>
                    <a:pt x="4356147" y="1176211"/>
                  </a:cubicBezTo>
                  <a:cubicBezTo>
                    <a:pt x="4357096" y="1177754"/>
                    <a:pt x="4358046" y="1179416"/>
                    <a:pt x="4359115" y="1181197"/>
                  </a:cubicBezTo>
                  <a:lnTo>
                    <a:pt x="4360658" y="1295055"/>
                  </a:lnTo>
                  <a:lnTo>
                    <a:pt x="4337982" y="1295173"/>
                  </a:lnTo>
                  <a:lnTo>
                    <a:pt x="4329433" y="1295173"/>
                  </a:lnTo>
                  <a:lnTo>
                    <a:pt x="4328009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5753" y="1295173"/>
                  </a:lnTo>
                  <a:lnTo>
                    <a:pt x="4324566" y="1295173"/>
                  </a:lnTo>
                  <a:lnTo>
                    <a:pt x="4323141" y="1295173"/>
                  </a:lnTo>
                  <a:lnTo>
                    <a:pt x="4321241" y="1295173"/>
                  </a:lnTo>
                  <a:lnTo>
                    <a:pt x="4313405" y="1295173"/>
                  </a:lnTo>
                  <a:lnTo>
                    <a:pt x="4312693" y="1181197"/>
                  </a:lnTo>
                  <a:close/>
                  <a:moveTo>
                    <a:pt x="4313999" y="1360472"/>
                  </a:moveTo>
                  <a:cubicBezTo>
                    <a:pt x="4313999" y="1360353"/>
                    <a:pt x="4314237" y="1359997"/>
                    <a:pt x="4314474" y="1359404"/>
                  </a:cubicBezTo>
                  <a:cubicBezTo>
                    <a:pt x="4314593" y="1359166"/>
                    <a:pt x="4314712" y="1358929"/>
                    <a:pt x="4314830" y="1358691"/>
                  </a:cubicBezTo>
                  <a:cubicBezTo>
                    <a:pt x="4315068" y="1358216"/>
                    <a:pt x="4315305" y="1357860"/>
                    <a:pt x="4315542" y="1357266"/>
                  </a:cubicBezTo>
                  <a:cubicBezTo>
                    <a:pt x="4315780" y="1356792"/>
                    <a:pt x="4316136" y="1356198"/>
                    <a:pt x="4316374" y="1355723"/>
                  </a:cubicBezTo>
                  <a:cubicBezTo>
                    <a:pt x="4316611" y="1355367"/>
                    <a:pt x="4316849" y="1355011"/>
                    <a:pt x="4316967" y="1354536"/>
                  </a:cubicBezTo>
                  <a:cubicBezTo>
                    <a:pt x="4317086" y="1354417"/>
                    <a:pt x="4317086" y="1354298"/>
                    <a:pt x="4317205" y="1354180"/>
                  </a:cubicBezTo>
                  <a:cubicBezTo>
                    <a:pt x="4317324" y="1354061"/>
                    <a:pt x="4317324" y="1354061"/>
                    <a:pt x="4317324" y="1353942"/>
                  </a:cubicBezTo>
                  <a:cubicBezTo>
                    <a:pt x="4317561" y="1353586"/>
                    <a:pt x="4317798" y="1353230"/>
                    <a:pt x="4318036" y="1352874"/>
                  </a:cubicBezTo>
                  <a:cubicBezTo>
                    <a:pt x="4318510" y="1352161"/>
                    <a:pt x="4318867" y="1351568"/>
                    <a:pt x="4319461" y="1350855"/>
                  </a:cubicBezTo>
                  <a:cubicBezTo>
                    <a:pt x="4319817" y="1350262"/>
                    <a:pt x="4320292" y="1349787"/>
                    <a:pt x="4320648" y="1349193"/>
                  </a:cubicBezTo>
                  <a:lnTo>
                    <a:pt x="4320648" y="1349193"/>
                  </a:lnTo>
                  <a:cubicBezTo>
                    <a:pt x="4320766" y="1349074"/>
                    <a:pt x="4320885" y="1348956"/>
                    <a:pt x="4320885" y="1348837"/>
                  </a:cubicBezTo>
                  <a:cubicBezTo>
                    <a:pt x="4321241" y="1348362"/>
                    <a:pt x="4321716" y="1347768"/>
                    <a:pt x="4322191" y="1347294"/>
                  </a:cubicBezTo>
                  <a:cubicBezTo>
                    <a:pt x="4322547" y="1346819"/>
                    <a:pt x="4322903" y="1346463"/>
                    <a:pt x="4323260" y="1346106"/>
                  </a:cubicBezTo>
                  <a:cubicBezTo>
                    <a:pt x="4323378" y="1345988"/>
                    <a:pt x="4323497" y="1345869"/>
                    <a:pt x="4323616" y="1345750"/>
                  </a:cubicBezTo>
                  <a:cubicBezTo>
                    <a:pt x="4323616" y="1345750"/>
                    <a:pt x="4323616" y="1345750"/>
                    <a:pt x="4323616" y="1345750"/>
                  </a:cubicBezTo>
                  <a:cubicBezTo>
                    <a:pt x="4323734" y="1345631"/>
                    <a:pt x="4323853" y="1345513"/>
                    <a:pt x="4323972" y="1345513"/>
                  </a:cubicBezTo>
                  <a:cubicBezTo>
                    <a:pt x="4324447" y="1345038"/>
                    <a:pt x="4325041" y="1344563"/>
                    <a:pt x="4325515" y="1344088"/>
                  </a:cubicBezTo>
                  <a:cubicBezTo>
                    <a:pt x="4325634" y="1343969"/>
                    <a:pt x="4325753" y="1343851"/>
                    <a:pt x="4325871" y="1343732"/>
                  </a:cubicBezTo>
                  <a:cubicBezTo>
                    <a:pt x="4326228" y="1343376"/>
                    <a:pt x="4326703" y="1343020"/>
                    <a:pt x="4327059" y="1342782"/>
                  </a:cubicBezTo>
                  <a:cubicBezTo>
                    <a:pt x="4327771" y="1342307"/>
                    <a:pt x="4328483" y="1341832"/>
                    <a:pt x="4329196" y="1341476"/>
                  </a:cubicBezTo>
                  <a:cubicBezTo>
                    <a:pt x="4329196" y="1341476"/>
                    <a:pt x="4329196" y="1341476"/>
                    <a:pt x="4329196" y="1341476"/>
                  </a:cubicBezTo>
                  <a:cubicBezTo>
                    <a:pt x="4329552" y="1341239"/>
                    <a:pt x="4329790" y="1341001"/>
                    <a:pt x="4330146" y="1340882"/>
                  </a:cubicBezTo>
                  <a:cubicBezTo>
                    <a:pt x="4331570" y="1340170"/>
                    <a:pt x="4333114" y="1339695"/>
                    <a:pt x="4334657" y="1339458"/>
                  </a:cubicBezTo>
                  <a:cubicBezTo>
                    <a:pt x="4335251" y="1339339"/>
                    <a:pt x="4335963" y="1339339"/>
                    <a:pt x="4336557" y="1339339"/>
                  </a:cubicBezTo>
                  <a:cubicBezTo>
                    <a:pt x="4336794" y="1339339"/>
                    <a:pt x="4337032" y="1339339"/>
                    <a:pt x="4337269" y="1339339"/>
                  </a:cubicBezTo>
                  <a:cubicBezTo>
                    <a:pt x="4342968" y="1339576"/>
                    <a:pt x="4349616" y="1343613"/>
                    <a:pt x="4356503" y="1354417"/>
                  </a:cubicBezTo>
                  <a:cubicBezTo>
                    <a:pt x="4356740" y="1354773"/>
                    <a:pt x="4356978" y="1355129"/>
                    <a:pt x="4357215" y="1355486"/>
                  </a:cubicBezTo>
                  <a:cubicBezTo>
                    <a:pt x="4358165" y="1357029"/>
                    <a:pt x="4359115" y="1358691"/>
                    <a:pt x="4360183" y="1360472"/>
                  </a:cubicBezTo>
                  <a:lnTo>
                    <a:pt x="4361608" y="1474330"/>
                  </a:lnTo>
                  <a:lnTo>
                    <a:pt x="4314593" y="1474448"/>
                  </a:lnTo>
                  <a:lnTo>
                    <a:pt x="4313999" y="1360472"/>
                  </a:lnTo>
                  <a:close/>
                  <a:moveTo>
                    <a:pt x="4315305" y="1539747"/>
                  </a:moveTo>
                  <a:cubicBezTo>
                    <a:pt x="4315424" y="1539510"/>
                    <a:pt x="4316255" y="1537729"/>
                    <a:pt x="4317561" y="1535354"/>
                  </a:cubicBezTo>
                  <a:cubicBezTo>
                    <a:pt x="4317917" y="1534761"/>
                    <a:pt x="4318154" y="1534286"/>
                    <a:pt x="4318510" y="1533692"/>
                  </a:cubicBezTo>
                  <a:cubicBezTo>
                    <a:pt x="4318629" y="1533573"/>
                    <a:pt x="4318629" y="1533455"/>
                    <a:pt x="4318748" y="1533455"/>
                  </a:cubicBezTo>
                  <a:cubicBezTo>
                    <a:pt x="4318985" y="1533099"/>
                    <a:pt x="4319223" y="1532742"/>
                    <a:pt x="4319461" y="1532386"/>
                  </a:cubicBezTo>
                  <a:cubicBezTo>
                    <a:pt x="4319935" y="1531674"/>
                    <a:pt x="4320292" y="1531080"/>
                    <a:pt x="4320766" y="1530368"/>
                  </a:cubicBezTo>
                  <a:cubicBezTo>
                    <a:pt x="4321004" y="1530130"/>
                    <a:pt x="4321122" y="1529893"/>
                    <a:pt x="4321360" y="1529655"/>
                  </a:cubicBezTo>
                  <a:cubicBezTo>
                    <a:pt x="4321597" y="1529418"/>
                    <a:pt x="4321716" y="1529181"/>
                    <a:pt x="4321954" y="1528943"/>
                  </a:cubicBezTo>
                  <a:cubicBezTo>
                    <a:pt x="4322429" y="1528349"/>
                    <a:pt x="4322903" y="1527756"/>
                    <a:pt x="4323378" y="1527162"/>
                  </a:cubicBezTo>
                  <a:cubicBezTo>
                    <a:pt x="4326584" y="1523363"/>
                    <a:pt x="4330739" y="1519920"/>
                    <a:pt x="4335726" y="1518970"/>
                  </a:cubicBezTo>
                  <a:cubicBezTo>
                    <a:pt x="4336557" y="1518851"/>
                    <a:pt x="4337388" y="1518733"/>
                    <a:pt x="4338219" y="1518733"/>
                  </a:cubicBezTo>
                  <a:cubicBezTo>
                    <a:pt x="4339287" y="1518733"/>
                    <a:pt x="4340356" y="1518851"/>
                    <a:pt x="4341543" y="1519089"/>
                  </a:cubicBezTo>
                  <a:cubicBezTo>
                    <a:pt x="4347598" y="1520514"/>
                    <a:pt x="4354484" y="1526450"/>
                    <a:pt x="4361845" y="1539747"/>
                  </a:cubicBezTo>
                  <a:lnTo>
                    <a:pt x="4363270" y="1653605"/>
                  </a:lnTo>
                  <a:lnTo>
                    <a:pt x="4340712" y="1653723"/>
                  </a:lnTo>
                  <a:lnTo>
                    <a:pt x="4339881" y="1653723"/>
                  </a:lnTo>
                  <a:lnTo>
                    <a:pt x="4316136" y="1653842"/>
                  </a:lnTo>
                  <a:lnTo>
                    <a:pt x="4315305" y="1539747"/>
                  </a:lnTo>
                  <a:close/>
                  <a:moveTo>
                    <a:pt x="4316611" y="1718903"/>
                  </a:moveTo>
                  <a:cubicBezTo>
                    <a:pt x="4316611" y="1718903"/>
                    <a:pt x="4316730" y="1718547"/>
                    <a:pt x="4316849" y="1718429"/>
                  </a:cubicBezTo>
                  <a:cubicBezTo>
                    <a:pt x="4316967" y="1718310"/>
                    <a:pt x="4316967" y="1718191"/>
                    <a:pt x="4317086" y="1717954"/>
                  </a:cubicBezTo>
                  <a:cubicBezTo>
                    <a:pt x="4317205" y="1717835"/>
                    <a:pt x="4317205" y="1717597"/>
                    <a:pt x="4317324" y="1717479"/>
                  </a:cubicBezTo>
                  <a:cubicBezTo>
                    <a:pt x="4317324" y="1717360"/>
                    <a:pt x="4317442" y="1717241"/>
                    <a:pt x="4317442" y="1717241"/>
                  </a:cubicBezTo>
                  <a:cubicBezTo>
                    <a:pt x="4317680" y="1716766"/>
                    <a:pt x="4317917" y="1716410"/>
                    <a:pt x="4318154" y="1715817"/>
                  </a:cubicBezTo>
                  <a:cubicBezTo>
                    <a:pt x="4318273" y="1715698"/>
                    <a:pt x="4318392" y="1715460"/>
                    <a:pt x="4318392" y="1715342"/>
                  </a:cubicBezTo>
                  <a:cubicBezTo>
                    <a:pt x="4318510" y="1715223"/>
                    <a:pt x="4318510" y="1715104"/>
                    <a:pt x="4318629" y="1714985"/>
                  </a:cubicBezTo>
                  <a:cubicBezTo>
                    <a:pt x="4318629" y="1714985"/>
                    <a:pt x="4318629" y="1714867"/>
                    <a:pt x="4318748" y="1714867"/>
                  </a:cubicBezTo>
                  <a:cubicBezTo>
                    <a:pt x="4319104" y="1714273"/>
                    <a:pt x="4319461" y="1713561"/>
                    <a:pt x="4319817" y="1712849"/>
                  </a:cubicBezTo>
                  <a:cubicBezTo>
                    <a:pt x="4319817" y="1712849"/>
                    <a:pt x="4319817" y="1712849"/>
                    <a:pt x="4319817" y="1712849"/>
                  </a:cubicBezTo>
                  <a:cubicBezTo>
                    <a:pt x="4319935" y="1712730"/>
                    <a:pt x="4320054" y="1712492"/>
                    <a:pt x="4320173" y="1712374"/>
                  </a:cubicBezTo>
                  <a:cubicBezTo>
                    <a:pt x="4320292" y="1712136"/>
                    <a:pt x="4320410" y="1711899"/>
                    <a:pt x="4320648" y="1711661"/>
                  </a:cubicBezTo>
                  <a:cubicBezTo>
                    <a:pt x="4320648" y="1711661"/>
                    <a:pt x="4320648" y="1711661"/>
                    <a:pt x="4320648" y="1711661"/>
                  </a:cubicBezTo>
                  <a:cubicBezTo>
                    <a:pt x="4321122" y="1710949"/>
                    <a:pt x="4321597" y="1710237"/>
                    <a:pt x="4322072" y="1709524"/>
                  </a:cubicBezTo>
                  <a:cubicBezTo>
                    <a:pt x="4322191" y="1709405"/>
                    <a:pt x="4322310" y="1709168"/>
                    <a:pt x="4322429" y="1709049"/>
                  </a:cubicBezTo>
                  <a:cubicBezTo>
                    <a:pt x="4322666" y="1708693"/>
                    <a:pt x="4322903" y="1708337"/>
                    <a:pt x="4323141" y="1708099"/>
                  </a:cubicBezTo>
                  <a:cubicBezTo>
                    <a:pt x="4323616" y="1707506"/>
                    <a:pt x="4324091" y="1706912"/>
                    <a:pt x="4324684" y="1706319"/>
                  </a:cubicBezTo>
                  <a:cubicBezTo>
                    <a:pt x="4324684" y="1706319"/>
                    <a:pt x="4324803" y="1706200"/>
                    <a:pt x="4324803" y="1706200"/>
                  </a:cubicBezTo>
                  <a:cubicBezTo>
                    <a:pt x="4324803" y="1706200"/>
                    <a:pt x="4324803" y="1706200"/>
                    <a:pt x="4324803" y="1706200"/>
                  </a:cubicBezTo>
                  <a:cubicBezTo>
                    <a:pt x="4325278" y="1705725"/>
                    <a:pt x="4325634" y="1705250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703" y="1704181"/>
                    <a:pt x="4327415" y="1703588"/>
                    <a:pt x="4328009" y="1702994"/>
                  </a:cubicBezTo>
                  <a:cubicBezTo>
                    <a:pt x="4328365" y="1702757"/>
                    <a:pt x="4328602" y="1702519"/>
                    <a:pt x="4328958" y="1702282"/>
                  </a:cubicBezTo>
                  <a:cubicBezTo>
                    <a:pt x="4329196" y="1702163"/>
                    <a:pt x="4329433" y="1701926"/>
                    <a:pt x="4329671" y="1701807"/>
                  </a:cubicBezTo>
                  <a:cubicBezTo>
                    <a:pt x="4330383" y="1701332"/>
                    <a:pt x="4331095" y="1700857"/>
                    <a:pt x="4331808" y="1700382"/>
                  </a:cubicBezTo>
                  <a:cubicBezTo>
                    <a:pt x="4332164" y="1700145"/>
                    <a:pt x="4332402" y="1699907"/>
                    <a:pt x="4332758" y="1699789"/>
                  </a:cubicBezTo>
                  <a:cubicBezTo>
                    <a:pt x="4334182" y="1699076"/>
                    <a:pt x="4335726" y="1698602"/>
                    <a:pt x="4337269" y="1698364"/>
                  </a:cubicBezTo>
                  <a:cubicBezTo>
                    <a:pt x="4337863" y="1698245"/>
                    <a:pt x="4338575" y="1698245"/>
                    <a:pt x="4339169" y="1698245"/>
                  </a:cubicBezTo>
                  <a:cubicBezTo>
                    <a:pt x="4339406" y="1698245"/>
                    <a:pt x="4339644" y="1698245"/>
                    <a:pt x="4339881" y="1698245"/>
                  </a:cubicBezTo>
                  <a:cubicBezTo>
                    <a:pt x="4345580" y="1698483"/>
                    <a:pt x="4352110" y="1702519"/>
                    <a:pt x="4359115" y="1713323"/>
                  </a:cubicBezTo>
                  <a:cubicBezTo>
                    <a:pt x="4359352" y="1713679"/>
                    <a:pt x="4359590" y="1714036"/>
                    <a:pt x="4359708" y="1714392"/>
                  </a:cubicBezTo>
                  <a:cubicBezTo>
                    <a:pt x="4360658" y="1715935"/>
                    <a:pt x="4361608" y="1717597"/>
                    <a:pt x="4362676" y="1719378"/>
                  </a:cubicBezTo>
                  <a:lnTo>
                    <a:pt x="4364101" y="1833236"/>
                  </a:lnTo>
                  <a:lnTo>
                    <a:pt x="4334776" y="1833355"/>
                  </a:lnTo>
                  <a:lnTo>
                    <a:pt x="4332164" y="1833355"/>
                  </a:lnTo>
                  <a:lnTo>
                    <a:pt x="4330739" y="1833355"/>
                  </a:lnTo>
                  <a:lnTo>
                    <a:pt x="4330146" y="1833355"/>
                  </a:lnTo>
                  <a:lnTo>
                    <a:pt x="4327890" y="1833355"/>
                  </a:lnTo>
                  <a:lnTo>
                    <a:pt x="4316730" y="1833355"/>
                  </a:lnTo>
                  <a:lnTo>
                    <a:pt x="4316611" y="1718903"/>
                  </a:lnTo>
                  <a:close/>
                  <a:moveTo>
                    <a:pt x="4318629" y="2012155"/>
                  </a:moveTo>
                  <a:lnTo>
                    <a:pt x="4317917" y="1898297"/>
                  </a:lnTo>
                  <a:cubicBezTo>
                    <a:pt x="4317917" y="1898297"/>
                    <a:pt x="4317917" y="1898297"/>
                    <a:pt x="4317917" y="1898297"/>
                  </a:cubicBezTo>
                  <a:cubicBezTo>
                    <a:pt x="4317917" y="1898179"/>
                    <a:pt x="4318154" y="1897822"/>
                    <a:pt x="4318273" y="1897466"/>
                  </a:cubicBezTo>
                  <a:cubicBezTo>
                    <a:pt x="4318273" y="1897347"/>
                    <a:pt x="4318273" y="1897347"/>
                    <a:pt x="4318392" y="1897347"/>
                  </a:cubicBezTo>
                  <a:cubicBezTo>
                    <a:pt x="4318392" y="1897229"/>
                    <a:pt x="4318510" y="1897110"/>
                    <a:pt x="4318510" y="1896991"/>
                  </a:cubicBezTo>
                  <a:cubicBezTo>
                    <a:pt x="4318510" y="1896873"/>
                    <a:pt x="4318629" y="1896873"/>
                    <a:pt x="4318629" y="1896754"/>
                  </a:cubicBezTo>
                  <a:cubicBezTo>
                    <a:pt x="4318748" y="1896635"/>
                    <a:pt x="4318867" y="1896398"/>
                    <a:pt x="4318867" y="1896160"/>
                  </a:cubicBezTo>
                  <a:cubicBezTo>
                    <a:pt x="4318985" y="1895804"/>
                    <a:pt x="4319223" y="1895567"/>
                    <a:pt x="4319342" y="1895092"/>
                  </a:cubicBezTo>
                  <a:cubicBezTo>
                    <a:pt x="4319461" y="1894735"/>
                    <a:pt x="4319698" y="1894379"/>
                    <a:pt x="4319935" y="1894023"/>
                  </a:cubicBezTo>
                  <a:cubicBezTo>
                    <a:pt x="4320054" y="1893904"/>
                    <a:pt x="4320173" y="1893667"/>
                    <a:pt x="4320292" y="1893429"/>
                  </a:cubicBezTo>
                  <a:cubicBezTo>
                    <a:pt x="4320529" y="1893073"/>
                    <a:pt x="4320766" y="1892598"/>
                    <a:pt x="4321004" y="1892123"/>
                  </a:cubicBezTo>
                  <a:cubicBezTo>
                    <a:pt x="4321004" y="1892123"/>
                    <a:pt x="4321004" y="1892123"/>
                    <a:pt x="4321004" y="1892123"/>
                  </a:cubicBezTo>
                  <a:cubicBezTo>
                    <a:pt x="4321122" y="1892005"/>
                    <a:pt x="4321241" y="1891886"/>
                    <a:pt x="4321241" y="1891649"/>
                  </a:cubicBezTo>
                  <a:cubicBezTo>
                    <a:pt x="4321479" y="1891292"/>
                    <a:pt x="4321716" y="1890936"/>
                    <a:pt x="4321954" y="1890699"/>
                  </a:cubicBezTo>
                  <a:cubicBezTo>
                    <a:pt x="4321954" y="1890699"/>
                    <a:pt x="4321954" y="1890699"/>
                    <a:pt x="4321954" y="1890699"/>
                  </a:cubicBezTo>
                  <a:cubicBezTo>
                    <a:pt x="4322310" y="1890105"/>
                    <a:pt x="4322785" y="1889393"/>
                    <a:pt x="4323141" y="1888799"/>
                  </a:cubicBezTo>
                  <a:cubicBezTo>
                    <a:pt x="4323141" y="1888799"/>
                    <a:pt x="4323141" y="1888799"/>
                    <a:pt x="4323141" y="1888799"/>
                  </a:cubicBezTo>
                  <a:cubicBezTo>
                    <a:pt x="4323497" y="1888324"/>
                    <a:pt x="4323972" y="1887731"/>
                    <a:pt x="4324328" y="1887256"/>
                  </a:cubicBezTo>
                  <a:cubicBezTo>
                    <a:pt x="4324684" y="1886781"/>
                    <a:pt x="4325041" y="1886425"/>
                    <a:pt x="4325278" y="1885950"/>
                  </a:cubicBezTo>
                  <a:cubicBezTo>
                    <a:pt x="4325397" y="1885712"/>
                    <a:pt x="4325634" y="1885475"/>
                    <a:pt x="4325753" y="1885356"/>
                  </a:cubicBezTo>
                  <a:cubicBezTo>
                    <a:pt x="4325990" y="1885119"/>
                    <a:pt x="4326109" y="1885000"/>
                    <a:pt x="4326346" y="1884763"/>
                  </a:cubicBezTo>
                  <a:cubicBezTo>
                    <a:pt x="4326584" y="1884406"/>
                    <a:pt x="4326940" y="1884169"/>
                    <a:pt x="4327178" y="1883813"/>
                  </a:cubicBezTo>
                  <a:cubicBezTo>
                    <a:pt x="4327771" y="1883219"/>
                    <a:pt x="4328246" y="1882626"/>
                    <a:pt x="4328958" y="1882032"/>
                  </a:cubicBezTo>
                  <a:cubicBezTo>
                    <a:pt x="4329077" y="1881913"/>
                    <a:pt x="4329196" y="1881794"/>
                    <a:pt x="4329315" y="1881676"/>
                  </a:cubicBezTo>
                  <a:cubicBezTo>
                    <a:pt x="4331689" y="1879657"/>
                    <a:pt x="4334420" y="1877995"/>
                    <a:pt x="4337388" y="1877283"/>
                  </a:cubicBezTo>
                  <a:cubicBezTo>
                    <a:pt x="4338338" y="1877045"/>
                    <a:pt x="4339406" y="1876927"/>
                    <a:pt x="4340594" y="1876927"/>
                  </a:cubicBezTo>
                  <a:cubicBezTo>
                    <a:pt x="4340831" y="1876927"/>
                    <a:pt x="4341069" y="1876927"/>
                    <a:pt x="4341306" y="1876927"/>
                  </a:cubicBezTo>
                  <a:cubicBezTo>
                    <a:pt x="4347123" y="1877164"/>
                    <a:pt x="4353653" y="1881201"/>
                    <a:pt x="4360658" y="1892005"/>
                  </a:cubicBezTo>
                  <a:cubicBezTo>
                    <a:pt x="4360895" y="1892361"/>
                    <a:pt x="4361133" y="1892717"/>
                    <a:pt x="4361252" y="1892955"/>
                  </a:cubicBezTo>
                  <a:cubicBezTo>
                    <a:pt x="4362202" y="1894498"/>
                    <a:pt x="4363270" y="1896160"/>
                    <a:pt x="4364220" y="1897941"/>
                  </a:cubicBezTo>
                  <a:lnTo>
                    <a:pt x="4365644" y="2011798"/>
                  </a:lnTo>
                  <a:lnTo>
                    <a:pt x="4318629" y="2012155"/>
                  </a:lnTo>
                  <a:close/>
                  <a:moveTo>
                    <a:pt x="4489831" y="626750"/>
                  </a:moveTo>
                  <a:lnTo>
                    <a:pt x="4489594" y="605142"/>
                  </a:lnTo>
                  <a:lnTo>
                    <a:pt x="4489475" y="584009"/>
                  </a:lnTo>
                  <a:lnTo>
                    <a:pt x="4535184" y="583891"/>
                  </a:lnTo>
                  <a:lnTo>
                    <a:pt x="4535184" y="605024"/>
                  </a:lnTo>
                  <a:lnTo>
                    <a:pt x="4535422" y="626513"/>
                  </a:lnTo>
                  <a:lnTo>
                    <a:pt x="4535540" y="647646"/>
                  </a:lnTo>
                  <a:lnTo>
                    <a:pt x="4529842" y="647646"/>
                  </a:lnTo>
                  <a:lnTo>
                    <a:pt x="4489950" y="647765"/>
                  </a:lnTo>
                  <a:lnTo>
                    <a:pt x="4489831" y="626750"/>
                  </a:lnTo>
                  <a:close/>
                  <a:moveTo>
                    <a:pt x="4490425" y="714844"/>
                  </a:moveTo>
                  <a:lnTo>
                    <a:pt x="4490187" y="693355"/>
                  </a:lnTo>
                  <a:lnTo>
                    <a:pt x="4490069" y="672341"/>
                  </a:lnTo>
                  <a:lnTo>
                    <a:pt x="4490425" y="672341"/>
                  </a:lnTo>
                  <a:lnTo>
                    <a:pt x="4535659" y="672103"/>
                  </a:lnTo>
                  <a:lnTo>
                    <a:pt x="4535778" y="693236"/>
                  </a:lnTo>
                  <a:lnTo>
                    <a:pt x="4536015" y="714844"/>
                  </a:lnTo>
                  <a:lnTo>
                    <a:pt x="4536134" y="735859"/>
                  </a:lnTo>
                  <a:lnTo>
                    <a:pt x="4490544" y="736096"/>
                  </a:lnTo>
                  <a:lnTo>
                    <a:pt x="4490544" y="736096"/>
                  </a:lnTo>
                  <a:lnTo>
                    <a:pt x="4490544" y="735978"/>
                  </a:lnTo>
                  <a:lnTo>
                    <a:pt x="4490425" y="714844"/>
                  </a:lnTo>
                  <a:close/>
                  <a:moveTo>
                    <a:pt x="4491137" y="806500"/>
                  </a:moveTo>
                  <a:lnTo>
                    <a:pt x="4491137" y="802938"/>
                  </a:lnTo>
                  <a:lnTo>
                    <a:pt x="4490900" y="781449"/>
                  </a:lnTo>
                  <a:lnTo>
                    <a:pt x="4490781" y="760316"/>
                  </a:lnTo>
                  <a:lnTo>
                    <a:pt x="4536490" y="760197"/>
                  </a:lnTo>
                  <a:lnTo>
                    <a:pt x="4536490" y="781212"/>
                  </a:lnTo>
                  <a:lnTo>
                    <a:pt x="4536727" y="802820"/>
                  </a:lnTo>
                  <a:lnTo>
                    <a:pt x="4536846" y="823834"/>
                  </a:lnTo>
                  <a:lnTo>
                    <a:pt x="4530910" y="823834"/>
                  </a:lnTo>
                  <a:lnTo>
                    <a:pt x="4491137" y="824072"/>
                  </a:lnTo>
                  <a:lnTo>
                    <a:pt x="4491137" y="824072"/>
                  </a:lnTo>
                  <a:lnTo>
                    <a:pt x="4491137" y="806500"/>
                  </a:lnTo>
                  <a:close/>
                  <a:moveTo>
                    <a:pt x="4491493" y="848529"/>
                  </a:moveTo>
                  <a:lnTo>
                    <a:pt x="4536965" y="848292"/>
                  </a:lnTo>
                  <a:lnTo>
                    <a:pt x="4537440" y="890795"/>
                  </a:lnTo>
                  <a:lnTo>
                    <a:pt x="4491849" y="891033"/>
                  </a:lnTo>
                  <a:lnTo>
                    <a:pt x="4491493" y="848529"/>
                  </a:lnTo>
                  <a:close/>
                  <a:moveTo>
                    <a:pt x="4492087" y="936623"/>
                  </a:moveTo>
                  <a:lnTo>
                    <a:pt x="4537559" y="936504"/>
                  </a:lnTo>
                  <a:lnTo>
                    <a:pt x="4538034" y="979008"/>
                  </a:lnTo>
                  <a:lnTo>
                    <a:pt x="4492443" y="979127"/>
                  </a:lnTo>
                  <a:lnTo>
                    <a:pt x="4492087" y="936623"/>
                  </a:lnTo>
                  <a:close/>
                  <a:moveTo>
                    <a:pt x="4492681" y="1024717"/>
                  </a:moveTo>
                  <a:lnTo>
                    <a:pt x="4538152" y="1024599"/>
                  </a:lnTo>
                  <a:lnTo>
                    <a:pt x="4538627" y="1067102"/>
                  </a:lnTo>
                  <a:lnTo>
                    <a:pt x="4493037" y="1067340"/>
                  </a:lnTo>
                  <a:lnTo>
                    <a:pt x="4492681" y="1024717"/>
                  </a:lnTo>
                  <a:close/>
                  <a:moveTo>
                    <a:pt x="4493393" y="1112930"/>
                  </a:moveTo>
                  <a:lnTo>
                    <a:pt x="4493749" y="1112930"/>
                  </a:lnTo>
                  <a:lnTo>
                    <a:pt x="4538864" y="1112693"/>
                  </a:lnTo>
                  <a:lnTo>
                    <a:pt x="4539221" y="1155315"/>
                  </a:lnTo>
                  <a:lnTo>
                    <a:pt x="4493749" y="1155434"/>
                  </a:lnTo>
                  <a:lnTo>
                    <a:pt x="4493393" y="1112930"/>
                  </a:lnTo>
                  <a:close/>
                  <a:moveTo>
                    <a:pt x="4493986" y="1201024"/>
                  </a:moveTo>
                  <a:lnTo>
                    <a:pt x="4539458" y="1200905"/>
                  </a:lnTo>
                  <a:lnTo>
                    <a:pt x="4539814" y="1243409"/>
                  </a:lnTo>
                  <a:lnTo>
                    <a:pt x="4494342" y="1243528"/>
                  </a:lnTo>
                  <a:lnTo>
                    <a:pt x="4493986" y="1201024"/>
                  </a:lnTo>
                  <a:close/>
                  <a:moveTo>
                    <a:pt x="4494580" y="1289237"/>
                  </a:moveTo>
                  <a:lnTo>
                    <a:pt x="4540052" y="1289000"/>
                  </a:lnTo>
                  <a:lnTo>
                    <a:pt x="4540408" y="1331503"/>
                  </a:lnTo>
                  <a:lnTo>
                    <a:pt x="4494936" y="1331741"/>
                  </a:lnTo>
                  <a:lnTo>
                    <a:pt x="4494936" y="1331741"/>
                  </a:lnTo>
                  <a:lnTo>
                    <a:pt x="4494936" y="1331147"/>
                  </a:lnTo>
                  <a:lnTo>
                    <a:pt x="4494580" y="1289237"/>
                  </a:lnTo>
                  <a:close/>
                  <a:moveTo>
                    <a:pt x="4495530" y="1419835"/>
                  </a:moveTo>
                  <a:lnTo>
                    <a:pt x="4495174" y="1377331"/>
                  </a:lnTo>
                  <a:lnTo>
                    <a:pt x="4495411" y="1377331"/>
                  </a:lnTo>
                  <a:lnTo>
                    <a:pt x="4540646" y="1377212"/>
                  </a:lnTo>
                  <a:lnTo>
                    <a:pt x="4541002" y="1419716"/>
                  </a:lnTo>
                  <a:lnTo>
                    <a:pt x="4495767" y="1419835"/>
                  </a:lnTo>
                  <a:lnTo>
                    <a:pt x="4495530" y="1419835"/>
                  </a:lnTo>
                  <a:close/>
                  <a:moveTo>
                    <a:pt x="4495886" y="1465425"/>
                  </a:moveTo>
                  <a:lnTo>
                    <a:pt x="4495886" y="1465425"/>
                  </a:lnTo>
                  <a:lnTo>
                    <a:pt x="4541358" y="1465306"/>
                  </a:lnTo>
                  <a:lnTo>
                    <a:pt x="4541714" y="1507810"/>
                  </a:lnTo>
                  <a:lnTo>
                    <a:pt x="4541358" y="1507810"/>
                  </a:lnTo>
                  <a:lnTo>
                    <a:pt x="4530910" y="1507810"/>
                  </a:lnTo>
                  <a:lnTo>
                    <a:pt x="4496124" y="1507929"/>
                  </a:lnTo>
                  <a:lnTo>
                    <a:pt x="4496124" y="1507335"/>
                  </a:lnTo>
                  <a:lnTo>
                    <a:pt x="4495886" y="1465425"/>
                  </a:lnTo>
                  <a:close/>
                  <a:moveTo>
                    <a:pt x="4496836" y="1596142"/>
                  </a:moveTo>
                  <a:lnTo>
                    <a:pt x="4496480" y="1553638"/>
                  </a:lnTo>
                  <a:lnTo>
                    <a:pt x="4541951" y="1553400"/>
                  </a:lnTo>
                  <a:lnTo>
                    <a:pt x="4542308" y="1596023"/>
                  </a:lnTo>
                  <a:lnTo>
                    <a:pt x="4542308" y="1596023"/>
                  </a:lnTo>
                  <a:lnTo>
                    <a:pt x="4531504" y="1596023"/>
                  </a:lnTo>
                  <a:lnTo>
                    <a:pt x="4497073" y="1596142"/>
                  </a:lnTo>
                  <a:lnTo>
                    <a:pt x="4496836" y="1596142"/>
                  </a:lnTo>
                  <a:close/>
                  <a:moveTo>
                    <a:pt x="4497429" y="1684236"/>
                  </a:moveTo>
                  <a:lnTo>
                    <a:pt x="4497073" y="1641732"/>
                  </a:lnTo>
                  <a:lnTo>
                    <a:pt x="4542545" y="1641613"/>
                  </a:lnTo>
                  <a:lnTo>
                    <a:pt x="4542783" y="1684117"/>
                  </a:lnTo>
                  <a:lnTo>
                    <a:pt x="4497548" y="1684236"/>
                  </a:lnTo>
                  <a:lnTo>
                    <a:pt x="4497429" y="1684236"/>
                  </a:lnTo>
                  <a:close/>
                  <a:moveTo>
                    <a:pt x="4497786" y="1729826"/>
                  </a:moveTo>
                  <a:lnTo>
                    <a:pt x="4498023" y="1729826"/>
                  </a:lnTo>
                  <a:lnTo>
                    <a:pt x="4543258" y="1729707"/>
                  </a:lnTo>
                  <a:lnTo>
                    <a:pt x="4543495" y="1772211"/>
                  </a:lnTo>
                  <a:lnTo>
                    <a:pt x="4543139" y="1772211"/>
                  </a:lnTo>
                  <a:lnTo>
                    <a:pt x="4498023" y="1772448"/>
                  </a:lnTo>
                  <a:lnTo>
                    <a:pt x="4497786" y="1729826"/>
                  </a:lnTo>
                  <a:close/>
                  <a:moveTo>
                    <a:pt x="4498379" y="1818039"/>
                  </a:moveTo>
                  <a:lnTo>
                    <a:pt x="4498379" y="1818039"/>
                  </a:lnTo>
                  <a:lnTo>
                    <a:pt x="4543851" y="1817920"/>
                  </a:lnTo>
                  <a:lnTo>
                    <a:pt x="4544207" y="1860424"/>
                  </a:lnTo>
                  <a:lnTo>
                    <a:pt x="4533403" y="1860424"/>
                  </a:lnTo>
                  <a:lnTo>
                    <a:pt x="4498736" y="1860543"/>
                  </a:lnTo>
                  <a:lnTo>
                    <a:pt x="4498379" y="1818039"/>
                  </a:lnTo>
                  <a:close/>
                  <a:moveTo>
                    <a:pt x="4498973" y="1906133"/>
                  </a:moveTo>
                  <a:lnTo>
                    <a:pt x="4544445" y="1906014"/>
                  </a:lnTo>
                  <a:lnTo>
                    <a:pt x="4544682" y="1948518"/>
                  </a:lnTo>
                  <a:lnTo>
                    <a:pt x="4499566" y="1948755"/>
                  </a:lnTo>
                  <a:lnTo>
                    <a:pt x="4499210" y="1948755"/>
                  </a:lnTo>
                  <a:lnTo>
                    <a:pt x="4498973" y="1906133"/>
                  </a:lnTo>
                  <a:close/>
                  <a:moveTo>
                    <a:pt x="4545038" y="2036612"/>
                  </a:moveTo>
                  <a:lnTo>
                    <a:pt x="4499923" y="2036849"/>
                  </a:lnTo>
                  <a:lnTo>
                    <a:pt x="4499566" y="1994346"/>
                  </a:lnTo>
                  <a:lnTo>
                    <a:pt x="4545038" y="1994109"/>
                  </a:lnTo>
                  <a:lnTo>
                    <a:pt x="4545395" y="2036612"/>
                  </a:lnTo>
                  <a:lnTo>
                    <a:pt x="4545038" y="2036612"/>
                  </a:lnTo>
                  <a:close/>
                  <a:moveTo>
                    <a:pt x="4651179" y="626038"/>
                  </a:moveTo>
                  <a:lnTo>
                    <a:pt x="4651060" y="604430"/>
                  </a:lnTo>
                  <a:lnTo>
                    <a:pt x="4650823" y="583416"/>
                  </a:lnTo>
                  <a:lnTo>
                    <a:pt x="4696531" y="583178"/>
                  </a:lnTo>
                  <a:lnTo>
                    <a:pt x="4696650" y="604311"/>
                  </a:lnTo>
                  <a:lnTo>
                    <a:pt x="4696888" y="625919"/>
                  </a:lnTo>
                  <a:lnTo>
                    <a:pt x="4697006" y="646934"/>
                  </a:lnTo>
                  <a:lnTo>
                    <a:pt x="4651535" y="647171"/>
                  </a:lnTo>
                  <a:lnTo>
                    <a:pt x="4651179" y="626038"/>
                  </a:lnTo>
                  <a:close/>
                  <a:moveTo>
                    <a:pt x="4651772" y="714132"/>
                  </a:moveTo>
                  <a:lnTo>
                    <a:pt x="4651653" y="692643"/>
                  </a:lnTo>
                  <a:lnTo>
                    <a:pt x="4651416" y="671510"/>
                  </a:lnTo>
                  <a:lnTo>
                    <a:pt x="4697006" y="671391"/>
                  </a:lnTo>
                  <a:lnTo>
                    <a:pt x="4697125" y="692405"/>
                  </a:lnTo>
                  <a:lnTo>
                    <a:pt x="4697363" y="714013"/>
                  </a:lnTo>
                  <a:lnTo>
                    <a:pt x="4697481" y="735146"/>
                  </a:lnTo>
                  <a:lnTo>
                    <a:pt x="4652010" y="735265"/>
                  </a:lnTo>
                  <a:lnTo>
                    <a:pt x="4651772" y="714132"/>
                  </a:lnTo>
                  <a:close/>
                  <a:moveTo>
                    <a:pt x="4652485" y="804957"/>
                  </a:moveTo>
                  <a:lnTo>
                    <a:pt x="4652485" y="802345"/>
                  </a:lnTo>
                  <a:lnTo>
                    <a:pt x="4652366" y="780737"/>
                  </a:lnTo>
                  <a:lnTo>
                    <a:pt x="4652128" y="759841"/>
                  </a:lnTo>
                  <a:lnTo>
                    <a:pt x="4697719" y="759604"/>
                  </a:lnTo>
                  <a:lnTo>
                    <a:pt x="4697719" y="780737"/>
                  </a:lnTo>
                  <a:lnTo>
                    <a:pt x="4697956" y="802226"/>
                  </a:lnTo>
                  <a:lnTo>
                    <a:pt x="4698075" y="823359"/>
                  </a:lnTo>
                  <a:lnTo>
                    <a:pt x="4652603" y="823478"/>
                  </a:lnTo>
                  <a:lnTo>
                    <a:pt x="4652603" y="823478"/>
                  </a:lnTo>
                  <a:lnTo>
                    <a:pt x="4652485" y="804957"/>
                  </a:lnTo>
                  <a:close/>
                  <a:moveTo>
                    <a:pt x="4652722" y="847935"/>
                  </a:moveTo>
                  <a:lnTo>
                    <a:pt x="4698431" y="847817"/>
                  </a:lnTo>
                  <a:lnTo>
                    <a:pt x="4698669" y="890320"/>
                  </a:lnTo>
                  <a:lnTo>
                    <a:pt x="4687865" y="890320"/>
                  </a:lnTo>
                  <a:lnTo>
                    <a:pt x="4653078" y="890439"/>
                  </a:lnTo>
                  <a:lnTo>
                    <a:pt x="4652722" y="847935"/>
                  </a:lnTo>
                  <a:close/>
                  <a:moveTo>
                    <a:pt x="4653435" y="936029"/>
                  </a:moveTo>
                  <a:lnTo>
                    <a:pt x="4653435" y="936029"/>
                  </a:lnTo>
                  <a:lnTo>
                    <a:pt x="4699025" y="935911"/>
                  </a:lnTo>
                  <a:lnTo>
                    <a:pt x="4699381" y="978414"/>
                  </a:lnTo>
                  <a:lnTo>
                    <a:pt x="4688577" y="978414"/>
                  </a:lnTo>
                  <a:lnTo>
                    <a:pt x="4653672" y="978652"/>
                  </a:lnTo>
                  <a:lnTo>
                    <a:pt x="4653672" y="977939"/>
                  </a:lnTo>
                  <a:lnTo>
                    <a:pt x="4653435" y="936029"/>
                  </a:lnTo>
                  <a:close/>
                  <a:moveTo>
                    <a:pt x="4654028" y="1024242"/>
                  </a:moveTo>
                  <a:lnTo>
                    <a:pt x="4699618" y="1024005"/>
                  </a:lnTo>
                  <a:lnTo>
                    <a:pt x="4699856" y="1066627"/>
                  </a:lnTo>
                  <a:lnTo>
                    <a:pt x="4689052" y="1066627"/>
                  </a:lnTo>
                  <a:lnTo>
                    <a:pt x="4654147" y="1066746"/>
                  </a:lnTo>
                  <a:lnTo>
                    <a:pt x="4654147" y="1066746"/>
                  </a:lnTo>
                  <a:lnTo>
                    <a:pt x="4654028" y="1024242"/>
                  </a:lnTo>
                  <a:close/>
                  <a:moveTo>
                    <a:pt x="4654622" y="1112336"/>
                  </a:moveTo>
                  <a:lnTo>
                    <a:pt x="4700212" y="1112218"/>
                  </a:lnTo>
                  <a:lnTo>
                    <a:pt x="4700568" y="1154721"/>
                  </a:lnTo>
                  <a:lnTo>
                    <a:pt x="4700331" y="1154721"/>
                  </a:lnTo>
                  <a:lnTo>
                    <a:pt x="4689764" y="1154721"/>
                  </a:lnTo>
                  <a:lnTo>
                    <a:pt x="4654859" y="1154840"/>
                  </a:lnTo>
                  <a:lnTo>
                    <a:pt x="4654859" y="1154246"/>
                  </a:lnTo>
                  <a:lnTo>
                    <a:pt x="4654622" y="1112336"/>
                  </a:lnTo>
                  <a:close/>
                  <a:moveTo>
                    <a:pt x="4655215" y="1200431"/>
                  </a:moveTo>
                  <a:lnTo>
                    <a:pt x="4700925" y="1200193"/>
                  </a:lnTo>
                  <a:lnTo>
                    <a:pt x="4701281" y="1242697"/>
                  </a:lnTo>
                  <a:lnTo>
                    <a:pt x="4690477" y="1242697"/>
                  </a:lnTo>
                  <a:lnTo>
                    <a:pt x="4656047" y="1242934"/>
                  </a:lnTo>
                  <a:lnTo>
                    <a:pt x="4655690" y="1242934"/>
                  </a:lnTo>
                  <a:lnTo>
                    <a:pt x="4655215" y="1200431"/>
                  </a:lnTo>
                  <a:close/>
                  <a:moveTo>
                    <a:pt x="4655928" y="1288525"/>
                  </a:moveTo>
                  <a:lnTo>
                    <a:pt x="4656165" y="1288525"/>
                  </a:lnTo>
                  <a:lnTo>
                    <a:pt x="4701518" y="1288406"/>
                  </a:lnTo>
                  <a:lnTo>
                    <a:pt x="4701874" y="1330909"/>
                  </a:lnTo>
                  <a:lnTo>
                    <a:pt x="4701637" y="1330909"/>
                  </a:lnTo>
                  <a:lnTo>
                    <a:pt x="4656284" y="1331028"/>
                  </a:lnTo>
                  <a:lnTo>
                    <a:pt x="4656284" y="1331028"/>
                  </a:lnTo>
                  <a:lnTo>
                    <a:pt x="4656284" y="1330553"/>
                  </a:lnTo>
                  <a:lnTo>
                    <a:pt x="4655928" y="1288525"/>
                  </a:lnTo>
                  <a:close/>
                  <a:moveTo>
                    <a:pt x="4656521" y="1376619"/>
                  </a:moveTo>
                  <a:lnTo>
                    <a:pt x="4702112" y="1376500"/>
                  </a:lnTo>
                  <a:lnTo>
                    <a:pt x="4702468" y="1419004"/>
                  </a:lnTo>
                  <a:lnTo>
                    <a:pt x="4656877" y="1419122"/>
                  </a:lnTo>
                  <a:lnTo>
                    <a:pt x="4656521" y="1376619"/>
                  </a:lnTo>
                  <a:close/>
                  <a:moveTo>
                    <a:pt x="4657115" y="1464831"/>
                  </a:moveTo>
                  <a:lnTo>
                    <a:pt x="4657471" y="1464831"/>
                  </a:lnTo>
                  <a:lnTo>
                    <a:pt x="4702705" y="1464594"/>
                  </a:lnTo>
                  <a:lnTo>
                    <a:pt x="4703062" y="1507216"/>
                  </a:lnTo>
                  <a:lnTo>
                    <a:pt x="4657352" y="1507335"/>
                  </a:lnTo>
                  <a:lnTo>
                    <a:pt x="4657115" y="1464831"/>
                  </a:lnTo>
                  <a:close/>
                  <a:moveTo>
                    <a:pt x="4657827" y="1552926"/>
                  </a:moveTo>
                  <a:lnTo>
                    <a:pt x="4703418" y="1552807"/>
                  </a:lnTo>
                  <a:lnTo>
                    <a:pt x="4703655" y="1595310"/>
                  </a:lnTo>
                  <a:lnTo>
                    <a:pt x="4692851" y="1595310"/>
                  </a:lnTo>
                  <a:lnTo>
                    <a:pt x="4658065" y="1595429"/>
                  </a:lnTo>
                  <a:lnTo>
                    <a:pt x="4657827" y="1552926"/>
                  </a:lnTo>
                  <a:close/>
                  <a:moveTo>
                    <a:pt x="4658421" y="1641138"/>
                  </a:moveTo>
                  <a:lnTo>
                    <a:pt x="4658777" y="1641138"/>
                  </a:lnTo>
                  <a:lnTo>
                    <a:pt x="4704011" y="1640901"/>
                  </a:lnTo>
                  <a:lnTo>
                    <a:pt x="4704367" y="1683405"/>
                  </a:lnTo>
                  <a:lnTo>
                    <a:pt x="4658777" y="1683642"/>
                  </a:lnTo>
                  <a:lnTo>
                    <a:pt x="4658421" y="1641138"/>
                  </a:lnTo>
                  <a:close/>
                  <a:moveTo>
                    <a:pt x="4659015" y="1729232"/>
                  </a:moveTo>
                  <a:lnTo>
                    <a:pt x="4704605" y="1728995"/>
                  </a:lnTo>
                  <a:lnTo>
                    <a:pt x="4704961" y="1771617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015" y="1729232"/>
                  </a:lnTo>
                  <a:close/>
                  <a:moveTo>
                    <a:pt x="4659727" y="1817327"/>
                  </a:moveTo>
                  <a:lnTo>
                    <a:pt x="4705317" y="1817208"/>
                  </a:lnTo>
                  <a:lnTo>
                    <a:pt x="4705674" y="1859712"/>
                  </a:lnTo>
                  <a:lnTo>
                    <a:pt x="4660083" y="1859830"/>
                  </a:lnTo>
                  <a:lnTo>
                    <a:pt x="4659727" y="1817327"/>
                  </a:lnTo>
                  <a:close/>
                  <a:moveTo>
                    <a:pt x="4660558" y="1948043"/>
                  </a:moveTo>
                  <a:lnTo>
                    <a:pt x="4660558" y="1948043"/>
                  </a:lnTo>
                  <a:lnTo>
                    <a:pt x="4660202" y="1905539"/>
                  </a:lnTo>
                  <a:lnTo>
                    <a:pt x="4705792" y="1905302"/>
                  </a:lnTo>
                  <a:lnTo>
                    <a:pt x="4706030" y="1947924"/>
                  </a:lnTo>
                  <a:lnTo>
                    <a:pt x="4695226" y="1947924"/>
                  </a:lnTo>
                  <a:lnTo>
                    <a:pt x="4660558" y="1948043"/>
                  </a:lnTo>
                  <a:lnTo>
                    <a:pt x="4660558" y="1948043"/>
                  </a:lnTo>
                  <a:close/>
                  <a:moveTo>
                    <a:pt x="4661270" y="2036137"/>
                  </a:moveTo>
                  <a:lnTo>
                    <a:pt x="4661033" y="1993634"/>
                  </a:lnTo>
                  <a:lnTo>
                    <a:pt x="4706149" y="1993515"/>
                  </a:lnTo>
                  <a:lnTo>
                    <a:pt x="4706623" y="1993515"/>
                  </a:lnTo>
                  <a:lnTo>
                    <a:pt x="4706979" y="2036019"/>
                  </a:lnTo>
                  <a:lnTo>
                    <a:pt x="4661270" y="2036137"/>
                  </a:lnTo>
                  <a:close/>
                  <a:moveTo>
                    <a:pt x="4812645" y="625444"/>
                  </a:moveTo>
                  <a:lnTo>
                    <a:pt x="4812407" y="603955"/>
                  </a:lnTo>
                  <a:lnTo>
                    <a:pt x="4812170" y="582822"/>
                  </a:lnTo>
                  <a:lnTo>
                    <a:pt x="4857761" y="582703"/>
                  </a:lnTo>
                  <a:lnTo>
                    <a:pt x="4857998" y="603718"/>
                  </a:lnTo>
                  <a:lnTo>
                    <a:pt x="4858117" y="625326"/>
                  </a:lnTo>
                  <a:lnTo>
                    <a:pt x="4858354" y="646459"/>
                  </a:lnTo>
                  <a:lnTo>
                    <a:pt x="4812764" y="646577"/>
                  </a:lnTo>
                  <a:lnTo>
                    <a:pt x="4812645" y="625444"/>
                  </a:lnTo>
                  <a:close/>
                  <a:moveTo>
                    <a:pt x="4813239" y="713538"/>
                  </a:moveTo>
                  <a:lnTo>
                    <a:pt x="4813001" y="691930"/>
                  </a:lnTo>
                  <a:lnTo>
                    <a:pt x="4812764" y="670916"/>
                  </a:lnTo>
                  <a:lnTo>
                    <a:pt x="4857998" y="670679"/>
                  </a:lnTo>
                  <a:lnTo>
                    <a:pt x="4858354" y="670679"/>
                  </a:lnTo>
                  <a:lnTo>
                    <a:pt x="4858592" y="691812"/>
                  </a:lnTo>
                  <a:lnTo>
                    <a:pt x="4858710" y="713301"/>
                  </a:lnTo>
                  <a:lnTo>
                    <a:pt x="4858948" y="734434"/>
                  </a:lnTo>
                  <a:lnTo>
                    <a:pt x="4858710" y="734434"/>
                  </a:lnTo>
                  <a:lnTo>
                    <a:pt x="4853012" y="734434"/>
                  </a:lnTo>
                  <a:lnTo>
                    <a:pt x="4813239" y="734553"/>
                  </a:lnTo>
                  <a:lnTo>
                    <a:pt x="4813239" y="713538"/>
                  </a:lnTo>
                  <a:close/>
                  <a:moveTo>
                    <a:pt x="4813714" y="801633"/>
                  </a:moveTo>
                  <a:lnTo>
                    <a:pt x="4813595" y="780025"/>
                  </a:lnTo>
                  <a:lnTo>
                    <a:pt x="4813357" y="759010"/>
                  </a:lnTo>
                  <a:lnTo>
                    <a:pt x="4858948" y="758891"/>
                  </a:lnTo>
                  <a:lnTo>
                    <a:pt x="4859185" y="779906"/>
                  </a:lnTo>
                  <a:lnTo>
                    <a:pt x="4859304" y="801514"/>
                  </a:lnTo>
                  <a:lnTo>
                    <a:pt x="4859541" y="822528"/>
                  </a:lnTo>
                  <a:lnTo>
                    <a:pt x="4813951" y="822766"/>
                  </a:lnTo>
                  <a:lnTo>
                    <a:pt x="4813714" y="801633"/>
                  </a:lnTo>
                  <a:close/>
                  <a:moveTo>
                    <a:pt x="4814070" y="847223"/>
                  </a:moveTo>
                  <a:lnTo>
                    <a:pt x="4859660" y="847104"/>
                  </a:lnTo>
                  <a:lnTo>
                    <a:pt x="4860016" y="889727"/>
                  </a:lnTo>
                  <a:lnTo>
                    <a:pt x="4859779" y="889727"/>
                  </a:lnTo>
                  <a:lnTo>
                    <a:pt x="4814426" y="889845"/>
                  </a:lnTo>
                  <a:lnTo>
                    <a:pt x="4814070" y="847223"/>
                  </a:lnTo>
                  <a:close/>
                  <a:moveTo>
                    <a:pt x="4815019" y="977939"/>
                  </a:moveTo>
                  <a:lnTo>
                    <a:pt x="4815019" y="977939"/>
                  </a:lnTo>
                  <a:lnTo>
                    <a:pt x="4815019" y="977108"/>
                  </a:lnTo>
                  <a:lnTo>
                    <a:pt x="4814782" y="935317"/>
                  </a:lnTo>
                  <a:lnTo>
                    <a:pt x="4860372" y="935080"/>
                  </a:lnTo>
                  <a:lnTo>
                    <a:pt x="4860729" y="977702"/>
                  </a:lnTo>
                  <a:lnTo>
                    <a:pt x="4817156" y="977821"/>
                  </a:lnTo>
                  <a:lnTo>
                    <a:pt x="4815019" y="977939"/>
                  </a:lnTo>
                  <a:lnTo>
                    <a:pt x="4815019" y="977939"/>
                  </a:lnTo>
                  <a:close/>
                  <a:moveTo>
                    <a:pt x="4815613" y="1066034"/>
                  </a:moveTo>
                  <a:lnTo>
                    <a:pt x="4815613" y="1066034"/>
                  </a:lnTo>
                  <a:lnTo>
                    <a:pt x="4815257" y="1023530"/>
                  </a:lnTo>
                  <a:lnTo>
                    <a:pt x="4860966" y="1023411"/>
                  </a:lnTo>
                  <a:lnTo>
                    <a:pt x="4861204" y="1065915"/>
                  </a:lnTo>
                  <a:lnTo>
                    <a:pt x="4815732" y="1066034"/>
                  </a:lnTo>
                  <a:lnTo>
                    <a:pt x="4815613" y="1066034"/>
                  </a:lnTo>
                  <a:close/>
                  <a:moveTo>
                    <a:pt x="4815969" y="1111624"/>
                  </a:moveTo>
                  <a:lnTo>
                    <a:pt x="4861560" y="1111505"/>
                  </a:lnTo>
                  <a:lnTo>
                    <a:pt x="4861916" y="1154009"/>
                  </a:lnTo>
                  <a:lnTo>
                    <a:pt x="4816207" y="1154246"/>
                  </a:lnTo>
                  <a:lnTo>
                    <a:pt x="4816207" y="1154246"/>
                  </a:lnTo>
                  <a:lnTo>
                    <a:pt x="4815969" y="1111624"/>
                  </a:lnTo>
                  <a:close/>
                  <a:moveTo>
                    <a:pt x="4816919" y="1242341"/>
                  </a:moveTo>
                  <a:lnTo>
                    <a:pt x="4816919" y="1242341"/>
                  </a:lnTo>
                  <a:lnTo>
                    <a:pt x="4816563" y="1199837"/>
                  </a:lnTo>
                  <a:lnTo>
                    <a:pt x="4816682" y="1199837"/>
                  </a:lnTo>
                  <a:lnTo>
                    <a:pt x="4862153" y="1199718"/>
                  </a:lnTo>
                  <a:lnTo>
                    <a:pt x="4862391" y="1242222"/>
                  </a:lnTo>
                  <a:lnTo>
                    <a:pt x="4851587" y="1242222"/>
                  </a:lnTo>
                  <a:lnTo>
                    <a:pt x="4816919" y="1242341"/>
                  </a:lnTo>
                  <a:lnTo>
                    <a:pt x="4816919" y="1242341"/>
                  </a:lnTo>
                  <a:close/>
                  <a:moveTo>
                    <a:pt x="4817156" y="1287931"/>
                  </a:moveTo>
                  <a:lnTo>
                    <a:pt x="4862747" y="1287812"/>
                  </a:lnTo>
                  <a:lnTo>
                    <a:pt x="4863103" y="1330316"/>
                  </a:lnTo>
                  <a:lnTo>
                    <a:pt x="4817512" y="1330435"/>
                  </a:lnTo>
                  <a:lnTo>
                    <a:pt x="4817156" y="1287931"/>
                  </a:lnTo>
                  <a:close/>
                  <a:moveTo>
                    <a:pt x="4817869" y="1376144"/>
                  </a:moveTo>
                  <a:lnTo>
                    <a:pt x="4863459" y="1375906"/>
                  </a:lnTo>
                  <a:lnTo>
                    <a:pt x="4863816" y="1418410"/>
                  </a:lnTo>
                  <a:lnTo>
                    <a:pt x="4818225" y="1418647"/>
                  </a:lnTo>
                  <a:lnTo>
                    <a:pt x="4817869" y="1376144"/>
                  </a:lnTo>
                  <a:close/>
                  <a:moveTo>
                    <a:pt x="4818462" y="1464238"/>
                  </a:moveTo>
                  <a:lnTo>
                    <a:pt x="4864053" y="1464119"/>
                  </a:lnTo>
                  <a:lnTo>
                    <a:pt x="4864409" y="1506623"/>
                  </a:lnTo>
                  <a:lnTo>
                    <a:pt x="4818819" y="1506742"/>
                  </a:lnTo>
                  <a:lnTo>
                    <a:pt x="4818462" y="1464238"/>
                  </a:lnTo>
                  <a:close/>
                  <a:moveTo>
                    <a:pt x="4819056" y="1552332"/>
                  </a:moveTo>
                  <a:lnTo>
                    <a:pt x="4819294" y="1552332"/>
                  </a:lnTo>
                  <a:lnTo>
                    <a:pt x="4864646" y="1552213"/>
                  </a:lnTo>
                  <a:lnTo>
                    <a:pt x="4865003" y="1594717"/>
                  </a:lnTo>
                  <a:lnTo>
                    <a:pt x="4854199" y="1594717"/>
                  </a:lnTo>
                  <a:lnTo>
                    <a:pt x="4819294" y="1594954"/>
                  </a:lnTo>
                  <a:lnTo>
                    <a:pt x="4819294" y="1594954"/>
                  </a:lnTo>
                  <a:lnTo>
                    <a:pt x="4819056" y="1552332"/>
                  </a:lnTo>
                  <a:close/>
                  <a:moveTo>
                    <a:pt x="4819768" y="1640545"/>
                  </a:moveTo>
                  <a:lnTo>
                    <a:pt x="4819768" y="1640545"/>
                  </a:lnTo>
                  <a:lnTo>
                    <a:pt x="4865359" y="1640426"/>
                  </a:lnTo>
                  <a:lnTo>
                    <a:pt x="4865715" y="1682930"/>
                  </a:lnTo>
                  <a:lnTo>
                    <a:pt x="4820124" y="1683048"/>
                  </a:lnTo>
                  <a:lnTo>
                    <a:pt x="4819768" y="1640545"/>
                  </a:lnTo>
                  <a:close/>
                  <a:moveTo>
                    <a:pt x="4820362" y="1728639"/>
                  </a:moveTo>
                  <a:lnTo>
                    <a:pt x="4865596" y="1728520"/>
                  </a:lnTo>
                  <a:lnTo>
                    <a:pt x="4866071" y="1728520"/>
                  </a:lnTo>
                  <a:lnTo>
                    <a:pt x="4866428" y="1771024"/>
                  </a:lnTo>
                  <a:lnTo>
                    <a:pt x="4820718" y="1771142"/>
                  </a:lnTo>
                  <a:lnTo>
                    <a:pt x="4820718" y="1771142"/>
                  </a:lnTo>
                  <a:lnTo>
                    <a:pt x="4820718" y="1770549"/>
                  </a:lnTo>
                  <a:lnTo>
                    <a:pt x="4820362" y="1728639"/>
                  </a:lnTo>
                  <a:close/>
                  <a:moveTo>
                    <a:pt x="4820956" y="1816733"/>
                  </a:moveTo>
                  <a:lnTo>
                    <a:pt x="4866546" y="1816496"/>
                  </a:lnTo>
                  <a:lnTo>
                    <a:pt x="4866784" y="1858999"/>
                  </a:lnTo>
                  <a:lnTo>
                    <a:pt x="4866428" y="1858999"/>
                  </a:lnTo>
                  <a:lnTo>
                    <a:pt x="4855980" y="1858999"/>
                  </a:lnTo>
                  <a:lnTo>
                    <a:pt x="4821193" y="1859237"/>
                  </a:lnTo>
                  <a:lnTo>
                    <a:pt x="4821193" y="1859237"/>
                  </a:lnTo>
                  <a:lnTo>
                    <a:pt x="4820956" y="1816733"/>
                  </a:lnTo>
                  <a:close/>
                  <a:moveTo>
                    <a:pt x="4821668" y="1904827"/>
                  </a:moveTo>
                  <a:lnTo>
                    <a:pt x="4867258" y="1904708"/>
                  </a:lnTo>
                  <a:lnTo>
                    <a:pt x="4867615" y="1947212"/>
                  </a:lnTo>
                  <a:lnTo>
                    <a:pt x="4821906" y="1947331"/>
                  </a:lnTo>
                  <a:lnTo>
                    <a:pt x="4821906" y="1947331"/>
                  </a:lnTo>
                  <a:lnTo>
                    <a:pt x="4821906" y="1946737"/>
                  </a:lnTo>
                  <a:lnTo>
                    <a:pt x="4821668" y="1904827"/>
                  </a:lnTo>
                  <a:close/>
                  <a:moveTo>
                    <a:pt x="4822499" y="2035662"/>
                  </a:moveTo>
                  <a:lnTo>
                    <a:pt x="4822143" y="1993040"/>
                  </a:lnTo>
                  <a:lnTo>
                    <a:pt x="4867496" y="1992921"/>
                  </a:lnTo>
                  <a:lnTo>
                    <a:pt x="4867733" y="1992921"/>
                  </a:lnTo>
                  <a:lnTo>
                    <a:pt x="4867971" y="2035425"/>
                  </a:lnTo>
                  <a:lnTo>
                    <a:pt x="4822499" y="2035662"/>
                  </a:lnTo>
                  <a:close/>
                  <a:moveTo>
                    <a:pt x="4943480" y="872868"/>
                  </a:moveTo>
                  <a:lnTo>
                    <a:pt x="5061968" y="872274"/>
                  </a:lnTo>
                  <a:lnTo>
                    <a:pt x="5062799" y="872274"/>
                  </a:lnTo>
                  <a:lnTo>
                    <a:pt x="5062918" y="899225"/>
                  </a:lnTo>
                  <a:lnTo>
                    <a:pt x="4943717" y="899818"/>
                  </a:lnTo>
                  <a:lnTo>
                    <a:pt x="4943480" y="872868"/>
                  </a:lnTo>
                  <a:close/>
                  <a:moveTo>
                    <a:pt x="4943955" y="935673"/>
                  </a:moveTo>
                  <a:lnTo>
                    <a:pt x="5063155" y="935198"/>
                  </a:lnTo>
                  <a:lnTo>
                    <a:pt x="5063393" y="962030"/>
                  </a:lnTo>
                  <a:lnTo>
                    <a:pt x="4944074" y="962505"/>
                  </a:lnTo>
                  <a:lnTo>
                    <a:pt x="4944074" y="962505"/>
                  </a:lnTo>
                  <a:lnTo>
                    <a:pt x="4944074" y="962268"/>
                  </a:lnTo>
                  <a:lnTo>
                    <a:pt x="4943955" y="935673"/>
                  </a:lnTo>
                  <a:close/>
                  <a:moveTo>
                    <a:pt x="4944311" y="998241"/>
                  </a:moveTo>
                  <a:lnTo>
                    <a:pt x="4945617" y="998241"/>
                  </a:lnTo>
                  <a:lnTo>
                    <a:pt x="5063630" y="997767"/>
                  </a:lnTo>
                  <a:lnTo>
                    <a:pt x="5063749" y="1024599"/>
                  </a:lnTo>
                  <a:lnTo>
                    <a:pt x="4944549" y="1025073"/>
                  </a:lnTo>
                  <a:lnTo>
                    <a:pt x="4944549" y="1025073"/>
                  </a:lnTo>
                  <a:lnTo>
                    <a:pt x="4944549" y="1024599"/>
                  </a:lnTo>
                  <a:lnTo>
                    <a:pt x="4944311" y="998241"/>
                  </a:lnTo>
                  <a:close/>
                  <a:moveTo>
                    <a:pt x="4944786" y="1061047"/>
                  </a:moveTo>
                  <a:lnTo>
                    <a:pt x="5063986" y="1060572"/>
                  </a:lnTo>
                  <a:lnTo>
                    <a:pt x="5064223" y="1087523"/>
                  </a:lnTo>
                  <a:lnTo>
                    <a:pt x="5055794" y="1087523"/>
                  </a:lnTo>
                  <a:lnTo>
                    <a:pt x="4944905" y="1087879"/>
                  </a:lnTo>
                  <a:lnTo>
                    <a:pt x="4944905" y="1087879"/>
                  </a:lnTo>
                  <a:lnTo>
                    <a:pt x="4944786" y="1061047"/>
                  </a:lnTo>
                  <a:close/>
                  <a:moveTo>
                    <a:pt x="4945380" y="1123853"/>
                  </a:moveTo>
                  <a:lnTo>
                    <a:pt x="4945380" y="1123853"/>
                  </a:lnTo>
                  <a:lnTo>
                    <a:pt x="5064580" y="1123378"/>
                  </a:lnTo>
                  <a:lnTo>
                    <a:pt x="5064698" y="1150328"/>
                  </a:lnTo>
                  <a:lnTo>
                    <a:pt x="4945498" y="1150803"/>
                  </a:lnTo>
                  <a:lnTo>
                    <a:pt x="4945380" y="1123853"/>
                  </a:lnTo>
                  <a:close/>
                  <a:moveTo>
                    <a:pt x="4945736" y="1186540"/>
                  </a:moveTo>
                  <a:lnTo>
                    <a:pt x="5065055" y="1186065"/>
                  </a:lnTo>
                  <a:lnTo>
                    <a:pt x="5065173" y="1213015"/>
                  </a:lnTo>
                  <a:lnTo>
                    <a:pt x="4945854" y="1213490"/>
                  </a:lnTo>
                  <a:lnTo>
                    <a:pt x="4945736" y="1186540"/>
                  </a:lnTo>
                  <a:close/>
                  <a:moveTo>
                    <a:pt x="4946211" y="1249345"/>
                  </a:moveTo>
                  <a:lnTo>
                    <a:pt x="5065411" y="1248870"/>
                  </a:lnTo>
                  <a:lnTo>
                    <a:pt x="5065530" y="1275821"/>
                  </a:lnTo>
                  <a:lnTo>
                    <a:pt x="4947042" y="1276296"/>
                  </a:lnTo>
                  <a:lnTo>
                    <a:pt x="4946329" y="1276296"/>
                  </a:lnTo>
                  <a:lnTo>
                    <a:pt x="4946329" y="1276296"/>
                  </a:lnTo>
                  <a:lnTo>
                    <a:pt x="4946329" y="1276059"/>
                  </a:lnTo>
                  <a:lnTo>
                    <a:pt x="4946211" y="1249345"/>
                  </a:lnTo>
                  <a:close/>
                  <a:moveTo>
                    <a:pt x="4946567" y="1312032"/>
                  </a:moveTo>
                  <a:lnTo>
                    <a:pt x="5065886" y="1311557"/>
                  </a:lnTo>
                  <a:lnTo>
                    <a:pt x="5066005" y="1338389"/>
                  </a:lnTo>
                  <a:lnTo>
                    <a:pt x="5057456" y="1338389"/>
                  </a:lnTo>
                  <a:lnTo>
                    <a:pt x="5024925" y="1338508"/>
                  </a:lnTo>
                  <a:lnTo>
                    <a:pt x="4946804" y="1338745"/>
                  </a:lnTo>
                  <a:lnTo>
                    <a:pt x="4946567" y="1312032"/>
                  </a:lnTo>
                  <a:close/>
                  <a:moveTo>
                    <a:pt x="4947042" y="1374719"/>
                  </a:moveTo>
                  <a:lnTo>
                    <a:pt x="5066242" y="1374244"/>
                  </a:lnTo>
                  <a:lnTo>
                    <a:pt x="5066479" y="1401076"/>
                  </a:lnTo>
                  <a:lnTo>
                    <a:pt x="5057931" y="1401076"/>
                  </a:lnTo>
                  <a:lnTo>
                    <a:pt x="4947992" y="1401551"/>
                  </a:lnTo>
                  <a:lnTo>
                    <a:pt x="4947161" y="1401551"/>
                  </a:lnTo>
                  <a:lnTo>
                    <a:pt x="4947042" y="1374719"/>
                  </a:lnTo>
                  <a:close/>
                  <a:moveTo>
                    <a:pt x="4947398" y="1437525"/>
                  </a:moveTo>
                  <a:lnTo>
                    <a:pt x="5066717" y="1437050"/>
                  </a:lnTo>
                  <a:lnTo>
                    <a:pt x="5066835" y="1463882"/>
                  </a:lnTo>
                  <a:lnTo>
                    <a:pt x="5058287" y="1463882"/>
                  </a:lnTo>
                  <a:lnTo>
                    <a:pt x="4947636" y="1464357"/>
                  </a:lnTo>
                  <a:lnTo>
                    <a:pt x="4947398" y="1437525"/>
                  </a:lnTo>
                  <a:close/>
                  <a:moveTo>
                    <a:pt x="4947992" y="1500212"/>
                  </a:moveTo>
                  <a:lnTo>
                    <a:pt x="5067192" y="1499737"/>
                  </a:lnTo>
                  <a:lnTo>
                    <a:pt x="5067429" y="1526569"/>
                  </a:lnTo>
                  <a:lnTo>
                    <a:pt x="4948110" y="1527043"/>
                  </a:lnTo>
                  <a:lnTo>
                    <a:pt x="4947992" y="1500212"/>
                  </a:lnTo>
                  <a:close/>
                  <a:moveTo>
                    <a:pt x="4948585" y="1589137"/>
                  </a:moveTo>
                  <a:lnTo>
                    <a:pt x="4948348" y="1562899"/>
                  </a:lnTo>
                  <a:lnTo>
                    <a:pt x="5067667" y="1562424"/>
                  </a:lnTo>
                  <a:lnTo>
                    <a:pt x="5067785" y="1589374"/>
                  </a:lnTo>
                  <a:lnTo>
                    <a:pt x="4949298" y="1589849"/>
                  </a:lnTo>
                  <a:lnTo>
                    <a:pt x="4948585" y="1589849"/>
                  </a:lnTo>
                  <a:lnTo>
                    <a:pt x="4948585" y="1589849"/>
                  </a:lnTo>
                  <a:lnTo>
                    <a:pt x="4948585" y="1589137"/>
                  </a:lnTo>
                  <a:close/>
                  <a:moveTo>
                    <a:pt x="4948823" y="1625704"/>
                  </a:moveTo>
                  <a:lnTo>
                    <a:pt x="5068023" y="1625229"/>
                  </a:lnTo>
                  <a:lnTo>
                    <a:pt x="5068260" y="1652180"/>
                  </a:lnTo>
                  <a:lnTo>
                    <a:pt x="5059712" y="1652180"/>
                  </a:lnTo>
                  <a:lnTo>
                    <a:pt x="4950248" y="1652536"/>
                  </a:lnTo>
                  <a:lnTo>
                    <a:pt x="4948941" y="1652536"/>
                  </a:lnTo>
                  <a:lnTo>
                    <a:pt x="4948823" y="1625704"/>
                  </a:lnTo>
                  <a:close/>
                  <a:moveTo>
                    <a:pt x="4949416" y="1688391"/>
                  </a:moveTo>
                  <a:lnTo>
                    <a:pt x="5068617" y="1687916"/>
                  </a:lnTo>
                  <a:lnTo>
                    <a:pt x="5068735" y="1714748"/>
                  </a:lnTo>
                  <a:lnTo>
                    <a:pt x="5068023" y="1714748"/>
                  </a:lnTo>
                  <a:lnTo>
                    <a:pt x="5060306" y="1714748"/>
                  </a:lnTo>
                  <a:lnTo>
                    <a:pt x="4949416" y="1715223"/>
                  </a:lnTo>
                  <a:lnTo>
                    <a:pt x="4949416" y="1715223"/>
                  </a:lnTo>
                  <a:lnTo>
                    <a:pt x="4949416" y="1714985"/>
                  </a:lnTo>
                  <a:lnTo>
                    <a:pt x="4949416" y="1688391"/>
                  </a:lnTo>
                  <a:close/>
                  <a:moveTo>
                    <a:pt x="4949773" y="1751197"/>
                  </a:moveTo>
                  <a:lnTo>
                    <a:pt x="5069091" y="1750722"/>
                  </a:lnTo>
                  <a:lnTo>
                    <a:pt x="5069210" y="1777672"/>
                  </a:lnTo>
                  <a:lnTo>
                    <a:pt x="4950722" y="1778147"/>
                  </a:lnTo>
                  <a:lnTo>
                    <a:pt x="4950010" y="1778147"/>
                  </a:lnTo>
                  <a:lnTo>
                    <a:pt x="4949773" y="1751197"/>
                  </a:lnTo>
                  <a:close/>
                  <a:moveTo>
                    <a:pt x="4950248" y="1813884"/>
                  </a:moveTo>
                  <a:lnTo>
                    <a:pt x="5069447" y="1813409"/>
                  </a:lnTo>
                  <a:lnTo>
                    <a:pt x="5069685" y="1840241"/>
                  </a:lnTo>
                  <a:lnTo>
                    <a:pt x="5061255" y="1840241"/>
                  </a:lnTo>
                  <a:lnTo>
                    <a:pt x="4951791" y="1840597"/>
                  </a:lnTo>
                  <a:lnTo>
                    <a:pt x="4950366" y="1840597"/>
                  </a:lnTo>
                  <a:lnTo>
                    <a:pt x="4950248" y="1813884"/>
                  </a:lnTo>
                  <a:close/>
                  <a:moveTo>
                    <a:pt x="4950604" y="1876689"/>
                  </a:moveTo>
                  <a:lnTo>
                    <a:pt x="4951435" y="1876689"/>
                  </a:lnTo>
                  <a:lnTo>
                    <a:pt x="5069922" y="1876214"/>
                  </a:lnTo>
                  <a:lnTo>
                    <a:pt x="5070041" y="1903046"/>
                  </a:lnTo>
                  <a:lnTo>
                    <a:pt x="4951316" y="1903521"/>
                  </a:lnTo>
                  <a:lnTo>
                    <a:pt x="4950960" y="1903521"/>
                  </a:lnTo>
                  <a:lnTo>
                    <a:pt x="4950960" y="1903521"/>
                  </a:lnTo>
                  <a:lnTo>
                    <a:pt x="4950604" y="1876689"/>
                  </a:lnTo>
                  <a:close/>
                  <a:moveTo>
                    <a:pt x="4951078" y="1939376"/>
                  </a:moveTo>
                  <a:lnTo>
                    <a:pt x="4951078" y="1939376"/>
                  </a:lnTo>
                  <a:lnTo>
                    <a:pt x="5069922" y="1938783"/>
                  </a:lnTo>
                  <a:lnTo>
                    <a:pt x="5070279" y="1938783"/>
                  </a:lnTo>
                  <a:lnTo>
                    <a:pt x="5070635" y="1965733"/>
                  </a:lnTo>
                  <a:lnTo>
                    <a:pt x="4951316" y="1966327"/>
                  </a:lnTo>
                  <a:lnTo>
                    <a:pt x="4951078" y="1939376"/>
                  </a:lnTo>
                  <a:close/>
                  <a:moveTo>
                    <a:pt x="4951435" y="2002063"/>
                  </a:moveTo>
                  <a:lnTo>
                    <a:pt x="5070754" y="2001588"/>
                  </a:lnTo>
                  <a:lnTo>
                    <a:pt x="5070872" y="2028420"/>
                  </a:lnTo>
                  <a:lnTo>
                    <a:pt x="4951672" y="2028895"/>
                  </a:lnTo>
                  <a:lnTo>
                    <a:pt x="4951435" y="2002063"/>
                  </a:lnTo>
                  <a:close/>
                  <a:moveTo>
                    <a:pt x="4952147" y="2091700"/>
                  </a:moveTo>
                  <a:lnTo>
                    <a:pt x="4952028" y="2064869"/>
                  </a:lnTo>
                  <a:lnTo>
                    <a:pt x="5071229" y="2064394"/>
                  </a:lnTo>
                  <a:lnTo>
                    <a:pt x="5071466" y="2091226"/>
                  </a:lnTo>
                  <a:lnTo>
                    <a:pt x="4952147" y="2091700"/>
                  </a:lnTo>
                  <a:close/>
                  <a:moveTo>
                    <a:pt x="5290039" y="943272"/>
                  </a:moveTo>
                  <a:lnTo>
                    <a:pt x="5402234" y="942797"/>
                  </a:lnTo>
                  <a:lnTo>
                    <a:pt x="5402472" y="974259"/>
                  </a:lnTo>
                  <a:lnTo>
                    <a:pt x="5290157" y="974734"/>
                  </a:lnTo>
                  <a:lnTo>
                    <a:pt x="5290039" y="943272"/>
                  </a:lnTo>
                  <a:close/>
                  <a:moveTo>
                    <a:pt x="5290632" y="1035046"/>
                  </a:moveTo>
                  <a:lnTo>
                    <a:pt x="5402946" y="1034690"/>
                  </a:lnTo>
                  <a:lnTo>
                    <a:pt x="5403184" y="1066034"/>
                  </a:lnTo>
                  <a:lnTo>
                    <a:pt x="5290870" y="1066509"/>
                  </a:lnTo>
                  <a:lnTo>
                    <a:pt x="5290632" y="1035046"/>
                  </a:lnTo>
                  <a:close/>
                  <a:moveTo>
                    <a:pt x="5291345" y="1126940"/>
                  </a:moveTo>
                  <a:lnTo>
                    <a:pt x="5403540" y="1126465"/>
                  </a:lnTo>
                  <a:lnTo>
                    <a:pt x="5403778" y="1157927"/>
                  </a:lnTo>
                  <a:lnTo>
                    <a:pt x="5291464" y="1158283"/>
                  </a:lnTo>
                  <a:lnTo>
                    <a:pt x="5291345" y="1126940"/>
                  </a:lnTo>
                  <a:close/>
                  <a:moveTo>
                    <a:pt x="5292057" y="1218714"/>
                  </a:moveTo>
                  <a:lnTo>
                    <a:pt x="5404371" y="1218239"/>
                  </a:lnTo>
                  <a:lnTo>
                    <a:pt x="5404490" y="1249583"/>
                  </a:lnTo>
                  <a:lnTo>
                    <a:pt x="5292176" y="1250058"/>
                  </a:lnTo>
                  <a:lnTo>
                    <a:pt x="5292057" y="1218714"/>
                  </a:lnTo>
                  <a:close/>
                  <a:moveTo>
                    <a:pt x="5292651" y="1310726"/>
                  </a:moveTo>
                  <a:lnTo>
                    <a:pt x="5404965" y="1310251"/>
                  </a:lnTo>
                  <a:lnTo>
                    <a:pt x="5405084" y="1341714"/>
                  </a:lnTo>
                  <a:lnTo>
                    <a:pt x="5292888" y="1342070"/>
                  </a:lnTo>
                  <a:lnTo>
                    <a:pt x="5292651" y="1310726"/>
                  </a:lnTo>
                  <a:close/>
                  <a:moveTo>
                    <a:pt x="5293363" y="1402501"/>
                  </a:moveTo>
                  <a:lnTo>
                    <a:pt x="5404846" y="1402145"/>
                  </a:lnTo>
                  <a:lnTo>
                    <a:pt x="5405440" y="1402145"/>
                  </a:lnTo>
                  <a:lnTo>
                    <a:pt x="5405796" y="1433488"/>
                  </a:lnTo>
                  <a:lnTo>
                    <a:pt x="5293601" y="1433963"/>
                  </a:lnTo>
                  <a:lnTo>
                    <a:pt x="5293601" y="1433963"/>
                  </a:lnTo>
                  <a:lnTo>
                    <a:pt x="5293363" y="1402501"/>
                  </a:lnTo>
                  <a:close/>
                  <a:moveTo>
                    <a:pt x="5294076" y="1494394"/>
                  </a:moveTo>
                  <a:lnTo>
                    <a:pt x="5406152" y="1493919"/>
                  </a:lnTo>
                  <a:lnTo>
                    <a:pt x="5406508" y="1525263"/>
                  </a:lnTo>
                  <a:lnTo>
                    <a:pt x="5405915" y="1525263"/>
                  </a:lnTo>
                  <a:lnTo>
                    <a:pt x="5294313" y="1525619"/>
                  </a:lnTo>
                  <a:lnTo>
                    <a:pt x="5294076" y="1494394"/>
                  </a:lnTo>
                  <a:close/>
                  <a:moveTo>
                    <a:pt x="5294669" y="1586287"/>
                  </a:moveTo>
                  <a:lnTo>
                    <a:pt x="5406746" y="1585813"/>
                  </a:lnTo>
                  <a:lnTo>
                    <a:pt x="5407102" y="1617275"/>
                  </a:lnTo>
                  <a:lnTo>
                    <a:pt x="5294788" y="1617631"/>
                  </a:lnTo>
                  <a:lnTo>
                    <a:pt x="5294669" y="1586287"/>
                  </a:lnTo>
                  <a:close/>
                  <a:moveTo>
                    <a:pt x="5295263" y="1678062"/>
                  </a:moveTo>
                  <a:lnTo>
                    <a:pt x="5407458" y="1677706"/>
                  </a:lnTo>
                  <a:lnTo>
                    <a:pt x="5407696" y="1709049"/>
                  </a:lnTo>
                  <a:lnTo>
                    <a:pt x="5296331" y="1709524"/>
                  </a:lnTo>
                  <a:lnTo>
                    <a:pt x="5295619" y="1709524"/>
                  </a:lnTo>
                  <a:lnTo>
                    <a:pt x="5295263" y="1678062"/>
                  </a:lnTo>
                  <a:close/>
                  <a:moveTo>
                    <a:pt x="5295856" y="1769955"/>
                  </a:moveTo>
                  <a:lnTo>
                    <a:pt x="5296688" y="1769955"/>
                  </a:lnTo>
                  <a:lnTo>
                    <a:pt x="5408170" y="1769480"/>
                  </a:lnTo>
                  <a:lnTo>
                    <a:pt x="5408289" y="1800943"/>
                  </a:lnTo>
                  <a:lnTo>
                    <a:pt x="5296213" y="1801299"/>
                  </a:lnTo>
                  <a:lnTo>
                    <a:pt x="5295856" y="1769955"/>
                  </a:lnTo>
                  <a:close/>
                  <a:moveTo>
                    <a:pt x="5296569" y="1861849"/>
                  </a:moveTo>
                  <a:lnTo>
                    <a:pt x="5408764" y="1861492"/>
                  </a:lnTo>
                  <a:lnTo>
                    <a:pt x="5409002" y="1892836"/>
                  </a:lnTo>
                  <a:lnTo>
                    <a:pt x="5408289" y="1892836"/>
                  </a:lnTo>
                  <a:lnTo>
                    <a:pt x="5296806" y="1893311"/>
                  </a:lnTo>
                  <a:lnTo>
                    <a:pt x="5296569" y="1861849"/>
                  </a:lnTo>
                  <a:close/>
                  <a:moveTo>
                    <a:pt x="5297281" y="1953742"/>
                  </a:moveTo>
                  <a:lnTo>
                    <a:pt x="5409595" y="1953386"/>
                  </a:lnTo>
                  <a:lnTo>
                    <a:pt x="5409714" y="1984729"/>
                  </a:lnTo>
                  <a:lnTo>
                    <a:pt x="5298112" y="1985204"/>
                  </a:lnTo>
                  <a:lnTo>
                    <a:pt x="5297519" y="1985204"/>
                  </a:lnTo>
                  <a:lnTo>
                    <a:pt x="5297281" y="1953742"/>
                  </a:lnTo>
                  <a:close/>
                  <a:moveTo>
                    <a:pt x="5298825" y="2076979"/>
                  </a:moveTo>
                  <a:lnTo>
                    <a:pt x="5297993" y="2076979"/>
                  </a:lnTo>
                  <a:lnTo>
                    <a:pt x="5297993" y="2076979"/>
                  </a:lnTo>
                  <a:lnTo>
                    <a:pt x="5297875" y="2045635"/>
                  </a:lnTo>
                  <a:lnTo>
                    <a:pt x="5410189" y="2045279"/>
                  </a:lnTo>
                  <a:lnTo>
                    <a:pt x="5410426" y="2076623"/>
                  </a:lnTo>
                  <a:lnTo>
                    <a:pt x="5298825" y="2076979"/>
                  </a:lnTo>
                  <a:close/>
                  <a:moveTo>
                    <a:pt x="5588870" y="534263"/>
                  </a:moveTo>
                  <a:lnTo>
                    <a:pt x="5757104" y="533670"/>
                  </a:lnTo>
                  <a:lnTo>
                    <a:pt x="5757341" y="551597"/>
                  </a:lnTo>
                  <a:lnTo>
                    <a:pt x="5745706" y="551597"/>
                  </a:lnTo>
                  <a:lnTo>
                    <a:pt x="5589939" y="552191"/>
                  </a:lnTo>
                  <a:lnTo>
                    <a:pt x="5588989" y="552191"/>
                  </a:lnTo>
                  <a:lnTo>
                    <a:pt x="5588989" y="552191"/>
                  </a:lnTo>
                  <a:lnTo>
                    <a:pt x="5588870" y="534263"/>
                  </a:lnTo>
                  <a:close/>
                  <a:moveTo>
                    <a:pt x="5589226" y="601462"/>
                  </a:moveTo>
                  <a:lnTo>
                    <a:pt x="5589226" y="601462"/>
                  </a:lnTo>
                  <a:lnTo>
                    <a:pt x="5756510" y="600750"/>
                  </a:lnTo>
                  <a:lnTo>
                    <a:pt x="5757579" y="600750"/>
                  </a:lnTo>
                  <a:lnTo>
                    <a:pt x="5757579" y="600750"/>
                  </a:lnTo>
                  <a:lnTo>
                    <a:pt x="5757816" y="618677"/>
                  </a:lnTo>
                  <a:lnTo>
                    <a:pt x="5746063" y="618677"/>
                  </a:lnTo>
                  <a:lnTo>
                    <a:pt x="5589464" y="619389"/>
                  </a:lnTo>
                  <a:lnTo>
                    <a:pt x="5589226" y="601462"/>
                  </a:lnTo>
                  <a:close/>
                  <a:moveTo>
                    <a:pt x="5589820" y="668660"/>
                  </a:moveTo>
                  <a:lnTo>
                    <a:pt x="5758054" y="667948"/>
                  </a:lnTo>
                  <a:lnTo>
                    <a:pt x="5758172" y="685875"/>
                  </a:lnTo>
                  <a:lnTo>
                    <a:pt x="5589820" y="686588"/>
                  </a:lnTo>
                  <a:lnTo>
                    <a:pt x="5589820" y="668660"/>
                  </a:lnTo>
                  <a:close/>
                  <a:moveTo>
                    <a:pt x="5590414" y="753311"/>
                  </a:moveTo>
                  <a:lnTo>
                    <a:pt x="5590176" y="735859"/>
                  </a:lnTo>
                  <a:lnTo>
                    <a:pt x="5758529" y="735265"/>
                  </a:lnTo>
                  <a:lnTo>
                    <a:pt x="5758529" y="753193"/>
                  </a:lnTo>
                  <a:lnTo>
                    <a:pt x="5590295" y="753786"/>
                  </a:lnTo>
                  <a:lnTo>
                    <a:pt x="5590295" y="753786"/>
                  </a:lnTo>
                  <a:lnTo>
                    <a:pt x="5590414" y="753311"/>
                  </a:lnTo>
                  <a:close/>
                  <a:moveTo>
                    <a:pt x="5590651" y="803176"/>
                  </a:moveTo>
                  <a:lnTo>
                    <a:pt x="5590651" y="803176"/>
                  </a:lnTo>
                  <a:lnTo>
                    <a:pt x="5759004" y="802464"/>
                  </a:lnTo>
                  <a:lnTo>
                    <a:pt x="5759241" y="820391"/>
                  </a:lnTo>
                  <a:lnTo>
                    <a:pt x="5590889" y="821104"/>
                  </a:lnTo>
                  <a:lnTo>
                    <a:pt x="5590651" y="803176"/>
                  </a:lnTo>
                  <a:close/>
                  <a:moveTo>
                    <a:pt x="5591245" y="870256"/>
                  </a:moveTo>
                  <a:lnTo>
                    <a:pt x="5592194" y="870256"/>
                  </a:lnTo>
                  <a:lnTo>
                    <a:pt x="5759597" y="869662"/>
                  </a:lnTo>
                  <a:lnTo>
                    <a:pt x="5759716" y="887471"/>
                  </a:lnTo>
                  <a:lnTo>
                    <a:pt x="5591482" y="888183"/>
                  </a:lnTo>
                  <a:lnTo>
                    <a:pt x="5591482" y="888183"/>
                  </a:lnTo>
                  <a:lnTo>
                    <a:pt x="5591245" y="870256"/>
                  </a:lnTo>
                  <a:close/>
                  <a:moveTo>
                    <a:pt x="5591601" y="937454"/>
                  </a:moveTo>
                  <a:lnTo>
                    <a:pt x="5759953" y="936861"/>
                  </a:lnTo>
                  <a:lnTo>
                    <a:pt x="5760072" y="954788"/>
                  </a:lnTo>
                  <a:lnTo>
                    <a:pt x="5591720" y="955382"/>
                  </a:lnTo>
                  <a:lnTo>
                    <a:pt x="5591601" y="937454"/>
                  </a:lnTo>
                  <a:close/>
                  <a:moveTo>
                    <a:pt x="5592194" y="1004771"/>
                  </a:moveTo>
                  <a:lnTo>
                    <a:pt x="5760547" y="1004059"/>
                  </a:lnTo>
                  <a:lnTo>
                    <a:pt x="5760547" y="1021987"/>
                  </a:lnTo>
                  <a:lnTo>
                    <a:pt x="5593263" y="1022699"/>
                  </a:lnTo>
                  <a:lnTo>
                    <a:pt x="5592194" y="1022699"/>
                  </a:lnTo>
                  <a:lnTo>
                    <a:pt x="5592194" y="1022699"/>
                  </a:lnTo>
                  <a:lnTo>
                    <a:pt x="5592194" y="1004771"/>
                  </a:lnTo>
                  <a:close/>
                  <a:moveTo>
                    <a:pt x="5592551" y="1071970"/>
                  </a:moveTo>
                  <a:lnTo>
                    <a:pt x="5593501" y="1071970"/>
                  </a:lnTo>
                  <a:lnTo>
                    <a:pt x="5760903" y="1071376"/>
                  </a:lnTo>
                  <a:lnTo>
                    <a:pt x="5761140" y="1089304"/>
                  </a:lnTo>
                  <a:lnTo>
                    <a:pt x="5593738" y="1089897"/>
                  </a:lnTo>
                  <a:lnTo>
                    <a:pt x="5592788" y="1089897"/>
                  </a:lnTo>
                  <a:lnTo>
                    <a:pt x="5592788" y="1089897"/>
                  </a:lnTo>
                  <a:lnTo>
                    <a:pt x="5592551" y="1071970"/>
                  </a:lnTo>
                  <a:close/>
                  <a:moveTo>
                    <a:pt x="5593144" y="1139168"/>
                  </a:moveTo>
                  <a:lnTo>
                    <a:pt x="5761497" y="1138456"/>
                  </a:lnTo>
                  <a:lnTo>
                    <a:pt x="5761497" y="1156383"/>
                  </a:lnTo>
                  <a:lnTo>
                    <a:pt x="5593144" y="1157096"/>
                  </a:lnTo>
                  <a:lnTo>
                    <a:pt x="5593144" y="1139168"/>
                  </a:lnTo>
                  <a:close/>
                  <a:moveTo>
                    <a:pt x="5593501" y="1206367"/>
                  </a:moveTo>
                  <a:lnTo>
                    <a:pt x="5761853" y="1205654"/>
                  </a:lnTo>
                  <a:lnTo>
                    <a:pt x="5762090" y="1223582"/>
                  </a:lnTo>
                  <a:lnTo>
                    <a:pt x="5761497" y="1223582"/>
                  </a:lnTo>
                  <a:lnTo>
                    <a:pt x="5751880" y="1223582"/>
                  </a:lnTo>
                  <a:lnTo>
                    <a:pt x="5750336" y="1223582"/>
                  </a:lnTo>
                  <a:lnTo>
                    <a:pt x="5735615" y="1223701"/>
                  </a:lnTo>
                  <a:lnTo>
                    <a:pt x="5593619" y="1224294"/>
                  </a:lnTo>
                  <a:lnTo>
                    <a:pt x="5593501" y="1206367"/>
                  </a:lnTo>
                  <a:close/>
                  <a:moveTo>
                    <a:pt x="5594094" y="1273565"/>
                  </a:moveTo>
                  <a:lnTo>
                    <a:pt x="5762446" y="1272972"/>
                  </a:lnTo>
                  <a:lnTo>
                    <a:pt x="5762446" y="1290899"/>
                  </a:lnTo>
                  <a:lnTo>
                    <a:pt x="5594094" y="1291493"/>
                  </a:lnTo>
                  <a:lnTo>
                    <a:pt x="5594094" y="1273565"/>
                  </a:lnTo>
                  <a:close/>
                  <a:moveTo>
                    <a:pt x="5594569" y="1340882"/>
                  </a:moveTo>
                  <a:lnTo>
                    <a:pt x="5595638" y="1340882"/>
                  </a:lnTo>
                  <a:lnTo>
                    <a:pt x="5762921" y="1340170"/>
                  </a:lnTo>
                  <a:lnTo>
                    <a:pt x="5763159" y="1358098"/>
                  </a:lnTo>
                  <a:lnTo>
                    <a:pt x="5751405" y="1358098"/>
                  </a:lnTo>
                  <a:lnTo>
                    <a:pt x="5594806" y="1358691"/>
                  </a:lnTo>
                  <a:lnTo>
                    <a:pt x="5594806" y="1358691"/>
                  </a:lnTo>
                  <a:lnTo>
                    <a:pt x="5594569" y="1340882"/>
                  </a:lnTo>
                  <a:close/>
                  <a:moveTo>
                    <a:pt x="5595044" y="1408081"/>
                  </a:moveTo>
                  <a:lnTo>
                    <a:pt x="5763277" y="1407369"/>
                  </a:lnTo>
                  <a:lnTo>
                    <a:pt x="5763515" y="1425415"/>
                  </a:lnTo>
                  <a:lnTo>
                    <a:pt x="5763040" y="1425415"/>
                  </a:lnTo>
                  <a:lnTo>
                    <a:pt x="5753780" y="1425415"/>
                  </a:lnTo>
                  <a:lnTo>
                    <a:pt x="5751761" y="1425415"/>
                  </a:lnTo>
                  <a:lnTo>
                    <a:pt x="5679101" y="1425652"/>
                  </a:lnTo>
                  <a:lnTo>
                    <a:pt x="5595044" y="1426008"/>
                  </a:lnTo>
                  <a:lnTo>
                    <a:pt x="5595044" y="1408081"/>
                  </a:lnTo>
                  <a:close/>
                  <a:moveTo>
                    <a:pt x="5595519" y="1475279"/>
                  </a:moveTo>
                  <a:lnTo>
                    <a:pt x="5596469" y="1475279"/>
                  </a:lnTo>
                  <a:lnTo>
                    <a:pt x="5763871" y="1474686"/>
                  </a:lnTo>
                  <a:lnTo>
                    <a:pt x="5763871" y="1492613"/>
                  </a:lnTo>
                  <a:lnTo>
                    <a:pt x="5762921" y="1492613"/>
                  </a:lnTo>
                  <a:lnTo>
                    <a:pt x="5595638" y="1493207"/>
                  </a:lnTo>
                  <a:lnTo>
                    <a:pt x="5595519" y="1475279"/>
                  </a:lnTo>
                  <a:close/>
                  <a:moveTo>
                    <a:pt x="5595994" y="1542478"/>
                  </a:moveTo>
                  <a:lnTo>
                    <a:pt x="5764227" y="1541765"/>
                  </a:lnTo>
                  <a:lnTo>
                    <a:pt x="5764465" y="1559693"/>
                  </a:lnTo>
                  <a:lnTo>
                    <a:pt x="5596113" y="1560405"/>
                  </a:lnTo>
                  <a:lnTo>
                    <a:pt x="5595994" y="1542478"/>
                  </a:lnTo>
                  <a:close/>
                  <a:moveTo>
                    <a:pt x="5596469" y="1609676"/>
                  </a:moveTo>
                  <a:lnTo>
                    <a:pt x="5597418" y="1609676"/>
                  </a:lnTo>
                  <a:lnTo>
                    <a:pt x="5764821" y="1609083"/>
                  </a:lnTo>
                  <a:lnTo>
                    <a:pt x="5764821" y="1627010"/>
                  </a:lnTo>
                  <a:lnTo>
                    <a:pt x="5596588" y="1627604"/>
                  </a:lnTo>
                  <a:lnTo>
                    <a:pt x="5596469" y="1609676"/>
                  </a:lnTo>
                  <a:close/>
                  <a:moveTo>
                    <a:pt x="5597062" y="1694565"/>
                  </a:moveTo>
                  <a:lnTo>
                    <a:pt x="5596825" y="1676993"/>
                  </a:lnTo>
                  <a:lnTo>
                    <a:pt x="5597893" y="1676993"/>
                  </a:lnTo>
                  <a:lnTo>
                    <a:pt x="5765177" y="1676281"/>
                  </a:lnTo>
                  <a:lnTo>
                    <a:pt x="5765414" y="1694209"/>
                  </a:lnTo>
                  <a:lnTo>
                    <a:pt x="5597062" y="1694802"/>
                  </a:lnTo>
                  <a:lnTo>
                    <a:pt x="5597062" y="1694802"/>
                  </a:lnTo>
                  <a:lnTo>
                    <a:pt x="5597062" y="1694565"/>
                  </a:lnTo>
                  <a:close/>
                  <a:moveTo>
                    <a:pt x="5597418" y="1744192"/>
                  </a:moveTo>
                  <a:lnTo>
                    <a:pt x="5598487" y="1744192"/>
                  </a:lnTo>
                  <a:lnTo>
                    <a:pt x="5765771" y="1743480"/>
                  </a:lnTo>
                  <a:lnTo>
                    <a:pt x="5765771" y="1761407"/>
                  </a:lnTo>
                  <a:lnTo>
                    <a:pt x="5754136" y="1761407"/>
                  </a:lnTo>
                  <a:lnTo>
                    <a:pt x="5597537" y="1762119"/>
                  </a:lnTo>
                  <a:lnTo>
                    <a:pt x="5597418" y="1744192"/>
                  </a:lnTo>
                  <a:close/>
                  <a:moveTo>
                    <a:pt x="5597893" y="1811272"/>
                  </a:moveTo>
                  <a:lnTo>
                    <a:pt x="5766246" y="1810678"/>
                  </a:lnTo>
                  <a:lnTo>
                    <a:pt x="5766483" y="1828606"/>
                  </a:lnTo>
                  <a:lnTo>
                    <a:pt x="5754848" y="1828606"/>
                  </a:lnTo>
                  <a:lnTo>
                    <a:pt x="5598131" y="1829199"/>
                  </a:lnTo>
                  <a:lnTo>
                    <a:pt x="5598131" y="1829199"/>
                  </a:lnTo>
                  <a:lnTo>
                    <a:pt x="5597893" y="1811272"/>
                  </a:lnTo>
                  <a:close/>
                  <a:moveTo>
                    <a:pt x="5598368" y="1878589"/>
                  </a:moveTo>
                  <a:lnTo>
                    <a:pt x="5766721" y="1877876"/>
                  </a:lnTo>
                  <a:lnTo>
                    <a:pt x="5766721" y="1895804"/>
                  </a:lnTo>
                  <a:lnTo>
                    <a:pt x="5755085" y="1895804"/>
                  </a:lnTo>
                  <a:lnTo>
                    <a:pt x="5599437" y="1896398"/>
                  </a:lnTo>
                  <a:lnTo>
                    <a:pt x="5598368" y="1896398"/>
                  </a:lnTo>
                  <a:lnTo>
                    <a:pt x="5598368" y="1878589"/>
                  </a:lnTo>
                  <a:close/>
                  <a:moveTo>
                    <a:pt x="5598843" y="1945787"/>
                  </a:moveTo>
                  <a:lnTo>
                    <a:pt x="5767196" y="1945075"/>
                  </a:lnTo>
                  <a:lnTo>
                    <a:pt x="5767433" y="1963002"/>
                  </a:lnTo>
                  <a:lnTo>
                    <a:pt x="5755798" y="1963002"/>
                  </a:lnTo>
                  <a:lnTo>
                    <a:pt x="5599081" y="1963596"/>
                  </a:lnTo>
                  <a:lnTo>
                    <a:pt x="5598843" y="1945787"/>
                  </a:lnTo>
                  <a:close/>
                  <a:moveTo>
                    <a:pt x="5599318" y="2012986"/>
                  </a:moveTo>
                  <a:lnTo>
                    <a:pt x="5767670" y="2012392"/>
                  </a:lnTo>
                  <a:lnTo>
                    <a:pt x="5767670" y="2030320"/>
                  </a:lnTo>
                  <a:lnTo>
                    <a:pt x="5766721" y="2030320"/>
                  </a:lnTo>
                  <a:lnTo>
                    <a:pt x="5756035" y="2030320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12986"/>
                  </a:lnTo>
                  <a:close/>
                  <a:moveTo>
                    <a:pt x="5601099" y="2098112"/>
                  </a:moveTo>
                  <a:lnTo>
                    <a:pt x="5600030" y="2098112"/>
                  </a:lnTo>
                  <a:lnTo>
                    <a:pt x="5600030" y="2098112"/>
                  </a:lnTo>
                  <a:lnTo>
                    <a:pt x="5599793" y="2080184"/>
                  </a:lnTo>
                  <a:lnTo>
                    <a:pt x="5600861" y="2080184"/>
                  </a:lnTo>
                  <a:lnTo>
                    <a:pt x="5768145" y="2079472"/>
                  </a:lnTo>
                  <a:lnTo>
                    <a:pt x="5768383" y="2097399"/>
                  </a:lnTo>
                  <a:lnTo>
                    <a:pt x="5601099" y="2098112"/>
                  </a:lnTo>
                  <a:close/>
                  <a:moveTo>
                    <a:pt x="6023642" y="514674"/>
                  </a:moveTo>
                  <a:lnTo>
                    <a:pt x="6142842" y="514080"/>
                  </a:lnTo>
                  <a:lnTo>
                    <a:pt x="6142960" y="540912"/>
                  </a:lnTo>
                  <a:lnTo>
                    <a:pt x="6023761" y="541387"/>
                  </a:lnTo>
                  <a:lnTo>
                    <a:pt x="6023642" y="514674"/>
                  </a:lnTo>
                  <a:close/>
                  <a:moveTo>
                    <a:pt x="6024236" y="608704"/>
                  </a:moveTo>
                  <a:lnTo>
                    <a:pt x="6143555" y="608229"/>
                  </a:lnTo>
                  <a:lnTo>
                    <a:pt x="6143673" y="635180"/>
                  </a:lnTo>
                  <a:lnTo>
                    <a:pt x="6024473" y="635655"/>
                  </a:lnTo>
                  <a:lnTo>
                    <a:pt x="6024236" y="608704"/>
                  </a:lnTo>
                  <a:close/>
                  <a:moveTo>
                    <a:pt x="6024829" y="702734"/>
                  </a:moveTo>
                  <a:lnTo>
                    <a:pt x="6144148" y="702260"/>
                  </a:lnTo>
                  <a:lnTo>
                    <a:pt x="6144267" y="729091"/>
                  </a:lnTo>
                  <a:lnTo>
                    <a:pt x="6025067" y="729566"/>
                  </a:lnTo>
                  <a:lnTo>
                    <a:pt x="6024829" y="702734"/>
                  </a:lnTo>
                  <a:close/>
                  <a:moveTo>
                    <a:pt x="6025541" y="796884"/>
                  </a:moveTo>
                  <a:lnTo>
                    <a:pt x="6143079" y="796409"/>
                  </a:lnTo>
                  <a:lnTo>
                    <a:pt x="6144742" y="796409"/>
                  </a:lnTo>
                  <a:lnTo>
                    <a:pt x="6144742" y="796409"/>
                  </a:lnTo>
                  <a:lnTo>
                    <a:pt x="6144979" y="823240"/>
                  </a:lnTo>
                  <a:lnTo>
                    <a:pt x="6144148" y="823240"/>
                  </a:lnTo>
                  <a:lnTo>
                    <a:pt x="6025660" y="823715"/>
                  </a:lnTo>
                  <a:lnTo>
                    <a:pt x="6025660" y="823359"/>
                  </a:lnTo>
                  <a:lnTo>
                    <a:pt x="6025541" y="796884"/>
                  </a:lnTo>
                  <a:close/>
                  <a:moveTo>
                    <a:pt x="6026254" y="891033"/>
                  </a:moveTo>
                  <a:lnTo>
                    <a:pt x="6026254" y="891033"/>
                  </a:lnTo>
                  <a:lnTo>
                    <a:pt x="6144742" y="890558"/>
                  </a:lnTo>
                  <a:lnTo>
                    <a:pt x="6145454" y="890558"/>
                  </a:lnTo>
                  <a:lnTo>
                    <a:pt x="6145692" y="917390"/>
                  </a:lnTo>
                  <a:lnTo>
                    <a:pt x="6026373" y="917864"/>
                  </a:lnTo>
                  <a:lnTo>
                    <a:pt x="6026373" y="917864"/>
                  </a:lnTo>
                  <a:lnTo>
                    <a:pt x="6026254" y="891033"/>
                  </a:lnTo>
                  <a:close/>
                  <a:moveTo>
                    <a:pt x="6027085" y="998479"/>
                  </a:moveTo>
                  <a:lnTo>
                    <a:pt x="6026966" y="985063"/>
                  </a:lnTo>
                  <a:lnTo>
                    <a:pt x="6145454" y="984588"/>
                  </a:lnTo>
                  <a:lnTo>
                    <a:pt x="6146166" y="984588"/>
                  </a:lnTo>
                  <a:lnTo>
                    <a:pt x="6146166" y="984588"/>
                  </a:lnTo>
                  <a:lnTo>
                    <a:pt x="6146404" y="1011539"/>
                  </a:lnTo>
                  <a:lnTo>
                    <a:pt x="6027085" y="1012014"/>
                  </a:lnTo>
                  <a:lnTo>
                    <a:pt x="6027085" y="998479"/>
                  </a:lnTo>
                  <a:close/>
                  <a:moveTo>
                    <a:pt x="6027679" y="1079212"/>
                  </a:moveTo>
                  <a:lnTo>
                    <a:pt x="6145216" y="1078737"/>
                  </a:lnTo>
                  <a:lnTo>
                    <a:pt x="6146879" y="1078737"/>
                  </a:lnTo>
                  <a:lnTo>
                    <a:pt x="6146997" y="1105688"/>
                  </a:lnTo>
                  <a:lnTo>
                    <a:pt x="6146166" y="1105688"/>
                  </a:lnTo>
                  <a:lnTo>
                    <a:pt x="6027797" y="1106163"/>
                  </a:lnTo>
                  <a:lnTo>
                    <a:pt x="6027679" y="1079212"/>
                  </a:lnTo>
                  <a:close/>
                  <a:moveTo>
                    <a:pt x="6028272" y="1173361"/>
                  </a:moveTo>
                  <a:lnTo>
                    <a:pt x="6147235" y="1172886"/>
                  </a:lnTo>
                  <a:lnTo>
                    <a:pt x="6147591" y="1172886"/>
                  </a:lnTo>
                  <a:lnTo>
                    <a:pt x="6147710" y="1199837"/>
                  </a:lnTo>
                  <a:lnTo>
                    <a:pt x="6028510" y="1200312"/>
                  </a:lnTo>
                  <a:lnTo>
                    <a:pt x="6028510" y="1200312"/>
                  </a:lnTo>
                  <a:lnTo>
                    <a:pt x="6028272" y="1173361"/>
                  </a:lnTo>
                  <a:close/>
                  <a:moveTo>
                    <a:pt x="6028866" y="1267392"/>
                  </a:moveTo>
                  <a:lnTo>
                    <a:pt x="6147591" y="1266917"/>
                  </a:lnTo>
                  <a:lnTo>
                    <a:pt x="6148303" y="1266917"/>
                  </a:lnTo>
                  <a:lnTo>
                    <a:pt x="6148422" y="1293867"/>
                  </a:lnTo>
                  <a:lnTo>
                    <a:pt x="6147710" y="1293867"/>
                  </a:lnTo>
                  <a:lnTo>
                    <a:pt x="6029222" y="1294342"/>
                  </a:lnTo>
                  <a:lnTo>
                    <a:pt x="6028866" y="1267392"/>
                  </a:lnTo>
                  <a:close/>
                  <a:moveTo>
                    <a:pt x="6029578" y="1361541"/>
                  </a:moveTo>
                  <a:lnTo>
                    <a:pt x="6148897" y="1360947"/>
                  </a:lnTo>
                  <a:lnTo>
                    <a:pt x="6149016" y="1387898"/>
                  </a:lnTo>
                  <a:lnTo>
                    <a:pt x="6148303" y="1387898"/>
                  </a:lnTo>
                  <a:lnTo>
                    <a:pt x="6029816" y="1388373"/>
                  </a:lnTo>
                  <a:lnTo>
                    <a:pt x="6029816" y="1388373"/>
                  </a:lnTo>
                  <a:lnTo>
                    <a:pt x="6029578" y="1361541"/>
                  </a:lnTo>
                  <a:close/>
                  <a:moveTo>
                    <a:pt x="6030291" y="1455690"/>
                  </a:moveTo>
                  <a:lnTo>
                    <a:pt x="6149491" y="1455215"/>
                  </a:lnTo>
                  <a:lnTo>
                    <a:pt x="6149728" y="1482047"/>
                  </a:lnTo>
                  <a:lnTo>
                    <a:pt x="6148897" y="1482047"/>
                  </a:lnTo>
                  <a:lnTo>
                    <a:pt x="6030409" y="1482522"/>
                  </a:lnTo>
                  <a:lnTo>
                    <a:pt x="6030409" y="1482522"/>
                  </a:lnTo>
                  <a:lnTo>
                    <a:pt x="6030291" y="1455690"/>
                  </a:lnTo>
                  <a:close/>
                  <a:moveTo>
                    <a:pt x="6031003" y="1549720"/>
                  </a:moveTo>
                  <a:lnTo>
                    <a:pt x="6150203" y="1549245"/>
                  </a:lnTo>
                  <a:lnTo>
                    <a:pt x="6150440" y="1576077"/>
                  </a:lnTo>
                  <a:lnTo>
                    <a:pt x="6031121" y="1576552"/>
                  </a:lnTo>
                  <a:lnTo>
                    <a:pt x="6031003" y="1549720"/>
                  </a:lnTo>
                  <a:close/>
                  <a:moveTo>
                    <a:pt x="6031715" y="1643750"/>
                  </a:moveTo>
                  <a:lnTo>
                    <a:pt x="6150916" y="1643276"/>
                  </a:lnTo>
                  <a:lnTo>
                    <a:pt x="6151034" y="1670107"/>
                  </a:lnTo>
                  <a:lnTo>
                    <a:pt x="6032546" y="1670582"/>
                  </a:lnTo>
                  <a:lnTo>
                    <a:pt x="6031834" y="1670582"/>
                  </a:lnTo>
                  <a:lnTo>
                    <a:pt x="6031834" y="1670582"/>
                  </a:lnTo>
                  <a:lnTo>
                    <a:pt x="6031715" y="1643750"/>
                  </a:lnTo>
                  <a:close/>
                  <a:moveTo>
                    <a:pt x="6032309" y="1737900"/>
                  </a:moveTo>
                  <a:lnTo>
                    <a:pt x="6151509" y="1737306"/>
                  </a:lnTo>
                  <a:lnTo>
                    <a:pt x="6151628" y="1764138"/>
                  </a:lnTo>
                  <a:lnTo>
                    <a:pt x="6033259" y="1764731"/>
                  </a:lnTo>
                  <a:lnTo>
                    <a:pt x="6032428" y="1764731"/>
                  </a:lnTo>
                  <a:lnTo>
                    <a:pt x="6032309" y="1737900"/>
                  </a:lnTo>
                  <a:close/>
                  <a:moveTo>
                    <a:pt x="6032903" y="1832049"/>
                  </a:moveTo>
                  <a:lnTo>
                    <a:pt x="6152221" y="1831574"/>
                  </a:lnTo>
                  <a:lnTo>
                    <a:pt x="6152340" y="1858406"/>
                  </a:lnTo>
                  <a:lnTo>
                    <a:pt x="6033852" y="1858881"/>
                  </a:lnTo>
                  <a:lnTo>
                    <a:pt x="6033140" y="1858881"/>
                  </a:lnTo>
                  <a:lnTo>
                    <a:pt x="6033140" y="1858881"/>
                  </a:lnTo>
                  <a:lnTo>
                    <a:pt x="6032903" y="1832049"/>
                  </a:lnTo>
                  <a:close/>
                  <a:moveTo>
                    <a:pt x="6033615" y="1926079"/>
                  </a:moveTo>
                  <a:lnTo>
                    <a:pt x="6152934" y="1925604"/>
                  </a:lnTo>
                  <a:lnTo>
                    <a:pt x="6153052" y="1952436"/>
                  </a:lnTo>
                  <a:lnTo>
                    <a:pt x="6033852" y="1952911"/>
                  </a:lnTo>
                  <a:lnTo>
                    <a:pt x="6033615" y="1926079"/>
                  </a:lnTo>
                  <a:close/>
                  <a:moveTo>
                    <a:pt x="6035277" y="2047179"/>
                  </a:moveTo>
                  <a:lnTo>
                    <a:pt x="6034446" y="2047179"/>
                  </a:lnTo>
                  <a:lnTo>
                    <a:pt x="6034327" y="2020228"/>
                  </a:lnTo>
                  <a:lnTo>
                    <a:pt x="6153646" y="2019753"/>
                  </a:lnTo>
                  <a:lnTo>
                    <a:pt x="6153765" y="2046585"/>
                  </a:lnTo>
                  <a:lnTo>
                    <a:pt x="6035277" y="2047179"/>
                  </a:lnTo>
                  <a:close/>
                  <a:moveTo>
                    <a:pt x="6412111" y="746069"/>
                  </a:moveTo>
                  <a:lnTo>
                    <a:pt x="6457464" y="745950"/>
                  </a:lnTo>
                  <a:lnTo>
                    <a:pt x="6457701" y="745950"/>
                  </a:lnTo>
                  <a:lnTo>
                    <a:pt x="6457939" y="777294"/>
                  </a:lnTo>
                  <a:lnTo>
                    <a:pt x="6457701" y="777294"/>
                  </a:lnTo>
                  <a:lnTo>
                    <a:pt x="6451646" y="777294"/>
                  </a:lnTo>
                  <a:lnTo>
                    <a:pt x="6447610" y="777294"/>
                  </a:lnTo>
                  <a:lnTo>
                    <a:pt x="6412348" y="777413"/>
                  </a:lnTo>
                  <a:lnTo>
                    <a:pt x="6412348" y="777413"/>
                  </a:lnTo>
                  <a:lnTo>
                    <a:pt x="6412111" y="746069"/>
                  </a:lnTo>
                  <a:close/>
                  <a:moveTo>
                    <a:pt x="6412586" y="804363"/>
                  </a:moveTo>
                  <a:lnTo>
                    <a:pt x="6458176" y="804244"/>
                  </a:lnTo>
                  <a:lnTo>
                    <a:pt x="6458413" y="835588"/>
                  </a:lnTo>
                  <a:lnTo>
                    <a:pt x="6452121" y="835588"/>
                  </a:lnTo>
                  <a:lnTo>
                    <a:pt x="6412823" y="835825"/>
                  </a:lnTo>
                  <a:lnTo>
                    <a:pt x="6412586" y="804363"/>
                  </a:lnTo>
                  <a:close/>
                  <a:moveTo>
                    <a:pt x="6413060" y="862657"/>
                  </a:moveTo>
                  <a:lnTo>
                    <a:pt x="6413060" y="862657"/>
                  </a:lnTo>
                  <a:lnTo>
                    <a:pt x="6458651" y="862420"/>
                  </a:lnTo>
                  <a:lnTo>
                    <a:pt x="6458889" y="893882"/>
                  </a:lnTo>
                  <a:lnTo>
                    <a:pt x="6413298" y="894001"/>
                  </a:lnTo>
                  <a:lnTo>
                    <a:pt x="6413060" y="862657"/>
                  </a:lnTo>
                  <a:close/>
                  <a:moveTo>
                    <a:pt x="6413417" y="920833"/>
                  </a:moveTo>
                  <a:lnTo>
                    <a:pt x="6459126" y="920714"/>
                  </a:lnTo>
                  <a:lnTo>
                    <a:pt x="6459482" y="952057"/>
                  </a:lnTo>
                  <a:lnTo>
                    <a:pt x="6453071" y="952057"/>
                  </a:lnTo>
                  <a:lnTo>
                    <a:pt x="6414129" y="952176"/>
                  </a:lnTo>
                  <a:lnTo>
                    <a:pt x="6413891" y="952176"/>
                  </a:lnTo>
                  <a:lnTo>
                    <a:pt x="6413891" y="952176"/>
                  </a:lnTo>
                  <a:lnTo>
                    <a:pt x="6413417" y="920833"/>
                  </a:lnTo>
                  <a:close/>
                  <a:moveTo>
                    <a:pt x="6413891" y="979008"/>
                  </a:moveTo>
                  <a:lnTo>
                    <a:pt x="6459482" y="978889"/>
                  </a:lnTo>
                  <a:lnTo>
                    <a:pt x="6459720" y="1010351"/>
                  </a:lnTo>
                  <a:lnTo>
                    <a:pt x="6414129" y="1010470"/>
                  </a:lnTo>
                  <a:lnTo>
                    <a:pt x="6413891" y="979008"/>
                  </a:lnTo>
                  <a:close/>
                  <a:moveTo>
                    <a:pt x="6414486" y="1068646"/>
                  </a:moveTo>
                  <a:lnTo>
                    <a:pt x="6414486" y="1068646"/>
                  </a:lnTo>
                  <a:lnTo>
                    <a:pt x="6414367" y="1037302"/>
                  </a:lnTo>
                  <a:lnTo>
                    <a:pt x="6459601" y="1037065"/>
                  </a:lnTo>
                  <a:lnTo>
                    <a:pt x="6459957" y="1037065"/>
                  </a:lnTo>
                  <a:lnTo>
                    <a:pt x="6460076" y="1068527"/>
                  </a:lnTo>
                  <a:lnTo>
                    <a:pt x="6427426" y="1068646"/>
                  </a:lnTo>
                  <a:lnTo>
                    <a:pt x="6422440" y="1068646"/>
                  </a:lnTo>
                  <a:lnTo>
                    <a:pt x="6417216" y="1068646"/>
                  </a:lnTo>
                  <a:lnTo>
                    <a:pt x="6416147" y="1068646"/>
                  </a:lnTo>
                  <a:lnTo>
                    <a:pt x="6414486" y="1068646"/>
                  </a:lnTo>
                  <a:lnTo>
                    <a:pt x="6414486" y="1068646"/>
                  </a:lnTo>
                  <a:close/>
                  <a:moveTo>
                    <a:pt x="6414723" y="1095596"/>
                  </a:moveTo>
                  <a:lnTo>
                    <a:pt x="6414960" y="1095596"/>
                  </a:lnTo>
                  <a:lnTo>
                    <a:pt x="6460313" y="1095477"/>
                  </a:lnTo>
                  <a:lnTo>
                    <a:pt x="6460550" y="1126821"/>
                  </a:lnTo>
                  <a:lnTo>
                    <a:pt x="6454258" y="1126821"/>
                  </a:lnTo>
                  <a:lnTo>
                    <a:pt x="6415079" y="1127058"/>
                  </a:lnTo>
                  <a:lnTo>
                    <a:pt x="6414723" y="1095596"/>
                  </a:lnTo>
                  <a:close/>
                  <a:moveTo>
                    <a:pt x="6415316" y="1185234"/>
                  </a:moveTo>
                  <a:lnTo>
                    <a:pt x="6415079" y="1153890"/>
                  </a:lnTo>
                  <a:lnTo>
                    <a:pt x="6460669" y="1153653"/>
                  </a:lnTo>
                  <a:lnTo>
                    <a:pt x="6460788" y="1185115"/>
                  </a:lnTo>
                  <a:lnTo>
                    <a:pt x="6415435" y="1185234"/>
                  </a:lnTo>
                  <a:lnTo>
                    <a:pt x="6415316" y="1185234"/>
                  </a:lnTo>
                  <a:close/>
                  <a:moveTo>
                    <a:pt x="6415554" y="1212066"/>
                  </a:moveTo>
                  <a:lnTo>
                    <a:pt x="6461145" y="1211947"/>
                  </a:lnTo>
                  <a:lnTo>
                    <a:pt x="6461381" y="1243290"/>
                  </a:lnTo>
                  <a:lnTo>
                    <a:pt x="6454971" y="1243290"/>
                  </a:lnTo>
                  <a:lnTo>
                    <a:pt x="6447729" y="1243290"/>
                  </a:lnTo>
                  <a:lnTo>
                    <a:pt x="6415673" y="1243409"/>
                  </a:lnTo>
                  <a:lnTo>
                    <a:pt x="6415554" y="1212066"/>
                  </a:lnTo>
                  <a:close/>
                  <a:moveTo>
                    <a:pt x="6415910" y="1270360"/>
                  </a:moveTo>
                  <a:lnTo>
                    <a:pt x="6461263" y="1270241"/>
                  </a:lnTo>
                  <a:lnTo>
                    <a:pt x="6461500" y="1270241"/>
                  </a:lnTo>
                  <a:lnTo>
                    <a:pt x="6461738" y="1301584"/>
                  </a:lnTo>
                  <a:lnTo>
                    <a:pt x="6455445" y="1301584"/>
                  </a:lnTo>
                  <a:lnTo>
                    <a:pt x="6416504" y="1301822"/>
                  </a:lnTo>
                  <a:lnTo>
                    <a:pt x="6416147" y="1301822"/>
                  </a:lnTo>
                  <a:lnTo>
                    <a:pt x="6415910" y="1270360"/>
                  </a:lnTo>
                  <a:close/>
                  <a:moveTo>
                    <a:pt x="6416504" y="1359997"/>
                  </a:moveTo>
                  <a:lnTo>
                    <a:pt x="6416504" y="1359997"/>
                  </a:lnTo>
                  <a:lnTo>
                    <a:pt x="6416504" y="1359641"/>
                  </a:lnTo>
                  <a:lnTo>
                    <a:pt x="6416266" y="1328654"/>
                  </a:lnTo>
                  <a:lnTo>
                    <a:pt x="6461857" y="1328416"/>
                  </a:lnTo>
                  <a:lnTo>
                    <a:pt x="6462094" y="1359878"/>
                  </a:lnTo>
                  <a:lnTo>
                    <a:pt x="6455683" y="1359878"/>
                  </a:lnTo>
                  <a:lnTo>
                    <a:pt x="6416741" y="1359997"/>
                  </a:lnTo>
                  <a:lnTo>
                    <a:pt x="6416504" y="1359997"/>
                  </a:lnTo>
                  <a:close/>
                  <a:moveTo>
                    <a:pt x="6416860" y="1386829"/>
                  </a:moveTo>
                  <a:lnTo>
                    <a:pt x="6417097" y="1386829"/>
                  </a:lnTo>
                  <a:lnTo>
                    <a:pt x="6462331" y="1386710"/>
                  </a:lnTo>
                  <a:lnTo>
                    <a:pt x="6462688" y="1418054"/>
                  </a:lnTo>
                  <a:lnTo>
                    <a:pt x="6456276" y="1418054"/>
                  </a:lnTo>
                  <a:lnTo>
                    <a:pt x="6417097" y="1418291"/>
                  </a:lnTo>
                  <a:lnTo>
                    <a:pt x="6417097" y="1418291"/>
                  </a:lnTo>
                  <a:lnTo>
                    <a:pt x="6416860" y="1386829"/>
                  </a:lnTo>
                  <a:close/>
                  <a:moveTo>
                    <a:pt x="6417216" y="1445123"/>
                  </a:moveTo>
                  <a:lnTo>
                    <a:pt x="6462806" y="1444886"/>
                  </a:lnTo>
                  <a:lnTo>
                    <a:pt x="6463044" y="1476348"/>
                  </a:lnTo>
                  <a:lnTo>
                    <a:pt x="6417572" y="1476467"/>
                  </a:lnTo>
                  <a:lnTo>
                    <a:pt x="6417216" y="1445123"/>
                  </a:lnTo>
                  <a:close/>
                  <a:moveTo>
                    <a:pt x="6417572" y="1503417"/>
                  </a:moveTo>
                  <a:lnTo>
                    <a:pt x="6463163" y="1503180"/>
                  </a:lnTo>
                  <a:lnTo>
                    <a:pt x="6463400" y="1534642"/>
                  </a:lnTo>
                  <a:lnTo>
                    <a:pt x="6417810" y="1534761"/>
                  </a:lnTo>
                  <a:lnTo>
                    <a:pt x="6417572" y="1503417"/>
                  </a:lnTo>
                  <a:close/>
                  <a:moveTo>
                    <a:pt x="6418047" y="1561593"/>
                  </a:moveTo>
                  <a:lnTo>
                    <a:pt x="6418284" y="1561593"/>
                  </a:lnTo>
                  <a:lnTo>
                    <a:pt x="6463756" y="1561474"/>
                  </a:lnTo>
                  <a:lnTo>
                    <a:pt x="6463875" y="1592817"/>
                  </a:lnTo>
                  <a:lnTo>
                    <a:pt x="6457464" y="1592817"/>
                  </a:lnTo>
                  <a:lnTo>
                    <a:pt x="6418284" y="1593055"/>
                  </a:lnTo>
                  <a:lnTo>
                    <a:pt x="6418047" y="1561593"/>
                  </a:lnTo>
                  <a:close/>
                  <a:moveTo>
                    <a:pt x="6418760" y="1650399"/>
                  </a:moveTo>
                  <a:lnTo>
                    <a:pt x="6418403" y="1619887"/>
                  </a:lnTo>
                  <a:lnTo>
                    <a:pt x="6463994" y="1619649"/>
                  </a:lnTo>
                  <a:lnTo>
                    <a:pt x="6464350" y="1651111"/>
                  </a:lnTo>
                  <a:lnTo>
                    <a:pt x="6422321" y="1651230"/>
                  </a:lnTo>
                  <a:lnTo>
                    <a:pt x="6418641" y="1651230"/>
                  </a:lnTo>
                  <a:lnTo>
                    <a:pt x="6418641" y="1651230"/>
                  </a:lnTo>
                  <a:lnTo>
                    <a:pt x="6418760" y="1650399"/>
                  </a:lnTo>
                  <a:close/>
                  <a:moveTo>
                    <a:pt x="6418997" y="1709524"/>
                  </a:moveTo>
                  <a:lnTo>
                    <a:pt x="6418997" y="1709524"/>
                  </a:lnTo>
                  <a:lnTo>
                    <a:pt x="6418878" y="1678181"/>
                  </a:lnTo>
                  <a:lnTo>
                    <a:pt x="6464468" y="1678062"/>
                  </a:lnTo>
                  <a:lnTo>
                    <a:pt x="6464706" y="1709405"/>
                  </a:lnTo>
                  <a:lnTo>
                    <a:pt x="6458413" y="1709405"/>
                  </a:lnTo>
                  <a:lnTo>
                    <a:pt x="6419234" y="1709524"/>
                  </a:lnTo>
                  <a:lnTo>
                    <a:pt x="6418997" y="1709524"/>
                  </a:lnTo>
                  <a:close/>
                  <a:moveTo>
                    <a:pt x="6419353" y="1736356"/>
                  </a:moveTo>
                  <a:lnTo>
                    <a:pt x="6464944" y="1736237"/>
                  </a:lnTo>
                  <a:lnTo>
                    <a:pt x="6465062" y="1767699"/>
                  </a:lnTo>
                  <a:lnTo>
                    <a:pt x="6458651" y="1767699"/>
                  </a:lnTo>
                  <a:lnTo>
                    <a:pt x="6419353" y="1767818"/>
                  </a:lnTo>
                  <a:lnTo>
                    <a:pt x="6419353" y="1736356"/>
                  </a:lnTo>
                  <a:close/>
                  <a:moveTo>
                    <a:pt x="6419709" y="1794650"/>
                  </a:moveTo>
                  <a:lnTo>
                    <a:pt x="6465300" y="1794413"/>
                  </a:lnTo>
                  <a:lnTo>
                    <a:pt x="6465537" y="1825875"/>
                  </a:lnTo>
                  <a:lnTo>
                    <a:pt x="6420065" y="1825994"/>
                  </a:lnTo>
                  <a:lnTo>
                    <a:pt x="6419709" y="1794650"/>
                  </a:lnTo>
                  <a:close/>
                  <a:moveTo>
                    <a:pt x="6420065" y="1852944"/>
                  </a:moveTo>
                  <a:lnTo>
                    <a:pt x="6465656" y="1852825"/>
                  </a:lnTo>
                  <a:lnTo>
                    <a:pt x="6465774" y="1884169"/>
                  </a:lnTo>
                  <a:lnTo>
                    <a:pt x="6420540" y="1884406"/>
                  </a:lnTo>
                  <a:lnTo>
                    <a:pt x="6420184" y="1884406"/>
                  </a:lnTo>
                  <a:lnTo>
                    <a:pt x="6420065" y="1852944"/>
                  </a:lnTo>
                  <a:close/>
                  <a:moveTo>
                    <a:pt x="6420540" y="1911238"/>
                  </a:moveTo>
                  <a:lnTo>
                    <a:pt x="6465774" y="1911001"/>
                  </a:lnTo>
                  <a:lnTo>
                    <a:pt x="6466131" y="1911001"/>
                  </a:lnTo>
                  <a:lnTo>
                    <a:pt x="6466368" y="1942463"/>
                  </a:lnTo>
                  <a:lnTo>
                    <a:pt x="6420778" y="1942582"/>
                  </a:lnTo>
                  <a:lnTo>
                    <a:pt x="6420778" y="1942582"/>
                  </a:lnTo>
                  <a:lnTo>
                    <a:pt x="6420540" y="1911238"/>
                  </a:lnTo>
                  <a:close/>
                  <a:moveTo>
                    <a:pt x="6420897" y="1969414"/>
                  </a:moveTo>
                  <a:lnTo>
                    <a:pt x="6466487" y="1969295"/>
                  </a:lnTo>
                  <a:lnTo>
                    <a:pt x="6466724" y="2000638"/>
                  </a:lnTo>
                  <a:lnTo>
                    <a:pt x="6421252" y="2000757"/>
                  </a:lnTo>
                  <a:lnTo>
                    <a:pt x="6420897" y="1969414"/>
                  </a:lnTo>
                  <a:close/>
                  <a:moveTo>
                    <a:pt x="6467199" y="2058814"/>
                  </a:moveTo>
                  <a:lnTo>
                    <a:pt x="6421609" y="2059051"/>
                  </a:lnTo>
                  <a:lnTo>
                    <a:pt x="6421490" y="2027589"/>
                  </a:lnTo>
                  <a:lnTo>
                    <a:pt x="6421490" y="2027589"/>
                  </a:lnTo>
                  <a:lnTo>
                    <a:pt x="6466962" y="2027470"/>
                  </a:lnTo>
                  <a:lnTo>
                    <a:pt x="6467199" y="2027470"/>
                  </a:lnTo>
                  <a:lnTo>
                    <a:pt x="6467199" y="2058814"/>
                  </a:lnTo>
                  <a:lnTo>
                    <a:pt x="6467199" y="2058814"/>
                  </a:lnTo>
                  <a:close/>
                  <a:moveTo>
                    <a:pt x="6533804" y="745594"/>
                  </a:moveTo>
                  <a:lnTo>
                    <a:pt x="6579394" y="745357"/>
                  </a:lnTo>
                  <a:lnTo>
                    <a:pt x="6579632" y="776819"/>
                  </a:lnTo>
                  <a:lnTo>
                    <a:pt x="6534160" y="776938"/>
                  </a:lnTo>
                  <a:lnTo>
                    <a:pt x="6533804" y="745594"/>
                  </a:lnTo>
                  <a:close/>
                  <a:moveTo>
                    <a:pt x="6534279" y="803888"/>
                  </a:moveTo>
                  <a:lnTo>
                    <a:pt x="6579751" y="803770"/>
                  </a:lnTo>
                  <a:lnTo>
                    <a:pt x="6579988" y="803770"/>
                  </a:lnTo>
                  <a:lnTo>
                    <a:pt x="6580107" y="835113"/>
                  </a:lnTo>
                  <a:lnTo>
                    <a:pt x="6573696" y="835113"/>
                  </a:lnTo>
                  <a:lnTo>
                    <a:pt x="6566691" y="835113"/>
                  </a:lnTo>
                  <a:lnTo>
                    <a:pt x="6534517" y="835232"/>
                  </a:lnTo>
                  <a:lnTo>
                    <a:pt x="6534279" y="803888"/>
                  </a:lnTo>
                  <a:close/>
                  <a:moveTo>
                    <a:pt x="6534754" y="862064"/>
                  </a:moveTo>
                  <a:lnTo>
                    <a:pt x="6580226" y="861945"/>
                  </a:lnTo>
                  <a:lnTo>
                    <a:pt x="6580582" y="893407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754" y="862064"/>
                  </a:lnTo>
                  <a:close/>
                  <a:moveTo>
                    <a:pt x="6534991" y="920358"/>
                  </a:moveTo>
                  <a:lnTo>
                    <a:pt x="6580582" y="920120"/>
                  </a:lnTo>
                  <a:lnTo>
                    <a:pt x="6580819" y="951582"/>
                  </a:lnTo>
                  <a:lnTo>
                    <a:pt x="6574527" y="951582"/>
                  </a:lnTo>
                  <a:lnTo>
                    <a:pt x="6535348" y="951701"/>
                  </a:lnTo>
                  <a:lnTo>
                    <a:pt x="6534991" y="920358"/>
                  </a:lnTo>
                  <a:close/>
                  <a:moveTo>
                    <a:pt x="6535466" y="978652"/>
                  </a:moveTo>
                  <a:lnTo>
                    <a:pt x="6581057" y="978533"/>
                  </a:lnTo>
                  <a:lnTo>
                    <a:pt x="6581176" y="1009877"/>
                  </a:lnTo>
                  <a:lnTo>
                    <a:pt x="6580938" y="1009877"/>
                  </a:lnTo>
                  <a:lnTo>
                    <a:pt x="6580701" y="1009877"/>
                  </a:lnTo>
                  <a:lnTo>
                    <a:pt x="6578682" y="1009877"/>
                  </a:lnTo>
                  <a:lnTo>
                    <a:pt x="6535348" y="1010114"/>
                  </a:lnTo>
                  <a:lnTo>
                    <a:pt x="6535348" y="1010114"/>
                  </a:lnTo>
                  <a:lnTo>
                    <a:pt x="6535348" y="1009758"/>
                  </a:lnTo>
                  <a:lnTo>
                    <a:pt x="6535466" y="978652"/>
                  </a:lnTo>
                  <a:close/>
                  <a:moveTo>
                    <a:pt x="6535941" y="1036946"/>
                  </a:moveTo>
                  <a:lnTo>
                    <a:pt x="6581413" y="1036708"/>
                  </a:lnTo>
                  <a:lnTo>
                    <a:pt x="6581769" y="1068171"/>
                  </a:lnTo>
                  <a:lnTo>
                    <a:pt x="6536416" y="1068289"/>
                  </a:lnTo>
                  <a:lnTo>
                    <a:pt x="6536179" y="1068289"/>
                  </a:lnTo>
                  <a:lnTo>
                    <a:pt x="6535941" y="1036946"/>
                  </a:lnTo>
                  <a:close/>
                  <a:moveTo>
                    <a:pt x="6536297" y="1095121"/>
                  </a:moveTo>
                  <a:lnTo>
                    <a:pt x="6581888" y="1095003"/>
                  </a:lnTo>
                  <a:lnTo>
                    <a:pt x="6582126" y="1126346"/>
                  </a:lnTo>
                  <a:lnTo>
                    <a:pt x="6575833" y="1126346"/>
                  </a:lnTo>
                  <a:lnTo>
                    <a:pt x="6536654" y="1126465"/>
                  </a:lnTo>
                  <a:lnTo>
                    <a:pt x="6536654" y="1126465"/>
                  </a:lnTo>
                  <a:lnTo>
                    <a:pt x="6536654" y="1125871"/>
                  </a:lnTo>
                  <a:lnTo>
                    <a:pt x="6536297" y="1095121"/>
                  </a:lnTo>
                  <a:close/>
                  <a:moveTo>
                    <a:pt x="6536772" y="1153297"/>
                  </a:moveTo>
                  <a:lnTo>
                    <a:pt x="6582362" y="1153178"/>
                  </a:lnTo>
                  <a:lnTo>
                    <a:pt x="6582481" y="1184521"/>
                  </a:lnTo>
                  <a:lnTo>
                    <a:pt x="6576070" y="1184521"/>
                  </a:lnTo>
                  <a:lnTo>
                    <a:pt x="6536891" y="1184759"/>
                  </a:lnTo>
                  <a:lnTo>
                    <a:pt x="6536891" y="1184759"/>
                  </a:lnTo>
                  <a:lnTo>
                    <a:pt x="6536772" y="1153297"/>
                  </a:lnTo>
                  <a:close/>
                  <a:moveTo>
                    <a:pt x="6537247" y="1211709"/>
                  </a:moveTo>
                  <a:lnTo>
                    <a:pt x="6582719" y="1211472"/>
                  </a:lnTo>
                  <a:lnTo>
                    <a:pt x="6583075" y="1242934"/>
                  </a:lnTo>
                  <a:lnTo>
                    <a:pt x="6537485" y="1243053"/>
                  </a:lnTo>
                  <a:lnTo>
                    <a:pt x="6537247" y="1211709"/>
                  </a:lnTo>
                  <a:close/>
                  <a:moveTo>
                    <a:pt x="6537485" y="1269885"/>
                  </a:moveTo>
                  <a:lnTo>
                    <a:pt x="6583075" y="1269766"/>
                  </a:lnTo>
                  <a:lnTo>
                    <a:pt x="6583194" y="1301109"/>
                  </a:lnTo>
                  <a:lnTo>
                    <a:pt x="6576902" y="1301109"/>
                  </a:lnTo>
                  <a:lnTo>
                    <a:pt x="6537722" y="1301228"/>
                  </a:lnTo>
                  <a:lnTo>
                    <a:pt x="6537485" y="1269885"/>
                  </a:lnTo>
                  <a:close/>
                  <a:moveTo>
                    <a:pt x="6537959" y="1328060"/>
                  </a:moveTo>
                  <a:lnTo>
                    <a:pt x="6583550" y="1327941"/>
                  </a:lnTo>
                  <a:lnTo>
                    <a:pt x="6583787" y="1359404"/>
                  </a:lnTo>
                  <a:lnTo>
                    <a:pt x="6538197" y="1359522"/>
                  </a:lnTo>
                  <a:lnTo>
                    <a:pt x="6537959" y="1328060"/>
                  </a:lnTo>
                  <a:close/>
                  <a:moveTo>
                    <a:pt x="6538434" y="1386354"/>
                  </a:moveTo>
                  <a:lnTo>
                    <a:pt x="6583906" y="1386235"/>
                  </a:lnTo>
                  <a:lnTo>
                    <a:pt x="6584263" y="1417579"/>
                  </a:lnTo>
                  <a:lnTo>
                    <a:pt x="6577851" y="1417579"/>
                  </a:lnTo>
                  <a:lnTo>
                    <a:pt x="6538672" y="1417698"/>
                  </a:lnTo>
                  <a:lnTo>
                    <a:pt x="6538672" y="1417698"/>
                  </a:lnTo>
                  <a:lnTo>
                    <a:pt x="6538672" y="1417223"/>
                  </a:lnTo>
                  <a:lnTo>
                    <a:pt x="6538434" y="1386354"/>
                  </a:lnTo>
                  <a:close/>
                  <a:moveTo>
                    <a:pt x="6538791" y="1444648"/>
                  </a:moveTo>
                  <a:lnTo>
                    <a:pt x="6584381" y="1444529"/>
                  </a:lnTo>
                  <a:lnTo>
                    <a:pt x="6584499" y="1475873"/>
                  </a:lnTo>
                  <a:lnTo>
                    <a:pt x="6539028" y="1476110"/>
                  </a:lnTo>
                  <a:lnTo>
                    <a:pt x="6538791" y="1444648"/>
                  </a:lnTo>
                  <a:close/>
                  <a:moveTo>
                    <a:pt x="6539265" y="1502942"/>
                  </a:moveTo>
                  <a:lnTo>
                    <a:pt x="6584975" y="1502705"/>
                  </a:lnTo>
                  <a:lnTo>
                    <a:pt x="6585094" y="1534167"/>
                  </a:lnTo>
                  <a:lnTo>
                    <a:pt x="6578682" y="1534167"/>
                  </a:lnTo>
                  <a:lnTo>
                    <a:pt x="6575002" y="1534167"/>
                  </a:lnTo>
                  <a:lnTo>
                    <a:pt x="6539503" y="1534286"/>
                  </a:lnTo>
                  <a:lnTo>
                    <a:pt x="6539265" y="1502942"/>
                  </a:lnTo>
                  <a:close/>
                  <a:moveTo>
                    <a:pt x="6539741" y="1561118"/>
                  </a:moveTo>
                  <a:lnTo>
                    <a:pt x="6585212" y="1560999"/>
                  </a:lnTo>
                  <a:lnTo>
                    <a:pt x="6585568" y="1592342"/>
                  </a:lnTo>
                  <a:lnTo>
                    <a:pt x="6585331" y="1592342"/>
                  </a:lnTo>
                  <a:lnTo>
                    <a:pt x="6579157" y="1592342"/>
                  </a:lnTo>
                  <a:lnTo>
                    <a:pt x="6539978" y="1592461"/>
                  </a:lnTo>
                  <a:lnTo>
                    <a:pt x="6539741" y="1561118"/>
                  </a:lnTo>
                  <a:close/>
                  <a:moveTo>
                    <a:pt x="6539978" y="1619412"/>
                  </a:moveTo>
                  <a:lnTo>
                    <a:pt x="6540215" y="1619412"/>
                  </a:lnTo>
                  <a:lnTo>
                    <a:pt x="6585568" y="1619293"/>
                  </a:lnTo>
                  <a:lnTo>
                    <a:pt x="6585806" y="1650755"/>
                  </a:lnTo>
                  <a:lnTo>
                    <a:pt x="6579513" y="1650755"/>
                  </a:lnTo>
                  <a:lnTo>
                    <a:pt x="6540453" y="1650874"/>
                  </a:lnTo>
                  <a:lnTo>
                    <a:pt x="6540215" y="1650874"/>
                  </a:lnTo>
                  <a:lnTo>
                    <a:pt x="6540215" y="1650874"/>
                  </a:lnTo>
                  <a:lnTo>
                    <a:pt x="6539978" y="1619412"/>
                  </a:lnTo>
                  <a:close/>
                  <a:moveTo>
                    <a:pt x="6540453" y="1677706"/>
                  </a:moveTo>
                  <a:lnTo>
                    <a:pt x="6586043" y="1677468"/>
                  </a:lnTo>
                  <a:lnTo>
                    <a:pt x="6586281" y="1708931"/>
                  </a:lnTo>
                  <a:lnTo>
                    <a:pt x="6540572" y="1709049"/>
                  </a:lnTo>
                  <a:lnTo>
                    <a:pt x="6540453" y="1677706"/>
                  </a:lnTo>
                  <a:close/>
                  <a:moveTo>
                    <a:pt x="6540928" y="1735881"/>
                  </a:moveTo>
                  <a:lnTo>
                    <a:pt x="6541165" y="1735881"/>
                  </a:lnTo>
                  <a:lnTo>
                    <a:pt x="6586399" y="1735762"/>
                  </a:lnTo>
                  <a:lnTo>
                    <a:pt x="6586755" y="1767106"/>
                  </a:lnTo>
                  <a:lnTo>
                    <a:pt x="6541165" y="1767343"/>
                  </a:lnTo>
                  <a:lnTo>
                    <a:pt x="6540928" y="1735881"/>
                  </a:lnTo>
                  <a:close/>
                  <a:moveTo>
                    <a:pt x="6541284" y="1794175"/>
                  </a:moveTo>
                  <a:lnTo>
                    <a:pt x="6586874" y="1793938"/>
                  </a:lnTo>
                  <a:lnTo>
                    <a:pt x="6586993" y="1825400"/>
                  </a:lnTo>
                  <a:lnTo>
                    <a:pt x="6580701" y="1825400"/>
                  </a:lnTo>
                  <a:lnTo>
                    <a:pt x="6541521" y="1825519"/>
                  </a:lnTo>
                  <a:lnTo>
                    <a:pt x="6541284" y="1794175"/>
                  </a:lnTo>
                  <a:close/>
                  <a:moveTo>
                    <a:pt x="6541759" y="1852469"/>
                  </a:moveTo>
                  <a:lnTo>
                    <a:pt x="6542233" y="1852469"/>
                  </a:lnTo>
                  <a:lnTo>
                    <a:pt x="6587468" y="1852351"/>
                  </a:lnTo>
                  <a:lnTo>
                    <a:pt x="6587705" y="1883694"/>
                  </a:lnTo>
                  <a:lnTo>
                    <a:pt x="6581294" y="1883694"/>
                  </a:lnTo>
                  <a:lnTo>
                    <a:pt x="6542115" y="1883813"/>
                  </a:lnTo>
                  <a:lnTo>
                    <a:pt x="6542115" y="1883813"/>
                  </a:lnTo>
                  <a:lnTo>
                    <a:pt x="6542115" y="1883338"/>
                  </a:lnTo>
                  <a:lnTo>
                    <a:pt x="6541759" y="1852469"/>
                  </a:lnTo>
                  <a:close/>
                  <a:moveTo>
                    <a:pt x="6542233" y="1910645"/>
                  </a:moveTo>
                  <a:lnTo>
                    <a:pt x="6587705" y="1910526"/>
                  </a:lnTo>
                  <a:lnTo>
                    <a:pt x="6588062" y="1941869"/>
                  </a:lnTo>
                  <a:lnTo>
                    <a:pt x="6542828" y="1942107"/>
                  </a:lnTo>
                  <a:lnTo>
                    <a:pt x="6542471" y="1942107"/>
                  </a:lnTo>
                  <a:lnTo>
                    <a:pt x="6542471" y="1942107"/>
                  </a:lnTo>
                  <a:lnTo>
                    <a:pt x="6542233" y="1910645"/>
                  </a:lnTo>
                  <a:close/>
                  <a:moveTo>
                    <a:pt x="6542471" y="1968939"/>
                  </a:moveTo>
                  <a:lnTo>
                    <a:pt x="6588062" y="1968701"/>
                  </a:lnTo>
                  <a:lnTo>
                    <a:pt x="6588299" y="2000163"/>
                  </a:lnTo>
                  <a:lnTo>
                    <a:pt x="6588062" y="2000163"/>
                  </a:lnTo>
                  <a:lnTo>
                    <a:pt x="6582007" y="2000163"/>
                  </a:lnTo>
                  <a:lnTo>
                    <a:pt x="6542828" y="2000282"/>
                  </a:lnTo>
                  <a:lnTo>
                    <a:pt x="6542471" y="1968939"/>
                  </a:lnTo>
                  <a:close/>
                  <a:moveTo>
                    <a:pt x="6543183" y="2058576"/>
                  </a:moveTo>
                  <a:lnTo>
                    <a:pt x="6542946" y="2027114"/>
                  </a:lnTo>
                  <a:lnTo>
                    <a:pt x="6543064" y="2027114"/>
                  </a:lnTo>
                  <a:lnTo>
                    <a:pt x="6588655" y="2026995"/>
                  </a:lnTo>
                  <a:lnTo>
                    <a:pt x="6588774" y="2058339"/>
                  </a:lnTo>
                  <a:lnTo>
                    <a:pt x="6543183" y="2058576"/>
                  </a:lnTo>
                  <a:close/>
                  <a:moveTo>
                    <a:pt x="6703462" y="438690"/>
                  </a:moveTo>
                  <a:lnTo>
                    <a:pt x="6899952" y="437977"/>
                  </a:lnTo>
                  <a:lnTo>
                    <a:pt x="6900309" y="503751"/>
                  </a:lnTo>
                  <a:lnTo>
                    <a:pt x="6706193" y="504463"/>
                  </a:lnTo>
                  <a:lnTo>
                    <a:pt x="6703819" y="504463"/>
                  </a:lnTo>
                  <a:lnTo>
                    <a:pt x="6703462" y="438690"/>
                  </a:lnTo>
                  <a:close/>
                  <a:moveTo>
                    <a:pt x="6704531" y="595526"/>
                  </a:moveTo>
                  <a:lnTo>
                    <a:pt x="6901021" y="594813"/>
                  </a:lnTo>
                  <a:lnTo>
                    <a:pt x="6901615" y="660587"/>
                  </a:lnTo>
                  <a:lnTo>
                    <a:pt x="6705125" y="661299"/>
                  </a:lnTo>
                  <a:lnTo>
                    <a:pt x="6705125" y="661299"/>
                  </a:lnTo>
                  <a:lnTo>
                    <a:pt x="6704531" y="595526"/>
                  </a:lnTo>
                  <a:close/>
                  <a:moveTo>
                    <a:pt x="6705837" y="752480"/>
                  </a:moveTo>
                  <a:lnTo>
                    <a:pt x="6902089" y="751649"/>
                  </a:lnTo>
                  <a:lnTo>
                    <a:pt x="6902684" y="817423"/>
                  </a:lnTo>
                  <a:lnTo>
                    <a:pt x="6706193" y="818135"/>
                  </a:lnTo>
                  <a:lnTo>
                    <a:pt x="6706193" y="818017"/>
                  </a:lnTo>
                  <a:lnTo>
                    <a:pt x="6705837" y="752480"/>
                  </a:lnTo>
                  <a:close/>
                  <a:moveTo>
                    <a:pt x="6706905" y="909198"/>
                  </a:moveTo>
                  <a:lnTo>
                    <a:pt x="6903396" y="908485"/>
                  </a:lnTo>
                  <a:lnTo>
                    <a:pt x="6903871" y="974259"/>
                  </a:lnTo>
                  <a:lnTo>
                    <a:pt x="6903871" y="974259"/>
                  </a:lnTo>
                  <a:lnTo>
                    <a:pt x="6707499" y="974971"/>
                  </a:lnTo>
                  <a:lnTo>
                    <a:pt x="6706905" y="909198"/>
                  </a:lnTo>
                  <a:close/>
                  <a:moveTo>
                    <a:pt x="6708093" y="1066034"/>
                  </a:moveTo>
                  <a:lnTo>
                    <a:pt x="6708093" y="1066034"/>
                  </a:lnTo>
                  <a:lnTo>
                    <a:pt x="6904345" y="1065321"/>
                  </a:lnTo>
                  <a:lnTo>
                    <a:pt x="6904821" y="1131095"/>
                  </a:lnTo>
                  <a:lnTo>
                    <a:pt x="6708330" y="1131807"/>
                  </a:lnTo>
                  <a:lnTo>
                    <a:pt x="6708093" y="1066034"/>
                  </a:lnTo>
                  <a:close/>
                  <a:moveTo>
                    <a:pt x="6709043" y="1222870"/>
                  </a:moveTo>
                  <a:lnTo>
                    <a:pt x="6905533" y="1222157"/>
                  </a:lnTo>
                  <a:lnTo>
                    <a:pt x="6905889" y="1287931"/>
                  </a:lnTo>
                  <a:lnTo>
                    <a:pt x="6709399" y="1288643"/>
                  </a:lnTo>
                  <a:lnTo>
                    <a:pt x="6709043" y="1222870"/>
                  </a:lnTo>
                  <a:close/>
                  <a:moveTo>
                    <a:pt x="6710230" y="1379706"/>
                  </a:moveTo>
                  <a:lnTo>
                    <a:pt x="6906720" y="1378993"/>
                  </a:lnTo>
                  <a:lnTo>
                    <a:pt x="6907195" y="1444767"/>
                  </a:lnTo>
                  <a:lnTo>
                    <a:pt x="6710704" y="1445479"/>
                  </a:lnTo>
                  <a:lnTo>
                    <a:pt x="6710230" y="1379706"/>
                  </a:lnTo>
                  <a:close/>
                  <a:moveTo>
                    <a:pt x="6711417" y="1536542"/>
                  </a:moveTo>
                  <a:lnTo>
                    <a:pt x="6907789" y="1535829"/>
                  </a:lnTo>
                  <a:lnTo>
                    <a:pt x="6908263" y="1601603"/>
                  </a:lnTo>
                  <a:lnTo>
                    <a:pt x="6711773" y="1602315"/>
                  </a:lnTo>
                  <a:lnTo>
                    <a:pt x="6711417" y="1536542"/>
                  </a:lnTo>
                  <a:close/>
                  <a:moveTo>
                    <a:pt x="6712486" y="1693496"/>
                  </a:moveTo>
                  <a:lnTo>
                    <a:pt x="6908976" y="1692665"/>
                  </a:lnTo>
                  <a:lnTo>
                    <a:pt x="6909569" y="1758439"/>
                  </a:lnTo>
                  <a:lnTo>
                    <a:pt x="6909569" y="1758439"/>
                  </a:lnTo>
                  <a:lnTo>
                    <a:pt x="6713079" y="1759270"/>
                  </a:lnTo>
                  <a:lnTo>
                    <a:pt x="6712486" y="1693496"/>
                  </a:lnTo>
                  <a:close/>
                  <a:moveTo>
                    <a:pt x="6713673" y="1850213"/>
                  </a:moveTo>
                  <a:lnTo>
                    <a:pt x="6910044" y="1849501"/>
                  </a:lnTo>
                  <a:lnTo>
                    <a:pt x="6910519" y="1915275"/>
                  </a:lnTo>
                  <a:lnTo>
                    <a:pt x="6714029" y="1915987"/>
                  </a:lnTo>
                  <a:lnTo>
                    <a:pt x="6713673" y="1850213"/>
                  </a:lnTo>
                  <a:close/>
                  <a:moveTo>
                    <a:pt x="6715216" y="2072823"/>
                  </a:moveTo>
                  <a:lnTo>
                    <a:pt x="6714741" y="2007050"/>
                  </a:lnTo>
                  <a:lnTo>
                    <a:pt x="6911231" y="2006337"/>
                  </a:lnTo>
                  <a:lnTo>
                    <a:pt x="6911588" y="2072111"/>
                  </a:lnTo>
                  <a:lnTo>
                    <a:pt x="6715216" y="2072823"/>
                  </a:lnTo>
                  <a:close/>
                  <a:moveTo>
                    <a:pt x="7076853" y="658331"/>
                  </a:moveTo>
                  <a:lnTo>
                    <a:pt x="7076734" y="650970"/>
                  </a:lnTo>
                  <a:lnTo>
                    <a:pt x="7277974" y="650258"/>
                  </a:lnTo>
                  <a:lnTo>
                    <a:pt x="7280111" y="650258"/>
                  </a:lnTo>
                  <a:lnTo>
                    <a:pt x="7280230" y="657500"/>
                  </a:lnTo>
                  <a:lnTo>
                    <a:pt x="7280348" y="668067"/>
                  </a:lnTo>
                  <a:lnTo>
                    <a:pt x="7280467" y="675428"/>
                  </a:lnTo>
                  <a:lnTo>
                    <a:pt x="7079347" y="676259"/>
                  </a:lnTo>
                  <a:lnTo>
                    <a:pt x="7076853" y="676259"/>
                  </a:lnTo>
                  <a:lnTo>
                    <a:pt x="7076972" y="668898"/>
                  </a:lnTo>
                  <a:lnTo>
                    <a:pt x="7076853" y="658331"/>
                  </a:lnTo>
                  <a:close/>
                  <a:moveTo>
                    <a:pt x="7077684" y="776463"/>
                  </a:moveTo>
                  <a:lnTo>
                    <a:pt x="7077566" y="765896"/>
                  </a:lnTo>
                  <a:lnTo>
                    <a:pt x="7077684" y="758535"/>
                  </a:lnTo>
                  <a:lnTo>
                    <a:pt x="7281061" y="757704"/>
                  </a:lnTo>
                  <a:lnTo>
                    <a:pt x="7281180" y="765065"/>
                  </a:lnTo>
                  <a:lnTo>
                    <a:pt x="7281180" y="775632"/>
                  </a:lnTo>
                  <a:lnTo>
                    <a:pt x="7281298" y="782993"/>
                  </a:lnTo>
                  <a:lnTo>
                    <a:pt x="7077921" y="783824"/>
                  </a:lnTo>
                  <a:lnTo>
                    <a:pt x="7077684" y="776463"/>
                  </a:lnTo>
                  <a:close/>
                  <a:moveTo>
                    <a:pt x="7078397" y="873461"/>
                  </a:moveTo>
                  <a:lnTo>
                    <a:pt x="7281773" y="872630"/>
                  </a:lnTo>
                  <a:lnTo>
                    <a:pt x="7281892" y="890558"/>
                  </a:lnTo>
                  <a:lnTo>
                    <a:pt x="7078397" y="891389"/>
                  </a:lnTo>
                  <a:lnTo>
                    <a:pt x="7078397" y="873461"/>
                  </a:lnTo>
                  <a:close/>
                  <a:moveTo>
                    <a:pt x="7079109" y="981026"/>
                  </a:moveTo>
                  <a:lnTo>
                    <a:pt x="7282604" y="980195"/>
                  </a:lnTo>
                  <a:lnTo>
                    <a:pt x="7282604" y="998123"/>
                  </a:lnTo>
                  <a:lnTo>
                    <a:pt x="7079228" y="998954"/>
                  </a:lnTo>
                  <a:lnTo>
                    <a:pt x="7079109" y="981026"/>
                  </a:lnTo>
                  <a:close/>
                  <a:moveTo>
                    <a:pt x="7079940" y="1088473"/>
                  </a:moveTo>
                  <a:lnTo>
                    <a:pt x="7283317" y="1087642"/>
                  </a:lnTo>
                  <a:lnTo>
                    <a:pt x="7283553" y="1105569"/>
                  </a:lnTo>
                  <a:lnTo>
                    <a:pt x="7080177" y="1106400"/>
                  </a:lnTo>
                  <a:lnTo>
                    <a:pt x="7079940" y="1088473"/>
                  </a:lnTo>
                  <a:close/>
                  <a:moveTo>
                    <a:pt x="7080771" y="1196038"/>
                  </a:moveTo>
                  <a:lnTo>
                    <a:pt x="7284148" y="1195207"/>
                  </a:lnTo>
                  <a:lnTo>
                    <a:pt x="7284148" y="1213134"/>
                  </a:lnTo>
                  <a:lnTo>
                    <a:pt x="7080771" y="1213965"/>
                  </a:lnTo>
                  <a:lnTo>
                    <a:pt x="7080771" y="1196038"/>
                  </a:lnTo>
                  <a:close/>
                  <a:moveTo>
                    <a:pt x="7081484" y="1303603"/>
                  </a:moveTo>
                  <a:lnTo>
                    <a:pt x="7284860" y="1302772"/>
                  </a:lnTo>
                  <a:lnTo>
                    <a:pt x="7285097" y="1320699"/>
                  </a:lnTo>
                  <a:lnTo>
                    <a:pt x="7081721" y="1321530"/>
                  </a:lnTo>
                  <a:lnTo>
                    <a:pt x="7081484" y="1303603"/>
                  </a:lnTo>
                  <a:close/>
                  <a:moveTo>
                    <a:pt x="7082315" y="1411168"/>
                  </a:moveTo>
                  <a:lnTo>
                    <a:pt x="7285690" y="1410337"/>
                  </a:lnTo>
                  <a:lnTo>
                    <a:pt x="7285690" y="1428264"/>
                  </a:lnTo>
                  <a:lnTo>
                    <a:pt x="7082315" y="1429095"/>
                  </a:lnTo>
                  <a:lnTo>
                    <a:pt x="7082315" y="1411168"/>
                  </a:lnTo>
                  <a:close/>
                  <a:moveTo>
                    <a:pt x="7083027" y="1518733"/>
                  </a:moveTo>
                  <a:lnTo>
                    <a:pt x="7286403" y="1517902"/>
                  </a:lnTo>
                  <a:lnTo>
                    <a:pt x="7286640" y="1535829"/>
                  </a:lnTo>
                  <a:lnTo>
                    <a:pt x="7083264" y="1536660"/>
                  </a:lnTo>
                  <a:lnTo>
                    <a:pt x="7083027" y="1518733"/>
                  </a:lnTo>
                  <a:close/>
                  <a:moveTo>
                    <a:pt x="7083858" y="1626179"/>
                  </a:moveTo>
                  <a:lnTo>
                    <a:pt x="7287234" y="1625348"/>
                  </a:lnTo>
                  <a:lnTo>
                    <a:pt x="7287234" y="1643276"/>
                  </a:lnTo>
                  <a:lnTo>
                    <a:pt x="7083858" y="1644107"/>
                  </a:lnTo>
                  <a:lnTo>
                    <a:pt x="7083858" y="1626179"/>
                  </a:lnTo>
                  <a:close/>
                  <a:moveTo>
                    <a:pt x="7084452" y="1733744"/>
                  </a:moveTo>
                  <a:lnTo>
                    <a:pt x="7287828" y="1732913"/>
                  </a:lnTo>
                  <a:lnTo>
                    <a:pt x="7288065" y="1750841"/>
                  </a:lnTo>
                  <a:lnTo>
                    <a:pt x="7084689" y="1751672"/>
                  </a:lnTo>
                  <a:lnTo>
                    <a:pt x="7084452" y="1733744"/>
                  </a:lnTo>
                  <a:close/>
                  <a:moveTo>
                    <a:pt x="7085401" y="1841309"/>
                  </a:moveTo>
                  <a:lnTo>
                    <a:pt x="7087895" y="1841309"/>
                  </a:lnTo>
                  <a:lnTo>
                    <a:pt x="7288777" y="1840478"/>
                  </a:lnTo>
                  <a:lnTo>
                    <a:pt x="7288777" y="1858406"/>
                  </a:lnTo>
                  <a:lnTo>
                    <a:pt x="7085401" y="1859237"/>
                  </a:lnTo>
                  <a:lnTo>
                    <a:pt x="7085401" y="1841309"/>
                  </a:lnTo>
                  <a:close/>
                  <a:moveTo>
                    <a:pt x="7085995" y="1948874"/>
                  </a:moveTo>
                  <a:lnTo>
                    <a:pt x="7289371" y="1948043"/>
                  </a:lnTo>
                  <a:lnTo>
                    <a:pt x="7289609" y="1965971"/>
                  </a:lnTo>
                  <a:lnTo>
                    <a:pt x="7086232" y="1966802"/>
                  </a:lnTo>
                  <a:lnTo>
                    <a:pt x="7085995" y="1948874"/>
                  </a:lnTo>
                  <a:close/>
                  <a:moveTo>
                    <a:pt x="7086945" y="2074367"/>
                  </a:moveTo>
                  <a:lnTo>
                    <a:pt x="7086945" y="2056439"/>
                  </a:lnTo>
                  <a:lnTo>
                    <a:pt x="7089676" y="2056439"/>
                  </a:lnTo>
                  <a:lnTo>
                    <a:pt x="7290321" y="2055608"/>
                  </a:lnTo>
                  <a:lnTo>
                    <a:pt x="7290559" y="2073536"/>
                  </a:lnTo>
                  <a:lnTo>
                    <a:pt x="7086945" y="2074367"/>
                  </a:lnTo>
                  <a:close/>
                  <a:moveTo>
                    <a:pt x="7440271" y="501733"/>
                  </a:moveTo>
                  <a:lnTo>
                    <a:pt x="7440271" y="501733"/>
                  </a:lnTo>
                  <a:lnTo>
                    <a:pt x="7440271" y="501733"/>
                  </a:lnTo>
                  <a:lnTo>
                    <a:pt x="7439559" y="501020"/>
                  </a:lnTo>
                  <a:lnTo>
                    <a:pt x="7558521" y="450681"/>
                  </a:lnTo>
                  <a:lnTo>
                    <a:pt x="7568375" y="460179"/>
                  </a:lnTo>
                  <a:lnTo>
                    <a:pt x="7568019" y="460298"/>
                  </a:lnTo>
                  <a:lnTo>
                    <a:pt x="7567663" y="460416"/>
                  </a:lnTo>
                  <a:lnTo>
                    <a:pt x="7567663" y="460416"/>
                  </a:lnTo>
                  <a:lnTo>
                    <a:pt x="7568375" y="461129"/>
                  </a:lnTo>
                  <a:lnTo>
                    <a:pt x="7449413" y="511468"/>
                  </a:lnTo>
                  <a:lnTo>
                    <a:pt x="7439559" y="501970"/>
                  </a:lnTo>
                  <a:lnTo>
                    <a:pt x="7440271" y="501733"/>
                  </a:lnTo>
                  <a:lnTo>
                    <a:pt x="7440271" y="501733"/>
                  </a:lnTo>
                  <a:close/>
                  <a:moveTo>
                    <a:pt x="7440746" y="660706"/>
                  </a:moveTo>
                  <a:lnTo>
                    <a:pt x="7559590" y="610366"/>
                  </a:lnTo>
                  <a:lnTo>
                    <a:pt x="7569444" y="619864"/>
                  </a:lnTo>
                  <a:lnTo>
                    <a:pt x="7569206" y="619983"/>
                  </a:lnTo>
                  <a:lnTo>
                    <a:pt x="7568969" y="620102"/>
                  </a:lnTo>
                  <a:lnTo>
                    <a:pt x="7568732" y="620220"/>
                  </a:lnTo>
                  <a:lnTo>
                    <a:pt x="7569444" y="620814"/>
                  </a:lnTo>
                  <a:lnTo>
                    <a:pt x="7450600" y="671154"/>
                  </a:lnTo>
                  <a:lnTo>
                    <a:pt x="7440746" y="661656"/>
                  </a:lnTo>
                  <a:lnTo>
                    <a:pt x="7440864" y="661537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0746" y="660706"/>
                  </a:lnTo>
                  <a:close/>
                  <a:moveTo>
                    <a:pt x="7441933" y="820391"/>
                  </a:moveTo>
                  <a:lnTo>
                    <a:pt x="7560777" y="770052"/>
                  </a:lnTo>
                  <a:lnTo>
                    <a:pt x="7570631" y="779550"/>
                  </a:lnTo>
                  <a:lnTo>
                    <a:pt x="7570037" y="779906"/>
                  </a:lnTo>
                  <a:lnTo>
                    <a:pt x="7570631" y="780499"/>
                  </a:lnTo>
                  <a:lnTo>
                    <a:pt x="7451788" y="830839"/>
                  </a:lnTo>
                  <a:lnTo>
                    <a:pt x="7441933" y="821341"/>
                  </a:lnTo>
                  <a:lnTo>
                    <a:pt x="7442646" y="821104"/>
                  </a:lnTo>
                  <a:lnTo>
                    <a:pt x="7442646" y="821104"/>
                  </a:lnTo>
                  <a:lnTo>
                    <a:pt x="7441933" y="820391"/>
                  </a:lnTo>
                  <a:close/>
                  <a:moveTo>
                    <a:pt x="7561964" y="930806"/>
                  </a:moveTo>
                  <a:lnTo>
                    <a:pt x="7571819" y="940304"/>
                  </a:lnTo>
                  <a:lnTo>
                    <a:pt x="7452856" y="990643"/>
                  </a:lnTo>
                  <a:lnTo>
                    <a:pt x="7443001" y="981145"/>
                  </a:lnTo>
                  <a:lnTo>
                    <a:pt x="7561964" y="930806"/>
                  </a:lnTo>
                  <a:close/>
                  <a:moveTo>
                    <a:pt x="7563033" y="1090610"/>
                  </a:moveTo>
                  <a:lnTo>
                    <a:pt x="7572887" y="1100226"/>
                  </a:lnTo>
                  <a:lnTo>
                    <a:pt x="7556621" y="1107113"/>
                  </a:lnTo>
                  <a:lnTo>
                    <a:pt x="7454043" y="1150447"/>
                  </a:lnTo>
                  <a:lnTo>
                    <a:pt x="7444189" y="1140949"/>
                  </a:lnTo>
                  <a:lnTo>
                    <a:pt x="7563033" y="1090610"/>
                  </a:lnTo>
                  <a:close/>
                  <a:moveTo>
                    <a:pt x="7512931" y="1272022"/>
                  </a:moveTo>
                  <a:lnTo>
                    <a:pt x="7564220" y="1250295"/>
                  </a:lnTo>
                  <a:lnTo>
                    <a:pt x="7574074" y="1259793"/>
                  </a:lnTo>
                  <a:lnTo>
                    <a:pt x="7484081" y="1297904"/>
                  </a:lnTo>
                  <a:lnTo>
                    <a:pt x="7455230" y="1310133"/>
                  </a:lnTo>
                  <a:lnTo>
                    <a:pt x="7445376" y="1300635"/>
                  </a:lnTo>
                  <a:lnTo>
                    <a:pt x="7512931" y="1272022"/>
                  </a:lnTo>
                  <a:close/>
                  <a:moveTo>
                    <a:pt x="7565289" y="1410099"/>
                  </a:moveTo>
                  <a:lnTo>
                    <a:pt x="7575143" y="1419597"/>
                  </a:lnTo>
                  <a:lnTo>
                    <a:pt x="7456180" y="1469937"/>
                  </a:lnTo>
                  <a:lnTo>
                    <a:pt x="7446326" y="1460439"/>
                  </a:lnTo>
                  <a:lnTo>
                    <a:pt x="7565289" y="1410099"/>
                  </a:lnTo>
                  <a:close/>
                  <a:moveTo>
                    <a:pt x="7566476" y="1569785"/>
                  </a:moveTo>
                  <a:lnTo>
                    <a:pt x="7576330" y="1579283"/>
                  </a:lnTo>
                  <a:lnTo>
                    <a:pt x="7457486" y="1629622"/>
                  </a:lnTo>
                  <a:lnTo>
                    <a:pt x="7447632" y="1620124"/>
                  </a:lnTo>
                  <a:lnTo>
                    <a:pt x="7566476" y="1569785"/>
                  </a:lnTo>
                  <a:close/>
                  <a:moveTo>
                    <a:pt x="7567545" y="1729470"/>
                  </a:moveTo>
                  <a:lnTo>
                    <a:pt x="7577517" y="1738968"/>
                  </a:lnTo>
                  <a:lnTo>
                    <a:pt x="7458554" y="1789308"/>
                  </a:lnTo>
                  <a:lnTo>
                    <a:pt x="7448701" y="1779810"/>
                  </a:lnTo>
                  <a:lnTo>
                    <a:pt x="7567545" y="1729470"/>
                  </a:lnTo>
                  <a:close/>
                  <a:moveTo>
                    <a:pt x="7459742" y="1949112"/>
                  </a:moveTo>
                  <a:lnTo>
                    <a:pt x="7449888" y="1939614"/>
                  </a:lnTo>
                  <a:lnTo>
                    <a:pt x="7568850" y="1889274"/>
                  </a:lnTo>
                  <a:lnTo>
                    <a:pt x="7578705" y="1898891"/>
                  </a:lnTo>
                  <a:lnTo>
                    <a:pt x="7459742" y="1949112"/>
                  </a:lnTo>
                  <a:close/>
                  <a:moveTo>
                    <a:pt x="7625601" y="880229"/>
                  </a:moveTo>
                  <a:lnTo>
                    <a:pt x="7688644" y="879991"/>
                  </a:lnTo>
                  <a:lnTo>
                    <a:pt x="7689594" y="996461"/>
                  </a:lnTo>
                  <a:lnTo>
                    <a:pt x="7688644" y="996461"/>
                  </a:lnTo>
                  <a:lnTo>
                    <a:pt x="7680096" y="996461"/>
                  </a:lnTo>
                  <a:lnTo>
                    <a:pt x="7626432" y="996698"/>
                  </a:lnTo>
                  <a:lnTo>
                    <a:pt x="7625601" y="880229"/>
                  </a:lnTo>
                  <a:close/>
                  <a:moveTo>
                    <a:pt x="7626670" y="1037065"/>
                  </a:moveTo>
                  <a:lnTo>
                    <a:pt x="7689831" y="1036827"/>
                  </a:lnTo>
                  <a:lnTo>
                    <a:pt x="7690544" y="1153297"/>
                  </a:lnTo>
                  <a:lnTo>
                    <a:pt x="7627501" y="1153534"/>
                  </a:lnTo>
                  <a:lnTo>
                    <a:pt x="7626670" y="1037065"/>
                  </a:lnTo>
                  <a:close/>
                  <a:moveTo>
                    <a:pt x="7627857" y="1193901"/>
                  </a:moveTo>
                  <a:lnTo>
                    <a:pt x="7690900" y="1193663"/>
                  </a:lnTo>
                  <a:lnTo>
                    <a:pt x="7691850" y="1310133"/>
                  </a:lnTo>
                  <a:lnTo>
                    <a:pt x="7628569" y="1310370"/>
                  </a:lnTo>
                  <a:lnTo>
                    <a:pt x="7627857" y="1193901"/>
                  </a:lnTo>
                  <a:close/>
                  <a:moveTo>
                    <a:pt x="7628925" y="1350737"/>
                  </a:moveTo>
                  <a:lnTo>
                    <a:pt x="7692087" y="1350499"/>
                  </a:lnTo>
                  <a:lnTo>
                    <a:pt x="7692918" y="1467087"/>
                  </a:lnTo>
                  <a:lnTo>
                    <a:pt x="7683420" y="1467087"/>
                  </a:lnTo>
                  <a:lnTo>
                    <a:pt x="7629875" y="1467325"/>
                  </a:lnTo>
                  <a:lnTo>
                    <a:pt x="7628925" y="1350737"/>
                  </a:lnTo>
                  <a:close/>
                  <a:moveTo>
                    <a:pt x="7630112" y="1507454"/>
                  </a:moveTo>
                  <a:lnTo>
                    <a:pt x="7692443" y="1507216"/>
                  </a:lnTo>
                  <a:lnTo>
                    <a:pt x="7693155" y="1507216"/>
                  </a:lnTo>
                  <a:lnTo>
                    <a:pt x="7694105" y="1623805"/>
                  </a:lnTo>
                  <a:lnTo>
                    <a:pt x="7684370" y="1623805"/>
                  </a:lnTo>
                  <a:lnTo>
                    <a:pt x="7630825" y="1624042"/>
                  </a:lnTo>
                  <a:lnTo>
                    <a:pt x="7630825" y="1624042"/>
                  </a:lnTo>
                  <a:lnTo>
                    <a:pt x="7630112" y="1507454"/>
                  </a:lnTo>
                  <a:close/>
                  <a:moveTo>
                    <a:pt x="7631181" y="1664409"/>
                  </a:moveTo>
                  <a:lnTo>
                    <a:pt x="7694224" y="1664171"/>
                  </a:lnTo>
                  <a:lnTo>
                    <a:pt x="7695174" y="1780640"/>
                  </a:lnTo>
                  <a:lnTo>
                    <a:pt x="7632012" y="1780997"/>
                  </a:lnTo>
                  <a:lnTo>
                    <a:pt x="7631181" y="1664409"/>
                  </a:lnTo>
                  <a:close/>
                  <a:moveTo>
                    <a:pt x="7695530" y="1937477"/>
                  </a:moveTo>
                  <a:lnTo>
                    <a:pt x="7686745" y="1937477"/>
                  </a:lnTo>
                  <a:lnTo>
                    <a:pt x="7633199" y="1937714"/>
                  </a:lnTo>
                  <a:lnTo>
                    <a:pt x="7632249" y="1821244"/>
                  </a:lnTo>
                  <a:lnTo>
                    <a:pt x="7632962" y="1821244"/>
                  </a:lnTo>
                  <a:lnTo>
                    <a:pt x="7695411" y="1821007"/>
                  </a:lnTo>
                  <a:lnTo>
                    <a:pt x="7696242" y="1937595"/>
                  </a:lnTo>
                  <a:lnTo>
                    <a:pt x="7695530" y="193759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29" name="Полилиния: фигура 128">
            <a:extLst>
              <a:ext uri="{FF2B5EF4-FFF2-40B4-BE49-F238E27FC236}">
                <a16:creationId xmlns="" xmlns:a16="http://schemas.microsoft.com/office/drawing/2014/main" id="{6B56EF7E-B450-4568-B0ED-E68A51C6DCAA}"/>
              </a:ext>
            </a:extLst>
          </p:cNvPr>
          <p:cNvSpPr/>
          <p:nvPr/>
        </p:nvSpPr>
        <p:spPr>
          <a:xfrm>
            <a:off x="4058323" y="4974031"/>
            <a:ext cx="6641428" cy="2658039"/>
          </a:xfrm>
          <a:custGeom>
            <a:avLst/>
            <a:gdLst>
              <a:gd name="connsiteX0" fmla="*/ 6629400 w 6641428"/>
              <a:gd name="connsiteY0" fmla="*/ 0 h 2658039"/>
              <a:gd name="connsiteX1" fmla="*/ 6641428 w 6641428"/>
              <a:gd name="connsiteY1" fmla="*/ 0 h 2658039"/>
              <a:gd name="connsiteX2" fmla="*/ 6641428 w 6641428"/>
              <a:gd name="connsiteY2" fmla="*/ 1336110 h 2658039"/>
              <a:gd name="connsiteX3" fmla="*/ 6636749 w 6641428"/>
              <a:gd name="connsiteY3" fmla="*/ 2658039 h 2658039"/>
              <a:gd name="connsiteX4" fmla="*/ 0 w 6641428"/>
              <a:gd name="connsiteY4" fmla="*/ 2658039 h 2658039"/>
              <a:gd name="connsiteX5" fmla="*/ 1592524 w 6641428"/>
              <a:gd name="connsiteY5" fmla="*/ 324214 h 2658039"/>
              <a:gd name="connsiteX6" fmla="*/ 6629400 w 6641428"/>
              <a:gd name="connsiteY6" fmla="*/ 324214 h 265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1428" h="2658039">
                <a:moveTo>
                  <a:pt x="6629400" y="0"/>
                </a:moveTo>
                <a:lnTo>
                  <a:pt x="6641428" y="0"/>
                </a:lnTo>
                <a:lnTo>
                  <a:pt x="6641428" y="1336110"/>
                </a:lnTo>
                <a:lnTo>
                  <a:pt x="6636749" y="2658039"/>
                </a:lnTo>
                <a:lnTo>
                  <a:pt x="0" y="2658039"/>
                </a:lnTo>
                <a:lnTo>
                  <a:pt x="1592524" y="324214"/>
                </a:lnTo>
                <a:lnTo>
                  <a:pt x="6629400" y="324214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57">
            <a:extLst>
              <a:ext uri="{FF2B5EF4-FFF2-40B4-BE49-F238E27FC236}">
                <a16:creationId xmlns="" xmlns:a16="http://schemas.microsoft.com/office/drawing/2014/main" id="{B786DE36-714A-4279-B004-35144E7BC970}"/>
              </a:ext>
            </a:extLst>
          </p:cNvPr>
          <p:cNvSpPr txBox="1"/>
          <p:nvPr/>
        </p:nvSpPr>
        <p:spPr>
          <a:xfrm>
            <a:off x="426523" y="1221036"/>
            <a:ext cx="4168198" cy="30777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КРИТЕРИИ РАНЖИРОВАНИЯ ДЕЙСТВИЙ</a:t>
            </a:r>
            <a:endParaRPr kumimoji="0" b="0" i="0" u="none" strike="noStrike" kern="1200" cap="none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3" name="object 57">
            <a:extLst>
              <a:ext uri="{FF2B5EF4-FFF2-40B4-BE49-F238E27FC236}">
                <a16:creationId xmlns="" xmlns:a16="http://schemas.microsoft.com/office/drawing/2014/main" id="{CC5CDCFF-4C45-4685-BAEA-9E4C90418B76}"/>
              </a:ext>
            </a:extLst>
          </p:cNvPr>
          <p:cNvSpPr txBox="1"/>
          <p:nvPr/>
        </p:nvSpPr>
        <p:spPr>
          <a:xfrm>
            <a:off x="810291" y="1607830"/>
            <a:ext cx="4015964" cy="728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Влияние на достижение образа будущего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Влияние на привлечение инвестиций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Влияние на успешность действующего бизнеса 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8" name="object 57">
            <a:extLst>
              <a:ext uri="{FF2B5EF4-FFF2-40B4-BE49-F238E27FC236}">
                <a16:creationId xmlns="" xmlns:a16="http://schemas.microsoft.com/office/drawing/2014/main" id="{C340AF17-1B7E-41FD-8E80-0FADFEA113E1}"/>
              </a:ext>
            </a:extLst>
          </p:cNvPr>
          <p:cNvSpPr txBox="1"/>
          <p:nvPr/>
        </p:nvSpPr>
        <p:spPr>
          <a:xfrm>
            <a:off x="6261100" y="5534025"/>
            <a:ext cx="3352800" cy="30777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ФИЛЬТРЫ ОТБОРА ИДЕЙ</a:t>
            </a:r>
            <a:endParaRPr kumimoji="0" b="0" i="0" u="none" strike="noStrike" kern="1200" cap="none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9" name="object 57">
            <a:extLst>
              <a:ext uri="{FF2B5EF4-FFF2-40B4-BE49-F238E27FC236}">
                <a16:creationId xmlns="" xmlns:a16="http://schemas.microsoft.com/office/drawing/2014/main" id="{A91B8E48-B656-49C7-9465-D4A12E6E527A}"/>
              </a:ext>
            </a:extLst>
          </p:cNvPr>
          <p:cNvSpPr txBox="1"/>
          <p:nvPr/>
        </p:nvSpPr>
        <p:spPr>
          <a:xfrm>
            <a:off x="5499100" y="5977932"/>
            <a:ext cx="4876798" cy="111690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2000"/>
              </a:lnSpc>
              <a:spcBef>
                <a:spcPts val="240"/>
              </a:spcBef>
              <a:spcAft>
                <a:spcPts val="0"/>
              </a:spcAft>
              <a:buClr>
                <a:srgbClr val="2B2F32"/>
              </a:buClr>
              <a:buSzPct val="150000"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Движение к образу будущего</a:t>
            </a:r>
          </a:p>
          <a:p>
            <a:pPr marL="12700" marR="5080" lvl="0" indent="0" algn="ctr" defTabSz="914400" rtl="0" eaLnBrk="1" fontAlgn="auto" latinLnBrk="0" hangingPunct="1">
              <a:lnSpc>
                <a:spcPts val="2000"/>
              </a:lnSpc>
              <a:spcBef>
                <a:spcPts val="240"/>
              </a:spcBef>
              <a:spcAft>
                <a:spcPts val="0"/>
              </a:spcAft>
              <a:buClr>
                <a:srgbClr val="2B2F32"/>
              </a:buClr>
              <a:buSzPct val="150000"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Реализуемость на местном уровне</a:t>
            </a:r>
          </a:p>
          <a:p>
            <a:pPr marL="12700" marR="5080" lvl="0" indent="0" algn="ctr" defTabSz="914400" rtl="0" eaLnBrk="1" fontAlgn="auto" latinLnBrk="0" hangingPunct="1">
              <a:lnSpc>
                <a:spcPts val="2000"/>
              </a:lnSpc>
              <a:spcBef>
                <a:spcPts val="240"/>
              </a:spcBef>
              <a:spcAft>
                <a:spcPts val="0"/>
              </a:spcAft>
              <a:buClr>
                <a:srgbClr val="2B2F32"/>
              </a:buClr>
              <a:buSzPct val="150000"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Позитивное преобразование среды</a:t>
            </a:r>
          </a:p>
          <a:p>
            <a:pPr marL="12700" marR="5080" lvl="0" indent="0" algn="ctr" defTabSz="914400" rtl="0" eaLnBrk="1" fontAlgn="auto" latinLnBrk="0" hangingPunct="1">
              <a:lnSpc>
                <a:spcPts val="2000"/>
              </a:lnSpc>
              <a:spcBef>
                <a:spcPts val="240"/>
              </a:spcBef>
              <a:spcAft>
                <a:spcPts val="0"/>
              </a:spcAft>
              <a:buClr>
                <a:srgbClr val="2B2F32"/>
              </a:buClr>
              <a:buSzPct val="150000"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Эффективная диверсификация экономики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0" name="object 57">
            <a:extLst>
              <a:ext uri="{FF2B5EF4-FFF2-40B4-BE49-F238E27FC236}">
                <a16:creationId xmlns="" xmlns:a16="http://schemas.microsoft.com/office/drawing/2014/main" id="{1C708809-EF6A-4ABF-B757-F6FBE283A34B}"/>
              </a:ext>
            </a:extLst>
          </p:cNvPr>
          <p:cNvSpPr txBox="1"/>
          <p:nvPr/>
        </p:nvSpPr>
        <p:spPr>
          <a:xfrm>
            <a:off x="6139358" y="2960619"/>
            <a:ext cx="3460451" cy="30777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1F427B"/>
                </a:solidFill>
                <a:latin typeface="Calibri"/>
                <a:cs typeface="DIN Pro Bold"/>
              </a:rPr>
              <a:t>40</a:t>
            </a:r>
            <a:r>
              <a:rPr kumimoji="0" lang="ru-RU" b="1" i="0" u="none" strike="noStrike" kern="1200" cap="none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МЕРОПРИЯТИЙ</a:t>
            </a:r>
            <a:endParaRPr kumimoji="0" b="0" i="0" u="none" strike="noStrike" kern="1200" cap="none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5" name="object 58">
            <a:extLst>
              <a:ext uri="{FF2B5EF4-FFF2-40B4-BE49-F238E27FC236}">
                <a16:creationId xmlns="" xmlns:a16="http://schemas.microsoft.com/office/drawing/2014/main" id="{F70DF496-CAF0-402D-B8F7-E0D474FE8C78}"/>
              </a:ext>
            </a:extLst>
          </p:cNvPr>
          <p:cNvSpPr/>
          <p:nvPr/>
        </p:nvSpPr>
        <p:spPr>
          <a:xfrm>
            <a:off x="426523" y="1628241"/>
            <a:ext cx="115683" cy="202519"/>
          </a:xfrm>
          <a:custGeom>
            <a:avLst/>
            <a:gdLst/>
            <a:ahLst/>
            <a:cxnLst/>
            <a:rect l="l" t="t" r="r" b="b"/>
            <a:pathLst>
              <a:path w="247015" h="432434">
                <a:moveTo>
                  <a:pt x="3314" y="0"/>
                </a:moveTo>
                <a:lnTo>
                  <a:pt x="0" y="1498"/>
                </a:lnTo>
                <a:lnTo>
                  <a:pt x="0" y="432193"/>
                </a:lnTo>
                <a:lnTo>
                  <a:pt x="246735" y="215823"/>
                </a:lnTo>
                <a:lnTo>
                  <a:pt x="246735" y="213474"/>
                </a:lnTo>
                <a:lnTo>
                  <a:pt x="245224" y="212153"/>
                </a:lnTo>
                <a:lnTo>
                  <a:pt x="331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58">
            <a:extLst>
              <a:ext uri="{FF2B5EF4-FFF2-40B4-BE49-F238E27FC236}">
                <a16:creationId xmlns="" xmlns:a16="http://schemas.microsoft.com/office/drawing/2014/main" id="{36979F41-1FE0-4071-B422-AD016510BCFD}"/>
              </a:ext>
            </a:extLst>
          </p:cNvPr>
          <p:cNvSpPr/>
          <p:nvPr/>
        </p:nvSpPr>
        <p:spPr>
          <a:xfrm>
            <a:off x="426523" y="1880978"/>
            <a:ext cx="115683" cy="202519"/>
          </a:xfrm>
          <a:custGeom>
            <a:avLst/>
            <a:gdLst/>
            <a:ahLst/>
            <a:cxnLst/>
            <a:rect l="l" t="t" r="r" b="b"/>
            <a:pathLst>
              <a:path w="247015" h="432434">
                <a:moveTo>
                  <a:pt x="3314" y="0"/>
                </a:moveTo>
                <a:lnTo>
                  <a:pt x="0" y="1498"/>
                </a:lnTo>
                <a:lnTo>
                  <a:pt x="0" y="432193"/>
                </a:lnTo>
                <a:lnTo>
                  <a:pt x="246735" y="215823"/>
                </a:lnTo>
                <a:lnTo>
                  <a:pt x="246735" y="213474"/>
                </a:lnTo>
                <a:lnTo>
                  <a:pt x="245224" y="212153"/>
                </a:lnTo>
                <a:lnTo>
                  <a:pt x="331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58">
            <a:extLst>
              <a:ext uri="{FF2B5EF4-FFF2-40B4-BE49-F238E27FC236}">
                <a16:creationId xmlns="" xmlns:a16="http://schemas.microsoft.com/office/drawing/2014/main" id="{76BAC1D1-2EF3-4D08-A192-A3DE1BC89625}"/>
              </a:ext>
            </a:extLst>
          </p:cNvPr>
          <p:cNvSpPr/>
          <p:nvPr/>
        </p:nvSpPr>
        <p:spPr>
          <a:xfrm>
            <a:off x="426523" y="2133716"/>
            <a:ext cx="115683" cy="202519"/>
          </a:xfrm>
          <a:custGeom>
            <a:avLst/>
            <a:gdLst/>
            <a:ahLst/>
            <a:cxnLst/>
            <a:rect l="l" t="t" r="r" b="b"/>
            <a:pathLst>
              <a:path w="247015" h="432434">
                <a:moveTo>
                  <a:pt x="3314" y="0"/>
                </a:moveTo>
                <a:lnTo>
                  <a:pt x="0" y="1498"/>
                </a:lnTo>
                <a:lnTo>
                  <a:pt x="0" y="432193"/>
                </a:lnTo>
                <a:lnTo>
                  <a:pt x="246735" y="215823"/>
                </a:lnTo>
                <a:lnTo>
                  <a:pt x="246735" y="213474"/>
                </a:lnTo>
                <a:lnTo>
                  <a:pt x="245224" y="212153"/>
                </a:lnTo>
                <a:lnTo>
                  <a:pt x="331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57">
            <a:extLst>
              <a:ext uri="{FF2B5EF4-FFF2-40B4-BE49-F238E27FC236}">
                <a16:creationId xmlns="" xmlns:a16="http://schemas.microsoft.com/office/drawing/2014/main" id="{DC027D54-C374-4A9B-9825-2148C4510AB2}"/>
              </a:ext>
            </a:extLst>
          </p:cNvPr>
          <p:cNvSpPr txBox="1"/>
          <p:nvPr/>
        </p:nvSpPr>
        <p:spPr>
          <a:xfrm>
            <a:off x="395055" y="2962748"/>
            <a:ext cx="4431200" cy="148758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>
              <a:spcBef>
                <a:spcPts val="240"/>
              </a:spcBef>
              <a:buClr>
                <a:srgbClr val="FFDE16"/>
              </a:buClr>
              <a:buSzPct val="150000"/>
              <a:defRPr/>
            </a:pPr>
            <a:r>
              <a:rPr lang="ru-RU" b="1" dirty="0">
                <a:solidFill>
                  <a:srgbClr val="1F427B"/>
                </a:solidFill>
                <a:latin typeface="Calibri"/>
                <a:cs typeface="DIN Pro Bold"/>
              </a:rPr>
              <a:t>ОСНОВНАЯ ИДЕЯ</a:t>
            </a:r>
          </a:p>
          <a:p>
            <a:pPr marL="12700" marR="5080" lvl="0">
              <a:spcBef>
                <a:spcPts val="240"/>
              </a:spcBef>
              <a:buClr>
                <a:srgbClr val="FFDE16"/>
              </a:buClr>
              <a:buSzPct val="150000"/>
              <a:defRPr/>
            </a:pPr>
            <a:r>
              <a:rPr lang="ru-RU" sz="1500" dirty="0">
                <a:solidFill>
                  <a:srgbClr val="292929"/>
                </a:solidFill>
                <a:latin typeface="+mj-lt"/>
                <a:cs typeface="DIN Pro Bold"/>
              </a:rPr>
              <a:t>Формирование комфортного, современного, сбалансированного сельского пространства с развитием компетенций в сфере агропромышленной кооперации (в части ресурсного обеспечения, переработки, сбыта, технологического обеспечения.</a:t>
            </a:r>
            <a:endParaRPr kumimoji="0" sz="1500" i="0" u="none" strike="noStrike" kern="1200" cap="none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n-ea"/>
              <a:cs typeface="DIN Pro Bold"/>
            </a:endParaRPr>
          </a:p>
        </p:txBody>
      </p:sp>
      <p:sp>
        <p:nvSpPr>
          <p:cNvPr id="21" name="object 57">
            <a:extLst>
              <a:ext uri="{FF2B5EF4-FFF2-40B4-BE49-F238E27FC236}">
                <a16:creationId xmlns="" xmlns:a16="http://schemas.microsoft.com/office/drawing/2014/main" id="{A836DE00-77BE-44FC-BC2A-6DD813851C93}"/>
              </a:ext>
            </a:extLst>
          </p:cNvPr>
          <p:cNvSpPr txBox="1"/>
          <p:nvPr/>
        </p:nvSpPr>
        <p:spPr>
          <a:xfrm>
            <a:off x="6139358" y="1221036"/>
            <a:ext cx="4236540" cy="11951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b="1" i="0" u="none" strike="noStrike" kern="1200" cap="none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ЭКСПЕРТНАЯ ПОЗИЦИЯ</a:t>
            </a:r>
          </a:p>
          <a:p>
            <a:pPr marL="12700" marR="5080" lvl="0">
              <a:spcBef>
                <a:spcPts val="240"/>
              </a:spcBef>
              <a:buClr>
                <a:srgbClr val="FFDE16"/>
              </a:buClr>
              <a:buSzPct val="150000"/>
              <a:defRPr/>
            </a:pPr>
            <a:r>
              <a:rPr kumimoji="0" lang="ru-RU" sz="1400" i="0" u="none" strike="noStrike" kern="1200" cap="none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Альтернативный</a:t>
            </a:r>
            <a:r>
              <a:rPr kumimoji="0" lang="ru-RU" sz="1400" i="0" u="none" strike="noStrike" kern="1200" cap="none" normalizeH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вектор </a:t>
            </a:r>
            <a:r>
              <a:rPr lang="ru-RU" sz="1400" dirty="0">
                <a:solidFill>
                  <a:srgbClr val="292929"/>
                </a:solidFill>
                <a:cs typeface="DIN Pro Bold"/>
              </a:rPr>
              <a:t>– развитие центра компетенций в сфере станкостроения, восстановления и развития технологий сварки (для тяжелого машиностроения и космической промышленности РФ)</a:t>
            </a:r>
            <a:endParaRPr kumimoji="0" sz="1400" i="0" u="none" strike="noStrike" kern="1200" cap="none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2" name="object 57">
            <a:extLst>
              <a:ext uri="{FF2B5EF4-FFF2-40B4-BE49-F238E27FC236}">
                <a16:creationId xmlns="" xmlns:a16="http://schemas.microsoft.com/office/drawing/2014/main" id="{1A1F0F98-4C10-45FD-876D-BC122865654F}"/>
              </a:ext>
            </a:extLst>
          </p:cNvPr>
          <p:cNvSpPr txBox="1"/>
          <p:nvPr/>
        </p:nvSpPr>
        <p:spPr>
          <a:xfrm>
            <a:off x="6139358" y="3347624"/>
            <a:ext cx="4432300" cy="89255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25" dirty="0">
                <a:solidFill>
                  <a:srgbClr val="1F427B"/>
                </a:solidFill>
                <a:latin typeface="Calibri"/>
                <a:cs typeface="DIN Pro Bold"/>
              </a:rPr>
              <a:t>10</a:t>
            </a: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— ТОП-10</a:t>
            </a:r>
          </a:p>
          <a:p>
            <a:pPr marL="12700" marR="508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25" dirty="0">
                <a:solidFill>
                  <a:srgbClr val="1F427B"/>
                </a:solidFill>
                <a:latin typeface="Calibri"/>
                <a:cs typeface="DIN Pro Bold"/>
              </a:rPr>
              <a:t>10</a:t>
            </a:r>
            <a:r>
              <a:rPr lang="ru-RU" sz="1400" b="1" spc="-25" dirty="0">
                <a:solidFill>
                  <a:srgbClr val="292929"/>
                </a:solidFill>
                <a:latin typeface="Calibri"/>
                <a:cs typeface="DIN Pro Bold"/>
              </a:rPr>
              <a:t> - 1-я очередь</a:t>
            </a:r>
          </a:p>
          <a:p>
            <a:pPr marL="12700" marR="508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25" dirty="0">
                <a:solidFill>
                  <a:srgbClr val="1F427B"/>
                </a:solidFill>
                <a:latin typeface="Calibri"/>
                <a:cs typeface="DIN Pro Bold"/>
              </a:rPr>
              <a:t>10</a:t>
            </a:r>
            <a:r>
              <a:rPr lang="ru-RU" sz="1400" b="1" spc="-25" dirty="0">
                <a:solidFill>
                  <a:srgbClr val="292929"/>
                </a:solidFill>
                <a:latin typeface="Calibri"/>
                <a:cs typeface="DIN Pro Bold"/>
              </a:rPr>
              <a:t> - 2-я очередь</a:t>
            </a:r>
          </a:p>
          <a:p>
            <a:pPr marL="12700" marR="508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25">
                <a:solidFill>
                  <a:srgbClr val="1F427B"/>
                </a:solidFill>
                <a:latin typeface="Calibri"/>
                <a:cs typeface="DIN Pro Bold"/>
              </a:rPr>
              <a:t>10</a:t>
            </a:r>
            <a:r>
              <a:rPr lang="ru-RU" sz="1400" b="1" spc="-25">
                <a:solidFill>
                  <a:srgbClr val="292929"/>
                </a:solidFill>
                <a:latin typeface="Calibri"/>
                <a:cs typeface="DIN Pro Bold"/>
              </a:rPr>
              <a:t> </a:t>
            </a:r>
            <a:r>
              <a:rPr lang="ru-RU" sz="1400" b="1" spc="-25" dirty="0">
                <a:solidFill>
                  <a:srgbClr val="292929"/>
                </a:solidFill>
                <a:latin typeface="Calibri"/>
                <a:cs typeface="DIN Pro Bold"/>
              </a:rPr>
              <a:t>- 3-я очередь</a:t>
            </a:r>
            <a:endParaRPr lang="ru-RU" sz="1400" b="1" spc="-25" dirty="0">
              <a:solidFill>
                <a:srgbClr val="292929"/>
              </a:solidFill>
              <a:cs typeface="DIN Pro Bold"/>
            </a:endParaRPr>
          </a:p>
        </p:txBody>
      </p:sp>
      <p:sp>
        <p:nvSpPr>
          <p:cNvPr id="120" name="Номер слайда 5">
            <a:extLst>
              <a:ext uri="{FF2B5EF4-FFF2-40B4-BE49-F238E27FC236}">
                <a16:creationId xmlns="" xmlns:a16="http://schemas.microsoft.com/office/drawing/2014/main" id="{4606344F-0E5F-4301-9028-0F3080347717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14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127" name="object 5">
            <a:extLst>
              <a:ext uri="{FF2B5EF4-FFF2-40B4-BE49-F238E27FC236}">
                <a16:creationId xmlns="" xmlns:a16="http://schemas.microsoft.com/office/drawing/2014/main" id="{C4D8E01E-F461-4EA5-82A8-99B47BCEA56F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ОБРАЗ БУДУЩЕГО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34" name="object 40">
            <a:extLst>
              <a:ext uri="{FF2B5EF4-FFF2-40B4-BE49-F238E27FC236}">
                <a16:creationId xmlns="" xmlns:a16="http://schemas.microsoft.com/office/drawing/2014/main" id="{FA18CEF6-25EF-4E88-A129-7BDA0776538A}"/>
              </a:ext>
            </a:extLst>
          </p:cNvPr>
          <p:cNvSpPr/>
          <p:nvPr/>
        </p:nvSpPr>
        <p:spPr>
          <a:xfrm flipV="1">
            <a:off x="6115051" y="1839151"/>
            <a:ext cx="4584700" cy="646874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38100">
            <a:solidFill>
              <a:srgbClr val="7895D0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35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982B7CF-133A-4279-8DE0-ACE011050A19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8C74F82-6B46-4222-93BD-8CF84347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2594307"/>
              </p:ext>
            </p:extLst>
          </p:nvPr>
        </p:nvGraphicFramePr>
        <p:xfrm>
          <a:off x="355469" y="962026"/>
          <a:ext cx="9843052" cy="539436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57681">
                  <a:extLst>
                    <a:ext uri="{9D8B030D-6E8A-4147-A177-3AD203B41FA5}">
                      <a16:colId xmlns="" xmlns:a16="http://schemas.microsoft.com/office/drawing/2014/main" val="3508856052"/>
                    </a:ext>
                  </a:extLst>
                </a:gridCol>
                <a:gridCol w="4982204">
                  <a:extLst>
                    <a:ext uri="{9D8B030D-6E8A-4147-A177-3AD203B41FA5}">
                      <a16:colId xmlns="" xmlns:a16="http://schemas.microsoft.com/office/drawing/2014/main" val="614548605"/>
                    </a:ext>
                  </a:extLst>
                </a:gridCol>
                <a:gridCol w="927537">
                  <a:extLst>
                    <a:ext uri="{9D8B030D-6E8A-4147-A177-3AD203B41FA5}">
                      <a16:colId xmlns="" xmlns:a16="http://schemas.microsoft.com/office/drawing/2014/main" val="397101050"/>
                    </a:ext>
                  </a:extLst>
                </a:gridCol>
                <a:gridCol w="1236715">
                  <a:extLst>
                    <a:ext uri="{9D8B030D-6E8A-4147-A177-3AD203B41FA5}">
                      <a16:colId xmlns="" xmlns:a16="http://schemas.microsoft.com/office/drawing/2014/main" val="2404554390"/>
                    </a:ext>
                  </a:extLst>
                </a:gridCol>
                <a:gridCol w="1236715">
                  <a:extLst>
                    <a:ext uri="{9D8B030D-6E8A-4147-A177-3AD203B41FA5}">
                      <a16:colId xmlns="" xmlns:a16="http://schemas.microsoft.com/office/drawing/2014/main" val="2511406884"/>
                    </a:ext>
                  </a:extLst>
                </a:gridCol>
                <a:gridCol w="902200">
                  <a:extLst>
                    <a:ext uri="{9D8B030D-6E8A-4147-A177-3AD203B41FA5}">
                      <a16:colId xmlns="" xmlns:a16="http://schemas.microsoft.com/office/drawing/2014/main" val="170154120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ДЕЙСТВИЕ, МЕРОПРИЯТИЕ</a:t>
                      </a:r>
                    </a:p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ТОП-10</a:t>
                      </a:r>
                    </a:p>
                    <a:p>
                      <a:pPr algn="l" fontAlgn="b"/>
                      <a:endParaRPr lang="ru-RU" sz="1600" b="1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5" marR="5115" marT="511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Влияние на достижение образа будущего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Прямое влияние на развитие действующего бизнеса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Прямое влияние на появление новых бизнесов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34007302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переговоров с Министерством здравоохранения ЧР на предмет использования средств ОМС (по отсутствующим в районе направлениям диагностики) на оплату услуг при диагностике в частном диагностическим центре (заборном пункте)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96143456"/>
                  </a:ext>
                </a:extLst>
              </a:tr>
              <a:tr h="2052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программ дополнительных мер материального стимулирования для молодых специалистов: круглосуточные детские сады, компенсации части расходов на строительство жилья (в случае подтверждения оседлости), выплаты при рождении ребенка и т.д.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87513404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переговоров с инициаторами успешных проектов по переработке ТБО других регионов (Пермский край) на предмет трансфера опыта, либо покупки франшизы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9347999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Проинвентаризировать потребность населения в услугах, переговорить с держателями франшиз по открытию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16447894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курсов профтехобразования молодежи на базе компетенций ЗАО ЧП Сеспель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2872662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Актуализация регламентов взаимодействия с инвесторами (провести анализ причин потери инвесторов, привести регламент взаимодействия с инвесторами в соответствии с полученными выводами)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9857201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переговоров с владельцами тепличного хозяйства с целью определить направления расширения ассортимента продукции и возможности оказания содействия в появлении продукции на прилавках торговых сетей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18562767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Проработать единую концепцию придорожного сервиса на трассе М7 с выработкой единого образа отдыха и общественного питания, и проживания, технического обслуживания транспорта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7511409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системной работы по поддержке наличия на полках федеральных сетей продукции местных производителей овощей, фруктов, меда, грибов и т.д.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00522846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Вхождение в программы нацпроектов по строительству дорог до объектов туризма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198312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3002F8-A816-4EE3-9CEF-EF55D5C58554}"/>
              </a:ext>
            </a:extLst>
          </p:cNvPr>
          <p:cNvSpPr txBox="1"/>
          <p:nvPr/>
        </p:nvSpPr>
        <p:spPr>
          <a:xfrm>
            <a:off x="469286" y="6636015"/>
            <a:ext cx="960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dirty="0">
                <a:solidFill>
                  <a:prstClr val="black"/>
                </a:solidFill>
              </a:rPr>
              <a:t>Ранжирование произведено на основе оценок членов рабочей группы МО и приглашенных предпринимателей, выставленных каждому действию по пятибалльной шкале в разрезе параметров «Влияние на достижение образа будущего», «Прямое влияние на развитие действующего бизнеса» и «Прямое влияние на появление новых бизнесов».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BECC7C6C-8A13-4934-87C9-3E3D411223EA}"/>
              </a:ext>
            </a:extLst>
          </p:cNvPr>
          <p:cNvSpPr/>
          <p:nvPr/>
        </p:nvSpPr>
        <p:spPr>
          <a:xfrm>
            <a:off x="0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96246BAB-909C-47B8-8027-1862AA6E7606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ДЕЙСТВИЯ АДМИНИСТРАЦИИ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4E4AF200-16DC-4AD0-AA3B-BA5FD7CAD18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15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6" name="object 51">
            <a:extLst>
              <a:ext uri="{FF2B5EF4-FFF2-40B4-BE49-F238E27FC236}">
                <a16:creationId xmlns="" xmlns:a16="http://schemas.microsoft.com/office/drawing/2014/main" id="{FF6399F2-F5C7-4472-9187-C1A6DFE9BA60}"/>
              </a:ext>
            </a:extLst>
          </p:cNvPr>
          <p:cNvSpPr txBox="1"/>
          <p:nvPr/>
        </p:nvSpPr>
        <p:spPr>
          <a:xfrm>
            <a:off x="373030" y="6520087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31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982B7CF-133A-4279-8DE0-ACE011050A19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8C74F82-6B46-4222-93BD-8CF84347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0493955"/>
              </p:ext>
            </p:extLst>
          </p:nvPr>
        </p:nvGraphicFramePr>
        <p:xfrm>
          <a:off x="355469" y="962026"/>
          <a:ext cx="9843052" cy="485143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57681">
                  <a:extLst>
                    <a:ext uri="{9D8B030D-6E8A-4147-A177-3AD203B41FA5}">
                      <a16:colId xmlns="" xmlns:a16="http://schemas.microsoft.com/office/drawing/2014/main" val="3508856052"/>
                    </a:ext>
                  </a:extLst>
                </a:gridCol>
                <a:gridCol w="4982204">
                  <a:extLst>
                    <a:ext uri="{9D8B030D-6E8A-4147-A177-3AD203B41FA5}">
                      <a16:colId xmlns="" xmlns:a16="http://schemas.microsoft.com/office/drawing/2014/main" val="614548605"/>
                    </a:ext>
                  </a:extLst>
                </a:gridCol>
                <a:gridCol w="927537">
                  <a:extLst>
                    <a:ext uri="{9D8B030D-6E8A-4147-A177-3AD203B41FA5}">
                      <a16:colId xmlns="" xmlns:a16="http://schemas.microsoft.com/office/drawing/2014/main" val="397101050"/>
                    </a:ext>
                  </a:extLst>
                </a:gridCol>
                <a:gridCol w="1236715">
                  <a:extLst>
                    <a:ext uri="{9D8B030D-6E8A-4147-A177-3AD203B41FA5}">
                      <a16:colId xmlns="" xmlns:a16="http://schemas.microsoft.com/office/drawing/2014/main" val="2404554390"/>
                    </a:ext>
                  </a:extLst>
                </a:gridCol>
                <a:gridCol w="1236715">
                  <a:extLst>
                    <a:ext uri="{9D8B030D-6E8A-4147-A177-3AD203B41FA5}">
                      <a16:colId xmlns="" xmlns:a16="http://schemas.microsoft.com/office/drawing/2014/main" val="2511406884"/>
                    </a:ext>
                  </a:extLst>
                </a:gridCol>
                <a:gridCol w="902200">
                  <a:extLst>
                    <a:ext uri="{9D8B030D-6E8A-4147-A177-3AD203B41FA5}">
                      <a16:colId xmlns="" xmlns:a16="http://schemas.microsoft.com/office/drawing/2014/main" val="170154120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ДЕЙСТВИЕ, МЕРОПРИЯТИЕ</a:t>
                      </a:r>
                    </a:p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1-я очередь</a:t>
                      </a:r>
                    </a:p>
                  </a:txBody>
                  <a:tcPr marL="5115" marR="5115" marT="511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Влияние на достижение образа будущего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Прямое влияние на развитие действующего бизнеса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Прямое влияние на появление новых бизнесов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34007302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 взаимодействии с Ростехом проработка целесообразности строительства станкостроительного завода в кооперации с ЗАО ЧП Сеспель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96143456"/>
                  </a:ext>
                </a:extLst>
              </a:tr>
              <a:tr h="2052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концепции/мастер плана прибрежной зоны под организацию места отдыха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87513404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концепции кооперации производителей меда с единым брендом и проработкой финансовой, организационно-правовой, маркетинго-сбытовой моделей, поддержка при выходе в торговые сети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9347999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базы для профессионального развития молодых инженерно-технических кадров (технология сварки и станкостроения) Фишка – обсуждение и практика новых прорывных или забытых технических решений. Форма: конференции, состязания профессионального мастерства, форумы и т.д. С приглашением отраслевых НИИ и ведущих специалистов отрасли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16447894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программы привлечения специалистов старшего возраста (здравоохранение, образование) включающей меры поддержки в строительстве жилья и строительства инфраструктуры комфортного проживания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2872662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совета предпринимателей при Главе Администрации МО в форме «капитанов бизнеса» - неформальное объединение ключевых работодателей для обсуждения вопросов социальной направленности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9857201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работ по восстановлению причального хозяйства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18562767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интерактивного музея современного космоса и достижений космической отрасли (на базе ЗАО ЧП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Сеспель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7511409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концепции развития кластера по оздоровлению детей на основе имеющихся лагерей и баз отдыха: развитие направлений спорта, реабилитации, молодежного творчества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00522846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Инвентаризация земельных участков с целью изучения возможности перевода земельных участков лесного фонда в земли сельскохозяйственного назначения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198312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3002F8-A816-4EE3-9CEF-EF55D5C58554}"/>
              </a:ext>
            </a:extLst>
          </p:cNvPr>
          <p:cNvSpPr txBox="1"/>
          <p:nvPr/>
        </p:nvSpPr>
        <p:spPr>
          <a:xfrm>
            <a:off x="469286" y="6636015"/>
            <a:ext cx="960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dirty="0">
                <a:solidFill>
                  <a:prstClr val="black"/>
                </a:solidFill>
              </a:rPr>
              <a:t>Ранжирование произведено на основе оценок членов рабочей группы МО и приглашенных предпринимателей, выставленных каждому действию по пятибалльной шкале в разрезе параметров «Влияние на достижение образа будущего», «Прямое влияние на развитие действующего бизнеса» и «Прямое влияние на появление новых бизнесов».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BECC7C6C-8A13-4934-87C9-3E3D411223EA}"/>
              </a:ext>
            </a:extLst>
          </p:cNvPr>
          <p:cNvSpPr/>
          <p:nvPr/>
        </p:nvSpPr>
        <p:spPr>
          <a:xfrm>
            <a:off x="0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96246BAB-909C-47B8-8027-1862AA6E7606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ДЕЙСТВИЯ АДМИНИСТРАЦИИ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4E4AF200-16DC-4AD0-AA3B-BA5FD7CAD18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16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6" name="object 51">
            <a:extLst>
              <a:ext uri="{FF2B5EF4-FFF2-40B4-BE49-F238E27FC236}">
                <a16:creationId xmlns="" xmlns:a16="http://schemas.microsoft.com/office/drawing/2014/main" id="{FF6399F2-F5C7-4472-9187-C1A6DFE9BA60}"/>
              </a:ext>
            </a:extLst>
          </p:cNvPr>
          <p:cNvSpPr txBox="1"/>
          <p:nvPr/>
        </p:nvSpPr>
        <p:spPr>
          <a:xfrm>
            <a:off x="373030" y="6520087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90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982B7CF-133A-4279-8DE0-ACE011050A19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8C74F82-6B46-4222-93BD-8CF843475497}"/>
              </a:ext>
            </a:extLst>
          </p:cNvPr>
          <p:cNvGraphicFramePr>
            <a:graphicFrameLocks noGrp="1"/>
          </p:cNvGraphicFramePr>
          <p:nvPr/>
        </p:nvGraphicFramePr>
        <p:xfrm>
          <a:off x="355469" y="962026"/>
          <a:ext cx="9843052" cy="389131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57681">
                  <a:extLst>
                    <a:ext uri="{9D8B030D-6E8A-4147-A177-3AD203B41FA5}">
                      <a16:colId xmlns="" xmlns:a16="http://schemas.microsoft.com/office/drawing/2014/main" val="3508856052"/>
                    </a:ext>
                  </a:extLst>
                </a:gridCol>
                <a:gridCol w="4982204">
                  <a:extLst>
                    <a:ext uri="{9D8B030D-6E8A-4147-A177-3AD203B41FA5}">
                      <a16:colId xmlns="" xmlns:a16="http://schemas.microsoft.com/office/drawing/2014/main" val="614548605"/>
                    </a:ext>
                  </a:extLst>
                </a:gridCol>
                <a:gridCol w="927537">
                  <a:extLst>
                    <a:ext uri="{9D8B030D-6E8A-4147-A177-3AD203B41FA5}">
                      <a16:colId xmlns="" xmlns:a16="http://schemas.microsoft.com/office/drawing/2014/main" val="397101050"/>
                    </a:ext>
                  </a:extLst>
                </a:gridCol>
                <a:gridCol w="1236715">
                  <a:extLst>
                    <a:ext uri="{9D8B030D-6E8A-4147-A177-3AD203B41FA5}">
                      <a16:colId xmlns="" xmlns:a16="http://schemas.microsoft.com/office/drawing/2014/main" val="2404554390"/>
                    </a:ext>
                  </a:extLst>
                </a:gridCol>
                <a:gridCol w="1236715">
                  <a:extLst>
                    <a:ext uri="{9D8B030D-6E8A-4147-A177-3AD203B41FA5}">
                      <a16:colId xmlns="" xmlns:a16="http://schemas.microsoft.com/office/drawing/2014/main" val="2511406884"/>
                    </a:ext>
                  </a:extLst>
                </a:gridCol>
                <a:gridCol w="902200">
                  <a:extLst>
                    <a:ext uri="{9D8B030D-6E8A-4147-A177-3AD203B41FA5}">
                      <a16:colId xmlns="" xmlns:a16="http://schemas.microsoft.com/office/drawing/2014/main" val="170154120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ДЕЙСТВИЕ, МЕРОПРИЯТИЕ</a:t>
                      </a:r>
                    </a:p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2-я очередь</a:t>
                      </a:r>
                    </a:p>
                  </a:txBody>
                  <a:tcPr marL="5115" marR="5115" marT="511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Влияние на достижение образа будущего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Прямое влияние на развитие действующего бизнеса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Прямое влияние на появление новых бизнесов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34007302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туристического кластера с учетом наличия особо охраняемых природных территорий и археологических памятников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96143456"/>
                  </a:ext>
                </a:extLst>
              </a:tr>
              <a:tr h="2052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ежегодных молодёжных конкурсов по развитию социальной среды с предоставлением грантов на инициативы, получившие высокую оценку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87513404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в содействии переговоров с крупными производителями слабоалкогольных напитков по вопросу производства местных напитков под брендом этих производителей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9347999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Проработка с отраслевыми исследовательскими институтами направлений использования меда для целей косметологии и фармацевтики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16447894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молодежного совета в управлении вопросами урбанистики, управления территориями и формирования фонда народных инициатив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2872662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Проработка вопросов совместно с Минтранс ЧР и уполномоченными органами регулирования речного движения маршрутов, регламентов и организационной-правовой основы речных пассажирских перевозок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9857201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нормотворческой инициативы по вопросу по выведению земли из сельхозназначения в промышленное под овощехранилища вдоль М7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18562767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концепции яхтинга по р. Волга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7511409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переговоров с соседними районами и оценка перспективности переработки масличных культур на территории района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00522846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Кооперации в перевозках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198312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3002F8-A816-4EE3-9CEF-EF55D5C58554}"/>
              </a:ext>
            </a:extLst>
          </p:cNvPr>
          <p:cNvSpPr txBox="1"/>
          <p:nvPr/>
        </p:nvSpPr>
        <p:spPr>
          <a:xfrm>
            <a:off x="469286" y="6636015"/>
            <a:ext cx="960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dirty="0">
                <a:solidFill>
                  <a:prstClr val="black"/>
                </a:solidFill>
              </a:rPr>
              <a:t>Ранжирование произведено на основе оценок членов рабочей группы МО и приглашенных предпринимателей, выставленных каждому действию по пятибалльной шкале в разрезе параметров «Влияние на достижение образа будущего», «Прямое влияние на развитие действующего бизнеса» и «Прямое влияние на появление новых бизнесов».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BECC7C6C-8A13-4934-87C9-3E3D411223EA}"/>
              </a:ext>
            </a:extLst>
          </p:cNvPr>
          <p:cNvSpPr/>
          <p:nvPr/>
        </p:nvSpPr>
        <p:spPr>
          <a:xfrm>
            <a:off x="0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96246BAB-909C-47B8-8027-1862AA6E7606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ДЕЙСТВИЯ АДМИНИСТРАЦИИ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4E4AF200-16DC-4AD0-AA3B-BA5FD7CAD18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17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6" name="object 51">
            <a:extLst>
              <a:ext uri="{FF2B5EF4-FFF2-40B4-BE49-F238E27FC236}">
                <a16:creationId xmlns="" xmlns:a16="http://schemas.microsoft.com/office/drawing/2014/main" id="{FF6399F2-F5C7-4472-9187-C1A6DFE9BA60}"/>
              </a:ext>
            </a:extLst>
          </p:cNvPr>
          <p:cNvSpPr txBox="1"/>
          <p:nvPr/>
        </p:nvSpPr>
        <p:spPr>
          <a:xfrm>
            <a:off x="373030" y="6520087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92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982B7CF-133A-4279-8DE0-ACE011050A19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8C74F82-6B46-4222-93BD-8CF843475497}"/>
              </a:ext>
            </a:extLst>
          </p:cNvPr>
          <p:cNvGraphicFramePr>
            <a:graphicFrameLocks noGrp="1"/>
          </p:cNvGraphicFramePr>
          <p:nvPr/>
        </p:nvGraphicFramePr>
        <p:xfrm>
          <a:off x="355469" y="962026"/>
          <a:ext cx="9843052" cy="389131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57681">
                  <a:extLst>
                    <a:ext uri="{9D8B030D-6E8A-4147-A177-3AD203B41FA5}">
                      <a16:colId xmlns="" xmlns:a16="http://schemas.microsoft.com/office/drawing/2014/main" val="3508856052"/>
                    </a:ext>
                  </a:extLst>
                </a:gridCol>
                <a:gridCol w="4982204">
                  <a:extLst>
                    <a:ext uri="{9D8B030D-6E8A-4147-A177-3AD203B41FA5}">
                      <a16:colId xmlns="" xmlns:a16="http://schemas.microsoft.com/office/drawing/2014/main" val="614548605"/>
                    </a:ext>
                  </a:extLst>
                </a:gridCol>
                <a:gridCol w="927537">
                  <a:extLst>
                    <a:ext uri="{9D8B030D-6E8A-4147-A177-3AD203B41FA5}">
                      <a16:colId xmlns="" xmlns:a16="http://schemas.microsoft.com/office/drawing/2014/main" val="397101050"/>
                    </a:ext>
                  </a:extLst>
                </a:gridCol>
                <a:gridCol w="1236715">
                  <a:extLst>
                    <a:ext uri="{9D8B030D-6E8A-4147-A177-3AD203B41FA5}">
                      <a16:colId xmlns="" xmlns:a16="http://schemas.microsoft.com/office/drawing/2014/main" val="2404554390"/>
                    </a:ext>
                  </a:extLst>
                </a:gridCol>
                <a:gridCol w="1236715">
                  <a:extLst>
                    <a:ext uri="{9D8B030D-6E8A-4147-A177-3AD203B41FA5}">
                      <a16:colId xmlns="" xmlns:a16="http://schemas.microsoft.com/office/drawing/2014/main" val="2511406884"/>
                    </a:ext>
                  </a:extLst>
                </a:gridCol>
                <a:gridCol w="902200">
                  <a:extLst>
                    <a:ext uri="{9D8B030D-6E8A-4147-A177-3AD203B41FA5}">
                      <a16:colId xmlns="" xmlns:a16="http://schemas.microsoft.com/office/drawing/2014/main" val="170154120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ДЕЙСТВИЕ, МЕРОПРИЯТИЕ</a:t>
                      </a:r>
                    </a:p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3-я очередь</a:t>
                      </a:r>
                    </a:p>
                  </a:txBody>
                  <a:tcPr marL="5115" marR="5115" marT="511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Влияние на достижение образа будущего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Прямое влияние на развитие действующего бизнеса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Прямое влияние на появление новых бизнесов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5" marR="5115" marT="511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34007302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совместно с крупными системообразующими предприятиями муниципалитета попечительского совета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96143456"/>
                  </a:ext>
                </a:extLst>
              </a:tr>
              <a:tr h="2052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правовой, организационной основы для создания сети фермерских рынков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87513404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Восстановление хмелешпалер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9347999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Предусмотреть возможность изменения статуса земельного участка водоохранной зоны для организации яхтинга, согласование вопросов с уполномоченными органами регулирования речного движения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16447894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Изучить вопрос размещения логистического распределительного центра исходя из складывающихся трафика и логистики, предусмотреть возможность выделения з/у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2872662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Проработка совместно с ведущими НИИ РФ вопросов организации выращивания пресноводных аквакультур на территории муниципалитета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9857201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Организовать исследование трафика туризма и составить график массовых мероприятий района для загрузки гостиниц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18562767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Проработка совместно с ведущими НИИ РФ вопросов организации хмелеводства на территории муниципалитета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75114095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встреч и переговоров с отраслевыми НИИ и представителями ведущих косметологических и фармацевтических предприятий РФ по вопросам возможности использования производной рапса в фармацевтике и косметологии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00522846"/>
                  </a:ext>
                </a:extLst>
              </a:tr>
              <a:tr h="157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Проработка организационных вопросов для создания ракового хозяйства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84633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3002F8-A816-4EE3-9CEF-EF55D5C58554}"/>
              </a:ext>
            </a:extLst>
          </p:cNvPr>
          <p:cNvSpPr txBox="1"/>
          <p:nvPr/>
        </p:nvSpPr>
        <p:spPr>
          <a:xfrm>
            <a:off x="469286" y="6636015"/>
            <a:ext cx="960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dirty="0">
                <a:solidFill>
                  <a:prstClr val="black"/>
                </a:solidFill>
              </a:rPr>
              <a:t>Ранжирование произведено на основе оценок членов рабочей группы МО и приглашенных предпринимателей, выставленных каждому действию по пятибалльной шкале в разрезе параметров «Влияние на достижение образа будущего», «Прямое влияние на развитие действующего бизнеса» и «Прямое влияние на появление новых бизнесов».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BECC7C6C-8A13-4934-87C9-3E3D411223EA}"/>
              </a:ext>
            </a:extLst>
          </p:cNvPr>
          <p:cNvSpPr/>
          <p:nvPr/>
        </p:nvSpPr>
        <p:spPr>
          <a:xfrm>
            <a:off x="0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96246BAB-909C-47B8-8027-1862AA6E7606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ДЕЙСТВИЯ АДМИНИСТРАЦИИ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4E4AF200-16DC-4AD0-AA3B-BA5FD7CAD18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18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6" name="object 51">
            <a:extLst>
              <a:ext uri="{FF2B5EF4-FFF2-40B4-BE49-F238E27FC236}">
                <a16:creationId xmlns="" xmlns:a16="http://schemas.microsoft.com/office/drawing/2014/main" id="{FF6399F2-F5C7-4472-9187-C1A6DFE9BA60}"/>
              </a:ext>
            </a:extLst>
          </p:cNvPr>
          <p:cNvSpPr txBox="1"/>
          <p:nvPr/>
        </p:nvSpPr>
        <p:spPr>
          <a:xfrm>
            <a:off x="373030" y="6520087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65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FE62DF-87A0-4BA0-AE38-6835A6B6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519951"/>
          </a:xfrm>
        </p:spPr>
        <p:txBody>
          <a:bodyPr>
            <a:normAutofit/>
          </a:bodyPr>
          <a:lstStyle/>
          <a:p>
            <a:r>
              <a:rPr lang="ru-RU" sz="2193" dirty="0"/>
              <a:t>Ядро Вурнары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95BE148A-06C9-432C-A84C-4093C4899856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="" xmlns:a16="http://schemas.microsoft.com/office/drawing/2014/main" id="{E29F11F7-E4D9-4075-BF3F-7501E79759B8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МОДЕЛЬ ФУНКЦИОНИРОВАНИЯ КЛЮЧЕВОЙ ТОЧКИ РОСТА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E692BC-025B-445E-9FDB-21DE9B073E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7" y="1083162"/>
            <a:ext cx="10334625" cy="6219825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D2822F55-B2C6-3847-8183-D18C2D180740}"/>
              </a:ext>
            </a:extLst>
          </p:cNvPr>
          <p:cNvSpPr txBox="1">
            <a:spLocks/>
          </p:cNvSpPr>
          <p:nvPr/>
        </p:nvSpPr>
        <p:spPr>
          <a:xfrm>
            <a:off x="10253384" y="7302987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19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60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4376303" y="2848143"/>
            <a:ext cx="19399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FFFFFF"/>
                </a:solidFill>
                <a:latin typeface="+mj-lt"/>
                <a:cs typeface="Montserrat ExtraBold"/>
              </a:rPr>
              <a:t>Содержание</a:t>
            </a:r>
            <a:r>
              <a:rPr sz="1400" b="1" spc="-15" dirty="0">
                <a:solidFill>
                  <a:srgbClr val="FFFFFF"/>
                </a:solidFill>
                <a:latin typeface="+mj-lt"/>
                <a:cs typeface="Montserrat ExtraBold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+mj-lt"/>
                <a:cs typeface="Montserrat ExtraBold"/>
              </a:rPr>
              <a:t>работ</a:t>
            </a:r>
            <a:endParaRPr sz="1400">
              <a:latin typeface="+mj-lt"/>
              <a:cs typeface="Montserrat ExtraBold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80BC49CE-688D-40A5-A6DD-A46193490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4656257"/>
              </p:ext>
            </p:extLst>
          </p:nvPr>
        </p:nvGraphicFramePr>
        <p:xfrm>
          <a:off x="774700" y="1249419"/>
          <a:ext cx="9259264" cy="575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7664">
                  <a:extLst>
                    <a:ext uri="{9D8B030D-6E8A-4147-A177-3AD203B41FA5}">
                      <a16:colId xmlns="" xmlns:a16="http://schemas.microsoft.com/office/drawing/2014/main" val="2323325535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642930815"/>
                    </a:ext>
                  </a:extLst>
                </a:gridCol>
              </a:tblGrid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</a:rPr>
                        <a:t>Цель и задачи проекта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b="1" dirty="0">
                          <a:solidFill>
                            <a:srgbClr val="1F427B"/>
                          </a:solidFill>
                        </a:rPr>
                        <a:t>Стр.3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36258238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400" dirty="0"/>
                        <a:t>Методология разработки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55476963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400" dirty="0"/>
                        <a:t>Направления сбора информации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Стр.</a:t>
                      </a:r>
                      <a:r>
                        <a:rPr lang="en-US" sz="1400" dirty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44536071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en-US" sz="1400" dirty="0"/>
                        <a:t>SWOT</a:t>
                      </a:r>
                      <a:r>
                        <a:rPr lang="ru-RU" sz="1400" dirty="0"/>
                        <a:t>-анализ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Стр.</a:t>
                      </a:r>
                      <a:r>
                        <a:rPr lang="en-US" sz="1400" dirty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55072969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72000">
                        <a:lnSpc>
                          <a:spcPts val="2300"/>
                        </a:lnSpc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</a:rPr>
                        <a:t>1 часть. Решения Инвестиционного профиля МО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27B"/>
                          </a:solidFill>
                        </a:rPr>
                        <a:t>Стр.</a:t>
                      </a:r>
                      <a:r>
                        <a:rPr lang="en-US" sz="1400" b="1" dirty="0">
                          <a:solidFill>
                            <a:srgbClr val="1F427B"/>
                          </a:solidFill>
                        </a:rPr>
                        <a:t>7</a:t>
                      </a:r>
                      <a:endParaRPr lang="ru-RU" sz="1400" b="1" dirty="0">
                        <a:solidFill>
                          <a:srgbClr val="1F427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0534185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400" dirty="0"/>
                        <a:t>ИНВЕСТИЦИОННЫЕ ИДЕИ И ПРОЕКТЫ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</a:t>
                      </a:r>
                      <a:r>
                        <a:rPr lang="en-US" sz="1400" dirty="0"/>
                        <a:t>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36631973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 marR="0" lvl="0" indent="0" defTabSz="91440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ДЕЙСТВИЯ АДМИНИСТРАЦИИ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</a:t>
                      </a:r>
                      <a:r>
                        <a:rPr lang="en-US" sz="1400" dirty="0"/>
                        <a:t>1</a:t>
                      </a:r>
                      <a:r>
                        <a:rPr lang="ru-RU" sz="1400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39172881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 marR="0" lvl="0" indent="0" defTabSz="91440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ПРОРЫВНЫЕ ИНВЕСТИЦИОННЫЕ ИДЕИ С ИНТЕГРАЦИЕЙ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13558031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400" dirty="0"/>
                        <a:t>МЕХАНИЗМ РАБОТЫ С ИНВЕСТОРАМИ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45155320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72000">
                        <a:lnSpc>
                          <a:spcPts val="2300"/>
                        </a:lnSpc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</a:rPr>
                        <a:t>2 часть. Обоснование Инвестиционного профиля МО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b="1" dirty="0">
                          <a:solidFill>
                            <a:srgbClr val="1F427B"/>
                          </a:solidFill>
                        </a:rPr>
                        <a:t>Стр.</a:t>
                      </a:r>
                      <a:r>
                        <a:rPr lang="en-US" sz="1400" b="1" dirty="0">
                          <a:solidFill>
                            <a:srgbClr val="1F427B"/>
                          </a:solidFill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1F427B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5002706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400" dirty="0"/>
                        <a:t>Приложения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Стр.43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83278058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400" dirty="0"/>
                        <a:t>План работ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Стр.44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64664440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400" dirty="0"/>
                        <a:t>Состав рабочей группы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</a:t>
                      </a:r>
                      <a:r>
                        <a:rPr lang="en-US" sz="1400" dirty="0"/>
                        <a:t>4</a:t>
                      </a:r>
                      <a:r>
                        <a:rPr lang="ru-RU" sz="1400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43534069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400" dirty="0"/>
                        <a:t>Экспертный состав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</a:t>
                      </a:r>
                      <a:r>
                        <a:rPr lang="en-US" sz="1400" dirty="0"/>
                        <a:t>4</a:t>
                      </a:r>
                      <a:r>
                        <a:rPr lang="ru-RU" sz="1400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41731084"/>
                  </a:ext>
                </a:extLst>
              </a:tr>
              <a:tr h="351680">
                <a:tc>
                  <a:txBody>
                    <a:bodyPr/>
                    <a:lstStyle/>
                    <a:p>
                      <a:pPr marL="144000">
                        <a:lnSpc>
                          <a:spcPts val="2300"/>
                        </a:lnSpc>
                      </a:pPr>
                      <a:r>
                        <a:rPr lang="ru-RU" sz="1400" dirty="0"/>
                        <a:t>Пул инвестиционных проектов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sz="1400" dirty="0"/>
                        <a:t>Стр.</a:t>
                      </a:r>
                      <a:r>
                        <a:rPr lang="en-US" sz="1400" dirty="0"/>
                        <a:t>4</a:t>
                      </a:r>
                      <a:r>
                        <a:rPr lang="ru-RU" sz="1400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33384738"/>
                  </a:ext>
                </a:extLst>
              </a:tr>
            </a:tbl>
          </a:graphicData>
        </a:graphic>
      </p:graphicFrame>
      <p:sp>
        <p:nvSpPr>
          <p:cNvPr id="8" name="object 4">
            <a:extLst>
              <a:ext uri="{FF2B5EF4-FFF2-40B4-BE49-F238E27FC236}">
                <a16:creationId xmlns="" xmlns:a16="http://schemas.microsoft.com/office/drawing/2014/main" id="{6B6CE0E0-A18B-4F8B-B054-2B76FB7AB681}"/>
              </a:ext>
            </a:extLst>
          </p:cNvPr>
          <p:cNvSpPr/>
          <p:nvPr/>
        </p:nvSpPr>
        <p:spPr>
          <a:xfrm>
            <a:off x="989" y="0"/>
            <a:ext cx="7697470" cy="647065"/>
          </a:xfrm>
          <a:custGeom>
            <a:avLst/>
            <a:gdLst/>
            <a:ahLst/>
            <a:cxnLst/>
            <a:rect l="l" t="t" r="r" b="b"/>
            <a:pathLst>
              <a:path w="7697470" h="647065">
                <a:moveTo>
                  <a:pt x="7697355" y="0"/>
                </a:moveTo>
                <a:lnTo>
                  <a:pt x="0" y="1435"/>
                </a:lnTo>
                <a:lnTo>
                  <a:pt x="0" y="646874"/>
                </a:lnTo>
                <a:lnTo>
                  <a:pt x="7124395" y="646874"/>
                </a:lnTo>
                <a:lnTo>
                  <a:pt x="769735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E826E5D9-0544-480A-A506-6946107C6672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СОДЕРЖАНИЕ ИНВЕСТИЦИОННОГО ПРОФИЛЯ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1" name="Номер слайда 5">
            <a:extLst>
              <a:ext uri="{FF2B5EF4-FFF2-40B4-BE49-F238E27FC236}">
                <a16:creationId xmlns="" xmlns:a16="http://schemas.microsoft.com/office/drawing/2014/main" id="{7360DF8D-6DBB-42C9-9A1B-9668D39B1BA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699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F73E83-E66B-46BD-8603-209468E9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193" dirty="0"/>
              <a:t>Контуры Вурнары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06C31433-4A11-4536-8FF5-E9A9A780AE75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="" xmlns:a16="http://schemas.microsoft.com/office/drawing/2014/main" id="{8991E986-797E-4AE7-9578-FB7BF25D98C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МОДЕЛЬ ОБЕСПЕЧИВАЮЩИХ ТОЧКУ РОСТА ПРОИЗВОДСТВ 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78680F2-422D-4223-94A2-CD28791EB0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127" y="1038225"/>
            <a:ext cx="9901685" cy="5410199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A8E5AF08-A9A6-3647-BB2A-3463AFB4DD8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20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99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1946BD8E-5F54-49E2-8F06-BDA58ECBD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2249193"/>
              </p:ext>
            </p:extLst>
          </p:nvPr>
        </p:nvGraphicFramePr>
        <p:xfrm>
          <a:off x="774700" y="1266825"/>
          <a:ext cx="9143999" cy="51499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1815499167"/>
                    </a:ext>
                  </a:extLst>
                </a:gridCol>
                <a:gridCol w="6553200">
                  <a:extLst>
                    <a:ext uri="{9D8B030D-6E8A-4147-A177-3AD203B41FA5}">
                      <a16:colId xmlns="" xmlns:a16="http://schemas.microsoft.com/office/drawing/2014/main" val="371489773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3656751005"/>
                    </a:ext>
                  </a:extLst>
                </a:gridCol>
                <a:gridCol w="1142999">
                  <a:extLst>
                    <a:ext uri="{9D8B030D-6E8A-4147-A177-3AD203B41FA5}">
                      <a16:colId xmlns="" xmlns:a16="http://schemas.microsoft.com/office/drawing/2014/main" val="1352454925"/>
                    </a:ext>
                  </a:extLst>
                </a:gridCol>
              </a:tblGrid>
              <a:tr h="47572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Прорывные инвестиционные идеи</a:t>
                      </a: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интеграцией</a:t>
                      </a: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созданию нового бизнеса</a:t>
                      </a: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17568523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0" lvl="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индустриального парка на базе имеющихся мощностей крупного производственного предприятия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208179486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0" lvl="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инжиниринговой компании в рамках точки роста (центр компетенций импортозамещения и собственных разработок в станкостроении)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39353331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0" lvl="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выращивания ягодных культур под брендом Моргаушская ягода: черешня, смородина, клубника переработка, кооперация (в кооперации с местными производителями, включая переработку и шоковую заморозку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734283905"/>
                  </a:ext>
                </a:extLst>
              </a:tr>
              <a:tr h="96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Производство белковых кормовых добавок, биогумуса для ЛПХ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2089802398"/>
                  </a:ext>
                </a:extLst>
              </a:tr>
              <a:tr h="96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</a:t>
                      </a:r>
                      <a:r>
                        <a:rPr lang="ru-RU" sz="12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экотехнопарка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с переработкой вторсырья, бытовых отходов (на основе опыта других регионов)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2840394293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производства сельскохозяйственной техники во взаимодействии с крупными промышленными предприятием (инженерия, прототипирование, серийное производство)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550428023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Строительство высокотехнологичного хаба с функциями низкотемпературных и обычных складов, цехов по первичной переработке и фасовке продукции АПК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821805456"/>
                  </a:ext>
                </a:extLst>
              </a:tr>
              <a:tr h="19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Расширение и локализация производства мебельных элементов на основе кооперации с малыми цехами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696179426"/>
                  </a:ext>
                </a:extLst>
              </a:tr>
              <a:tr h="96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производства маломерных судов (производство катеров из полимерных материалов), используя потенциал промышленных предприятий в проектировании, инженерии, прототипировании, изготовлении конструкций для производства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50741970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единой концепцию придорожного сервиса на трассе М7 с выработкой единого образа отдыха и общественного питания и проживания, технического обслуживания транспорта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2848208351"/>
                  </a:ext>
                </a:extLst>
              </a:tr>
              <a:tr h="96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0" lvl="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Восстановление причального хозяйства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2218934311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0" lvl="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концепции развития кластера по оздоровлению детей на основе имеющихся лагерей и баз отдыха: развитие направлений спорта, реабилитации, молодежного творчества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="" xmlns:a16="http://schemas.microsoft.com/office/drawing/2014/main" val="8382705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6133CDB-7739-41F8-898F-726BEF2DB996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52345AAD-7794-467A-A568-E32C789CF2AC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69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ПРОРЫВНЫЕ ИНВЕСТИЦИОННЫЕ  ИДЕИ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21F8810A-E4EA-A245-BC20-11C610389D10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21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257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80099" y="174741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7663" y="1837284"/>
            <a:ext cx="1175380" cy="51648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224025" lvl="0" defTabSz="913965">
              <a:lnSpc>
                <a:spcPts val="1000"/>
              </a:lnSpc>
              <a:spcBef>
                <a:spcPts val="80"/>
              </a:spcBef>
              <a:defRPr/>
            </a:pPr>
            <a:r>
              <a:rPr lang="ru-RU" sz="901" b="1" dirty="0">
                <a:solidFill>
                  <a:srgbClr val="171B1E"/>
                </a:solidFill>
                <a:cs typeface="Montserrat ExtraBold"/>
              </a:rPr>
              <a:t>ФО</a:t>
            </a:r>
            <a:r>
              <a:rPr lang="ru-RU" sz="901" b="1" spc="-10" dirty="0">
                <a:solidFill>
                  <a:srgbClr val="171B1E"/>
                </a:solidFill>
                <a:cs typeface="Montserrat ExtraBold"/>
              </a:rPr>
              <a:t>Р</a:t>
            </a:r>
            <a:r>
              <a:rPr lang="ru-RU" sz="901" b="1" dirty="0">
                <a:solidFill>
                  <a:srgbClr val="171B1E"/>
                </a:solidFill>
                <a:cs typeface="Montserrat ExtraBold"/>
              </a:rPr>
              <a:t>МИРОВАНИЕ </a:t>
            </a:r>
            <a:r>
              <a:rPr lang="ru-RU" sz="901" b="1" spc="-6" dirty="0">
                <a:solidFill>
                  <a:srgbClr val="171B1E"/>
                </a:solidFill>
                <a:cs typeface="Montserrat ExtraBold"/>
              </a:rPr>
              <a:t>ПОЛЕЗНОСТИ </a:t>
            </a:r>
            <a:r>
              <a:rPr lang="ru-RU" sz="901" b="1" spc="-10" dirty="0">
                <a:solidFill>
                  <a:srgbClr val="171B1E"/>
                </a:solidFill>
                <a:cs typeface="Montserrat ExtraBold"/>
              </a:rPr>
              <a:t>ИНВЕСТОРУ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5114" y="176890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2685" y="2632982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2973" y="176890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0538" y="2633639"/>
            <a:ext cx="22466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2121" y="1858779"/>
            <a:ext cx="1268676" cy="27955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ПЛАН </a:t>
            </a: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АКТИВНОСТЕЙ</a:t>
            </a:r>
            <a:endParaRPr kumimoji="0" lang="ru-RU" sz="901" b="1" i="0" u="none" strike="noStrike" kern="1200" cap="none" spc="-15" normalizeH="0" baseline="0" noProof="0" dirty="0">
              <a:ln>
                <a:noFill/>
              </a:ln>
              <a:solidFill>
                <a:srgbClr val="171B1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0067" y="176554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4649" y="2632982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2614" y="1851054"/>
            <a:ext cx="972926" cy="39497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СПИСКА ИНВЕСТОРОВ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3304" y="1761237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875" y="1851107"/>
            <a:ext cx="1523807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343971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СОЗДАНИЕ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/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РЕГУЛЯРНОЕ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ОБНОВЛЕНИЕ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ТПРОФ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ЛЯ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МО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80099" y="377262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77664" y="4641630"/>
            <a:ext cx="396659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10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79236" y="3862505"/>
            <a:ext cx="973562" cy="21687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799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АГЕНТЫ,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ИНТЕГ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799" b="1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</a:t>
            </a:r>
            <a:r>
              <a:rPr kumimoji="0" sz="799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799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75114" y="379411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2682" y="4662355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4265" y="3883984"/>
            <a:ext cx="1110648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(ИНО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АННЫЕ)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82973" y="379411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80541" y="4669441"/>
            <a:ext cx="24624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2120" y="3883984"/>
            <a:ext cx="828860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(РФ)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80067" y="3790752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84644" y="3876336"/>
            <a:ext cx="1259915" cy="42062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РЕГИОН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3304" y="378643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0869" y="4656722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6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2452" y="3876323"/>
            <a:ext cx="87836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У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ЕННИЕ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МО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80099" y="578397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77663" y="5873867"/>
            <a:ext cx="1351816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ИНТЕГРАЦИЯ БИЗНЕСА В БИЗНЕС-СООБЩЕСТВО РЕГИОНА, СОЦИАЛИЗАЦИЯ БИЗНЕСА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13193" y="580547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10763" y="6675165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12343" y="5895347"/>
            <a:ext cx="1111916" cy="26673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NPS (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ИНДЕКС ЧИСТОЙ ПОДДЕРЖКИ)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82973" y="580547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80540" y="6675165"/>
            <a:ext cx="36937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13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82120" y="6453906"/>
            <a:ext cx="1160150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41987" y="580211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46566" y="6667490"/>
            <a:ext cx="3681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12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46565" y="5887697"/>
            <a:ext cx="130485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РЕЕСТР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ТИЦИОННЫХ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ПРОЕКТОВ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73304" y="579779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0873" y="6667490"/>
            <a:ext cx="410532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2447" y="6453906"/>
            <a:ext cx="1224251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</a:t>
            </a:r>
            <a:r>
              <a:rPr kumimoji="0" lang="en-US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3304" y="1219457"/>
            <a:ext cx="10054996" cy="348426"/>
          </a:xfrm>
          <a:custGeom>
            <a:avLst/>
            <a:gdLst/>
            <a:ahLst/>
            <a:cxnLst/>
            <a:rect l="l" t="t" r="r" b="b"/>
            <a:pathLst>
              <a:path w="10692130" h="348614">
                <a:moveTo>
                  <a:pt x="10691990" y="0"/>
                </a:moveTo>
                <a:lnTo>
                  <a:pt x="0" y="0"/>
                </a:lnTo>
                <a:lnTo>
                  <a:pt x="305549" y="348424"/>
                </a:lnTo>
                <a:lnTo>
                  <a:pt x="10386428" y="348424"/>
                </a:lnTo>
                <a:lnTo>
                  <a:pt x="10691990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65715" y="1273949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Подготовка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133273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3304" y="3228503"/>
            <a:ext cx="10054996" cy="348426"/>
          </a:xfrm>
          <a:custGeom>
            <a:avLst/>
            <a:gdLst/>
            <a:ahLst/>
            <a:cxnLst/>
            <a:rect l="l" t="t" r="r" b="b"/>
            <a:pathLst>
              <a:path w="10692130" h="348614">
                <a:moveTo>
                  <a:pt x="10691990" y="0"/>
                </a:moveTo>
                <a:lnTo>
                  <a:pt x="0" y="0"/>
                </a:lnTo>
                <a:lnTo>
                  <a:pt x="305549" y="348437"/>
                </a:lnTo>
                <a:lnTo>
                  <a:pt x="10386428" y="348437"/>
                </a:lnTo>
                <a:lnTo>
                  <a:pt x="1069199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3304" y="5255257"/>
            <a:ext cx="10054996" cy="348426"/>
          </a:xfrm>
          <a:custGeom>
            <a:avLst/>
            <a:gdLst/>
            <a:ahLst/>
            <a:cxnLst/>
            <a:rect l="l" t="t" r="r" b="b"/>
            <a:pathLst>
              <a:path w="10692130" h="348614">
                <a:moveTo>
                  <a:pt x="10691990" y="0"/>
                </a:moveTo>
                <a:lnTo>
                  <a:pt x="0" y="0"/>
                </a:lnTo>
                <a:lnTo>
                  <a:pt x="305549" y="348437"/>
                </a:lnTo>
                <a:lnTo>
                  <a:pt x="10386428" y="348437"/>
                </a:lnTo>
                <a:lnTo>
                  <a:pt x="1069199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68332" y="3288528"/>
            <a:ext cx="1399416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Привлечение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30</a:t>
            </a:r>
            <a:r>
              <a:rPr kumimoji="0" sz="799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мероприятий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28074" y="5303138"/>
            <a:ext cx="1679932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Сопровождение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</a:t>
            </a:r>
            <a:r>
              <a:rPr lang="ru-RU" sz="799" b="1" spc="6" dirty="0">
                <a:solidFill>
                  <a:schemeClr val="bg1"/>
                </a:solidFill>
                <a:latin typeface="Calibri"/>
                <a:cs typeface="Montserrat ExtraBold"/>
              </a:rPr>
              <a:t>9</a:t>
            </a:r>
            <a:r>
              <a:rPr kumimoji="0" sz="799" b="1" i="0" u="none" strike="noStrike" kern="1200" cap="none" spc="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254942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369521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55901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557789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54942" y="424830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65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69521" y="423113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455901" y="424830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65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557789" y="423113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54942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369521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55901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557789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61" y="161709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46">
            <a:extLst>
              <a:ext uri="{FF2B5EF4-FFF2-40B4-BE49-F238E27FC236}">
                <a16:creationId xmlns="" xmlns:a16="http://schemas.microsoft.com/office/drawing/2014/main" id="{D40134BC-BB61-4399-BE9F-B1EA9985529F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7" name="object 13">
            <a:extLst>
              <a:ext uri="{FF2B5EF4-FFF2-40B4-BE49-F238E27FC236}">
                <a16:creationId xmlns="" xmlns:a16="http://schemas.microsoft.com/office/drawing/2014/main" id="{281314E8-D4E0-409B-9FFB-D4B19E9D6273}"/>
              </a:ext>
            </a:extLst>
          </p:cNvPr>
          <p:cNvSpPr txBox="1"/>
          <p:nvPr/>
        </p:nvSpPr>
        <p:spPr>
          <a:xfrm>
            <a:off x="601541" y="2626333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8" name="object 14">
            <a:extLst>
              <a:ext uri="{FF2B5EF4-FFF2-40B4-BE49-F238E27FC236}">
                <a16:creationId xmlns="" xmlns:a16="http://schemas.microsoft.com/office/drawing/2014/main" id="{4A2779B2-1BF9-42BC-A900-D62639D7BE6B}"/>
              </a:ext>
            </a:extLst>
          </p:cNvPr>
          <p:cNvSpPr txBox="1"/>
          <p:nvPr/>
        </p:nvSpPr>
        <p:spPr>
          <a:xfrm>
            <a:off x="2672615" y="2457572"/>
            <a:ext cx="1309618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 / 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9" name="object 11">
            <a:extLst>
              <a:ext uri="{FF2B5EF4-FFF2-40B4-BE49-F238E27FC236}">
                <a16:creationId xmlns="" xmlns:a16="http://schemas.microsoft.com/office/drawing/2014/main" id="{62D01FDB-1CCF-4067-9F1B-B8F5C1FDCB04}"/>
              </a:ext>
            </a:extLst>
          </p:cNvPr>
          <p:cNvSpPr txBox="1"/>
          <p:nvPr/>
        </p:nvSpPr>
        <p:spPr>
          <a:xfrm>
            <a:off x="4782121" y="2457572"/>
            <a:ext cx="1268676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867" marR="0" lvl="0" indent="0" algn="l" defTabSz="913965" rtl="0" eaLnBrk="1" fontAlgn="auto" latinLnBrk="0" hangingPunct="1">
              <a:lnSpc>
                <a:spcPts val="7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 / АИР / «Мой Бизнес» / 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0" name="object 8">
            <a:extLst>
              <a:ext uri="{FF2B5EF4-FFF2-40B4-BE49-F238E27FC236}">
                <a16:creationId xmlns="" xmlns:a16="http://schemas.microsoft.com/office/drawing/2014/main" id="{7F40A0D9-C022-49E5-B5BC-7EA3CEC26AA6}"/>
              </a:ext>
            </a:extLst>
          </p:cNvPr>
          <p:cNvSpPr txBox="1"/>
          <p:nvPr/>
        </p:nvSpPr>
        <p:spPr>
          <a:xfrm>
            <a:off x="6872682" y="2457572"/>
            <a:ext cx="1359433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 / АИР / «Мой Бизнес» / 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1" name="object 5">
            <a:extLst>
              <a:ext uri="{FF2B5EF4-FFF2-40B4-BE49-F238E27FC236}">
                <a16:creationId xmlns="" xmlns:a16="http://schemas.microsoft.com/office/drawing/2014/main" id="{963330A6-D153-4F74-9870-389EEAA2C41C}"/>
              </a:ext>
            </a:extLst>
          </p:cNvPr>
          <p:cNvSpPr txBox="1"/>
          <p:nvPr/>
        </p:nvSpPr>
        <p:spPr>
          <a:xfrm>
            <a:off x="8977663" y="2457572"/>
            <a:ext cx="1175380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 / АИР/ «Мой Бизнес»  / 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2" name="object 7">
            <a:extLst>
              <a:ext uri="{FF2B5EF4-FFF2-40B4-BE49-F238E27FC236}">
                <a16:creationId xmlns="" xmlns:a16="http://schemas.microsoft.com/office/drawing/2014/main" id="{44E42505-8B98-44B6-8BA8-FD5AFA4CD3EC}"/>
              </a:ext>
            </a:extLst>
          </p:cNvPr>
          <p:cNvSpPr txBox="1"/>
          <p:nvPr/>
        </p:nvSpPr>
        <p:spPr>
          <a:xfrm>
            <a:off x="8964826" y="2617423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3" name="object 30">
            <a:extLst>
              <a:ext uri="{FF2B5EF4-FFF2-40B4-BE49-F238E27FC236}">
                <a16:creationId xmlns="" xmlns:a16="http://schemas.microsoft.com/office/drawing/2014/main" id="{651733A3-21C4-49F5-9ACA-1E8C7D5AED82}"/>
              </a:ext>
            </a:extLst>
          </p:cNvPr>
          <p:cNvSpPr txBox="1"/>
          <p:nvPr/>
        </p:nvSpPr>
        <p:spPr>
          <a:xfrm>
            <a:off x="569660" y="4438772"/>
            <a:ext cx="1130936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sz="799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="" xmlns:a16="http://schemas.microsoft.com/office/drawing/2014/main" id="{D271CF6D-15EB-40F9-ACDC-614BA7FBC3F2}"/>
              </a:ext>
            </a:extLst>
          </p:cNvPr>
          <p:cNvSpPr txBox="1"/>
          <p:nvPr/>
        </p:nvSpPr>
        <p:spPr>
          <a:xfrm>
            <a:off x="2694193" y="4662355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7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5" name="object 27">
            <a:extLst>
              <a:ext uri="{FF2B5EF4-FFF2-40B4-BE49-F238E27FC236}">
                <a16:creationId xmlns="" xmlns:a16="http://schemas.microsoft.com/office/drawing/2014/main" id="{90F86F12-FDB0-4C5D-9A56-BEA3673C2291}"/>
              </a:ext>
            </a:extLst>
          </p:cNvPr>
          <p:cNvSpPr txBox="1"/>
          <p:nvPr/>
        </p:nvSpPr>
        <p:spPr>
          <a:xfrm>
            <a:off x="2682837" y="4438772"/>
            <a:ext cx="1261726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6" name="object 25">
            <a:extLst>
              <a:ext uri="{FF2B5EF4-FFF2-40B4-BE49-F238E27FC236}">
                <a16:creationId xmlns="" xmlns:a16="http://schemas.microsoft.com/office/drawing/2014/main" id="{9673F6B9-1AC4-4A9B-8CFF-E247FEA57512}"/>
              </a:ext>
            </a:extLst>
          </p:cNvPr>
          <p:cNvSpPr txBox="1"/>
          <p:nvPr/>
        </p:nvSpPr>
        <p:spPr>
          <a:xfrm>
            <a:off x="4780537" y="4438772"/>
            <a:ext cx="1161730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7" name="object 22">
            <a:extLst>
              <a:ext uri="{FF2B5EF4-FFF2-40B4-BE49-F238E27FC236}">
                <a16:creationId xmlns="" xmlns:a16="http://schemas.microsoft.com/office/drawing/2014/main" id="{29CC2145-C290-4895-B9B4-0AC797B48D3A}"/>
              </a:ext>
            </a:extLst>
          </p:cNvPr>
          <p:cNvSpPr txBox="1"/>
          <p:nvPr/>
        </p:nvSpPr>
        <p:spPr>
          <a:xfrm>
            <a:off x="6879699" y="4438772"/>
            <a:ext cx="1110648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8" name="object 44">
            <a:extLst>
              <a:ext uri="{FF2B5EF4-FFF2-40B4-BE49-F238E27FC236}">
                <a16:creationId xmlns="" xmlns:a16="http://schemas.microsoft.com/office/drawing/2014/main" id="{C811BC29-A848-43C7-B1BA-FDCDEE338004}"/>
              </a:ext>
            </a:extLst>
          </p:cNvPr>
          <p:cNvSpPr txBox="1"/>
          <p:nvPr/>
        </p:nvSpPr>
        <p:spPr>
          <a:xfrm>
            <a:off x="574611" y="5879384"/>
            <a:ext cx="1224251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СТАНДАРТ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ОПРОВ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Ж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ДЕНИЯ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9" name="object 41">
            <a:extLst>
              <a:ext uri="{FF2B5EF4-FFF2-40B4-BE49-F238E27FC236}">
                <a16:creationId xmlns="" xmlns:a16="http://schemas.microsoft.com/office/drawing/2014/main" id="{998F3B8F-EC09-467C-A236-C16E92899BA1}"/>
              </a:ext>
            </a:extLst>
          </p:cNvPr>
          <p:cNvSpPr txBox="1"/>
          <p:nvPr/>
        </p:nvSpPr>
        <p:spPr>
          <a:xfrm>
            <a:off x="2639709" y="6453906"/>
            <a:ext cx="1304852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</a:t>
            </a:r>
            <a:r>
              <a:rPr kumimoji="0" lang="en-US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0" name="object 38">
            <a:extLst>
              <a:ext uri="{FF2B5EF4-FFF2-40B4-BE49-F238E27FC236}">
                <a16:creationId xmlns="" xmlns:a16="http://schemas.microsoft.com/office/drawing/2014/main" id="{1CC24ACF-D8DC-40D0-AED1-3CC8A33F4550}"/>
              </a:ext>
            </a:extLst>
          </p:cNvPr>
          <p:cNvSpPr txBox="1"/>
          <p:nvPr/>
        </p:nvSpPr>
        <p:spPr>
          <a:xfrm>
            <a:off x="4782120" y="5895357"/>
            <a:ext cx="1160150" cy="26673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ОБРАТНАЯ</a:t>
            </a:r>
            <a:r>
              <a:rPr kumimoji="0" sz="901" b="1" i="0" u="none" strike="noStrike" kern="1200" cap="none" spc="-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СВЯЗЬ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ОТ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ИНВЕСТОРОВ</a:t>
            </a:r>
            <a:endParaRPr kumimoji="0" lang="ru-RU" sz="901" b="1" i="0" u="none" strike="noStrike" kern="1200" cap="none" spc="-6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1" name="object 35">
            <a:extLst>
              <a:ext uri="{FF2B5EF4-FFF2-40B4-BE49-F238E27FC236}">
                <a16:creationId xmlns="" xmlns:a16="http://schemas.microsoft.com/office/drawing/2014/main" id="{67046623-353D-45D5-B6A9-C983E90FDA0B}"/>
              </a:ext>
            </a:extLst>
          </p:cNvPr>
          <p:cNvSpPr txBox="1"/>
          <p:nvPr/>
        </p:nvSpPr>
        <p:spPr>
          <a:xfrm>
            <a:off x="6912343" y="6453906"/>
            <a:ext cx="1111916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2" name="object 32">
            <a:extLst>
              <a:ext uri="{FF2B5EF4-FFF2-40B4-BE49-F238E27FC236}">
                <a16:creationId xmlns="" xmlns:a16="http://schemas.microsoft.com/office/drawing/2014/main" id="{5AEA786B-2A4C-4B68-AC9C-49E165223B32}"/>
              </a:ext>
            </a:extLst>
          </p:cNvPr>
          <p:cNvSpPr txBox="1"/>
          <p:nvPr/>
        </p:nvSpPr>
        <p:spPr>
          <a:xfrm>
            <a:off x="8977664" y="6453906"/>
            <a:ext cx="1527772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</a:t>
            </a:r>
            <a:r>
              <a:rPr kumimoji="0" lang="en-US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4" name="object 34">
            <a:extLst>
              <a:ext uri="{FF2B5EF4-FFF2-40B4-BE49-F238E27FC236}">
                <a16:creationId xmlns="" xmlns:a16="http://schemas.microsoft.com/office/drawing/2014/main" id="{4BD8C4BA-77DA-4AA6-8682-2CFE3B03CCE6}"/>
              </a:ext>
            </a:extLst>
          </p:cNvPr>
          <p:cNvSpPr txBox="1"/>
          <p:nvPr/>
        </p:nvSpPr>
        <p:spPr>
          <a:xfrm>
            <a:off x="8977662" y="6675165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5" name="object 19">
            <a:extLst>
              <a:ext uri="{FF2B5EF4-FFF2-40B4-BE49-F238E27FC236}">
                <a16:creationId xmlns="" xmlns:a16="http://schemas.microsoft.com/office/drawing/2014/main" id="{753F635F-6898-47B1-BC49-1139D168CAFC}"/>
              </a:ext>
            </a:extLst>
          </p:cNvPr>
          <p:cNvSpPr txBox="1"/>
          <p:nvPr/>
        </p:nvSpPr>
        <p:spPr>
          <a:xfrm>
            <a:off x="8979237" y="4438772"/>
            <a:ext cx="1283575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328" marR="0" lvl="0" indent="0" algn="l" defTabSz="913965" rtl="0" eaLnBrk="1" fontAlgn="auto" latinLnBrk="0" hangingPunct="1">
              <a:lnSpc>
                <a:spcPts val="7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«Мой бизнес»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7ECFF42A-B7A6-3243-99EE-26AC788462A6}"/>
              </a:ext>
            </a:extLst>
          </p:cNvPr>
          <p:cNvSpPr/>
          <p:nvPr/>
        </p:nvSpPr>
        <p:spPr>
          <a:xfrm>
            <a:off x="2515218" y="722506"/>
            <a:ext cx="5738128" cy="397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84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Команда </a:t>
            </a:r>
            <a:r>
              <a:rPr kumimoji="0" lang="ru-RU" sz="1984" b="1" i="0" u="none" strike="noStrike" kern="1200" cap="none" spc="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развития </a:t>
            </a:r>
            <a:r>
              <a:rPr kumimoji="0" lang="ru-RU" sz="1984" b="1" i="0" u="none" strike="noStrike" kern="1200" cap="none" spc="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муниципального образования</a:t>
            </a:r>
            <a:endParaRPr kumimoji="0" lang="ru-RU" sz="1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6" name="object 46">
            <a:extLst>
              <a:ext uri="{FF2B5EF4-FFF2-40B4-BE49-F238E27FC236}">
                <a16:creationId xmlns="" xmlns:a16="http://schemas.microsoft.com/office/drawing/2014/main" id="{5C0FB08F-D2EB-E045-AF21-E28A90475F32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</a:t>
            </a:r>
            <a:r>
              <a:rPr kumimoji="0" lang="ru-RU" sz="799" b="0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Моргаушского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района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8" name="Номер слайда 5">
            <a:extLst>
              <a:ext uri="{FF2B5EF4-FFF2-40B4-BE49-F238E27FC236}">
                <a16:creationId xmlns="" xmlns:a16="http://schemas.microsoft.com/office/drawing/2014/main" id="{47399BBD-32B7-4830-B718-CBBFED34A43C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22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="" xmlns:a16="http://schemas.microsoft.com/office/drawing/2014/main" id="{B3E7152B-127C-4974-9851-96DB6CEC6D18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5">
            <a:extLst>
              <a:ext uri="{FF2B5EF4-FFF2-40B4-BE49-F238E27FC236}">
                <a16:creationId xmlns="" xmlns:a16="http://schemas.microsoft.com/office/drawing/2014/main" id="{049E0173-CC87-48EC-89AA-D4314AC26FC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МЕХАНИЗМ РАБОТЫ С ИНВЕСТОРАМИ </a:t>
            </a:r>
            <a:r>
              <a:rPr lang="ru-RU" sz="1500" spc="31" dirty="0">
                <a:solidFill>
                  <a:srgbClr val="1F427B"/>
                </a:solidFill>
                <a:latin typeface="+mj-lt"/>
              </a:rPr>
              <a:t>– </a:t>
            </a:r>
            <a:r>
              <a:rPr lang="ru-RU" sz="1500" spc="36" dirty="0">
                <a:solidFill>
                  <a:srgbClr val="1F427B"/>
                </a:solidFill>
                <a:latin typeface="+mj-lt"/>
              </a:rPr>
              <a:t>117 </a:t>
            </a:r>
            <a:r>
              <a:rPr lang="ru-RU" sz="1500" spc="45" dirty="0">
                <a:solidFill>
                  <a:srgbClr val="1F427B"/>
                </a:solidFill>
                <a:latin typeface="+mj-lt"/>
              </a:rPr>
              <a:t>мероприятий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3" name="Пятиугольник 2">
            <a:extLst>
              <a:ext uri="{FF2B5EF4-FFF2-40B4-BE49-F238E27FC236}">
                <a16:creationId xmlns="" xmlns:a16="http://schemas.microsoft.com/office/drawing/2014/main" id="{A98C4A6B-30CE-254D-BF8B-A24A9918CFDF}"/>
              </a:ext>
            </a:extLst>
          </p:cNvPr>
          <p:cNvSpPr/>
          <p:nvPr/>
        </p:nvSpPr>
        <p:spPr>
          <a:xfrm rot="16200000">
            <a:off x="-2667475" y="3908183"/>
            <a:ext cx="5786790" cy="4093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Акселерация муниципальной команды развития </a:t>
            </a:r>
            <a:r>
              <a:rPr lang="ru-RU" sz="1200" b="1" dirty="0"/>
              <a:t>(19 мероприятий)</a:t>
            </a:r>
            <a:endParaRPr lang="ru-RU" sz="1400" b="1" dirty="0"/>
          </a:p>
        </p:txBody>
      </p:sp>
      <p:sp>
        <p:nvSpPr>
          <p:cNvPr id="91" name="object 11">
            <a:extLst>
              <a:ext uri="{FF2B5EF4-FFF2-40B4-BE49-F238E27FC236}">
                <a16:creationId xmlns="" xmlns:a16="http://schemas.microsoft.com/office/drawing/2014/main" id="{E4EF56D3-0229-0248-ABEC-5B8453D25B6D}"/>
              </a:ext>
            </a:extLst>
          </p:cNvPr>
          <p:cNvSpPr txBox="1"/>
          <p:nvPr/>
        </p:nvSpPr>
        <p:spPr>
          <a:xfrm>
            <a:off x="6856074" y="1858779"/>
            <a:ext cx="1268676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PR,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ПРОДВИЖЕНИЕ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endParaRPr kumimoji="0" lang="ru-RU" sz="901" b="1" i="0" u="none" strike="noStrike" kern="1200" cap="none" spc="-15" normalizeH="0" baseline="0" noProof="0" dirty="0">
              <a:ln>
                <a:noFill/>
              </a:ln>
              <a:solidFill>
                <a:srgbClr val="171B1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978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5A098FA9-C1EF-4D33-86E3-BC125EB0A750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C7625641-39F1-4CF4-B68D-B9ADD6BD2ACF}"/>
              </a:ext>
            </a:extLst>
          </p:cNvPr>
          <p:cNvSpPr/>
          <p:nvPr/>
        </p:nvSpPr>
        <p:spPr>
          <a:xfrm>
            <a:off x="2457268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601AF7BB-CE56-4CA1-A661-D18F6B28C842}"/>
              </a:ext>
            </a:extLst>
          </p:cNvPr>
          <p:cNvSpPr/>
          <p:nvPr/>
        </p:nvSpPr>
        <p:spPr>
          <a:xfrm>
            <a:off x="4562184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15F97D9F-71BF-46A5-B31E-02D5C2071023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9791E374-0C3A-41EF-97DA-C23E7E755FDF}"/>
              </a:ext>
            </a:extLst>
          </p:cNvPr>
          <p:cNvSpPr/>
          <p:nvPr/>
        </p:nvSpPr>
        <p:spPr>
          <a:xfrm>
            <a:off x="8757302" y="2719658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57302" y="136735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52327" y="1388840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9896" y="2256106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2310" y="1455550"/>
            <a:ext cx="1359433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224025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МИРОВАНИЕ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ПОЛЕЗНОСТИ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ИНВЕСТОРУ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60186" y="1388840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7753" y="2250557"/>
            <a:ext cx="22466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0167" y="1455552"/>
            <a:ext cx="1268676" cy="146830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ct val="1018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PR,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ПРОДВИЖЕНИЕ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57267" y="138547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1863" y="2250557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1853" y="2034493"/>
            <a:ext cx="1228097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517" y="138117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4" y="839393"/>
            <a:ext cx="10684423" cy="348426"/>
          </a:xfrm>
          <a:custGeom>
            <a:avLst/>
            <a:gdLst/>
            <a:ahLst/>
            <a:cxnLst/>
            <a:rect l="l" t="t" r="r" b="b"/>
            <a:pathLst>
              <a:path w="10690225" h="348615">
                <a:moveTo>
                  <a:pt x="10690098" y="0"/>
                </a:moveTo>
                <a:lnTo>
                  <a:pt x="0" y="0"/>
                </a:lnTo>
                <a:lnTo>
                  <a:pt x="0" y="2159"/>
                </a:lnTo>
                <a:lnTo>
                  <a:pt x="303669" y="348424"/>
                </a:lnTo>
                <a:lnTo>
                  <a:pt x="10384536" y="348424"/>
                </a:lnTo>
                <a:lnTo>
                  <a:pt x="1069009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3214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4672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3310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3500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0517" y="2725170"/>
            <a:ext cx="1648201" cy="43620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пула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инвестиционных</a:t>
            </a:r>
            <a:r>
              <a:rPr kumimoji="0" sz="901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идей</a:t>
            </a: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9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перспективной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продуктовой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матрицы</a:t>
            </a:r>
            <a:r>
              <a:rPr kumimoji="0" sz="7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25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109792" marR="401088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/>
                <a:cs typeface="DIN Pro Bold"/>
              </a:rPr>
              <a:t>Анализ ресурсной базы и спроса на территории</a:t>
            </a:r>
            <a:endParaRPr sz="700" b="1" spc="-25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8568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901" b="1" spc="-31" dirty="0" err="1">
                <a:solidFill>
                  <a:srgbClr val="2B2F32"/>
                </a:solidFill>
                <a:latin typeface="Calibri"/>
                <a:cs typeface="DIN Pro Bold"/>
              </a:rPr>
              <a:t>Разработка</a:t>
            </a:r>
            <a:r>
              <a:rPr sz="901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901" b="1" spc="-31" dirty="0" err="1">
                <a:solidFill>
                  <a:srgbClr val="2B2F32"/>
                </a:solidFill>
                <a:latin typeface="Calibri"/>
                <a:cs typeface="DIN Pro Bold"/>
              </a:rPr>
              <a:t>комплекса</a:t>
            </a:r>
            <a:r>
              <a:rPr lang="ru-RU" sz="901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901" b="1" spc="-31" dirty="0" err="1">
                <a:solidFill>
                  <a:srgbClr val="2B2F32"/>
                </a:solidFill>
                <a:latin typeface="Calibri"/>
                <a:cs typeface="DIN Pro Bold"/>
              </a:rPr>
              <a:t>первоочередных</a:t>
            </a:r>
            <a:r>
              <a:rPr sz="901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901" b="1" spc="-31" dirty="0" err="1">
                <a:solidFill>
                  <a:srgbClr val="2B2F32"/>
                </a:solidFill>
                <a:latin typeface="Calibri"/>
                <a:cs typeface="DIN Pro Bold"/>
              </a:rPr>
              <a:t>задач</a:t>
            </a:r>
            <a:r>
              <a:rPr sz="901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901" b="1" spc="-31" dirty="0" err="1">
                <a:solidFill>
                  <a:srgbClr val="2B2F32"/>
                </a:solidFill>
                <a:latin typeface="Calibri"/>
                <a:cs typeface="DIN Pro Bold"/>
              </a:rPr>
              <a:t>для</a:t>
            </a:r>
            <a:r>
              <a:rPr lang="ru-RU" sz="901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901" b="1" spc="-31" dirty="0" err="1">
                <a:solidFill>
                  <a:srgbClr val="2B2F32"/>
                </a:solidFill>
                <a:latin typeface="Calibri"/>
                <a:cs typeface="DIN Pro Bold"/>
              </a:rPr>
              <a:t>реализации</a:t>
            </a:r>
            <a:r>
              <a:rPr sz="901" b="1" spc="-31" dirty="0">
                <a:solidFill>
                  <a:srgbClr val="2B2F32"/>
                </a:solidFill>
                <a:latin typeface="Calibri"/>
                <a:cs typeface="DIN Pro Bold"/>
              </a:rPr>
              <a:t> на </a:t>
            </a:r>
            <a:r>
              <a:rPr sz="901" b="1" spc="-31" dirty="0" err="1">
                <a:solidFill>
                  <a:srgbClr val="2B2F32"/>
                </a:solidFill>
                <a:latin typeface="Calibri"/>
                <a:cs typeface="DIN Pro Bold"/>
              </a:rPr>
              <a:t>территории</a:t>
            </a:r>
            <a:r>
              <a:rPr sz="901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lang="ru-RU" sz="901" b="1" spc="-31" dirty="0">
                <a:solidFill>
                  <a:srgbClr val="2B2F32"/>
                </a:solidFill>
                <a:latin typeface="Calibri"/>
                <a:cs typeface="DIN Pro Bold"/>
              </a:rPr>
              <a:t>МО</a:t>
            </a:r>
            <a:endParaRPr sz="901" b="1" spc="-31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31" dirty="0">
                <a:solidFill>
                  <a:srgbClr val="2B2F32"/>
                </a:solidFill>
                <a:latin typeface="Calibri"/>
                <a:cs typeface="DIN Pro Bold"/>
              </a:rPr>
              <a:t>Формирование предложений </a:t>
            </a:r>
          </a:p>
          <a:p>
            <a:pPr marL="109792" marR="0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b="1" spc="-31" dirty="0" err="1">
                <a:solidFill>
                  <a:srgbClr val="2B2F32"/>
                </a:solidFill>
                <a:latin typeface="Calibri"/>
                <a:cs typeface="DIN Pro Bold"/>
              </a:rPr>
              <a:t>по</a:t>
            </a:r>
            <a:r>
              <a:rPr sz="700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700" b="1" spc="-31" dirty="0" err="1">
                <a:solidFill>
                  <a:srgbClr val="2B2F32"/>
                </a:solidFill>
                <a:latin typeface="Calibri"/>
                <a:cs typeface="DIN Pro Bold"/>
              </a:rPr>
              <a:t>совершенствованию</a:t>
            </a:r>
            <a:r>
              <a:rPr lang="ru-RU" sz="700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700" b="1" spc="-31" dirty="0" err="1">
                <a:solidFill>
                  <a:srgbClr val="2B2F32"/>
                </a:solidFill>
                <a:latin typeface="Calibri"/>
                <a:cs typeface="DIN Pro Bold"/>
              </a:rPr>
              <a:t>форм</a:t>
            </a:r>
            <a:r>
              <a:rPr sz="700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endParaRPr lang="ru-RU" sz="700" b="1" spc="-31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b="1" spc="-31" dirty="0" err="1">
                <a:solidFill>
                  <a:srgbClr val="2B2F32"/>
                </a:solidFill>
                <a:latin typeface="Calibri"/>
                <a:cs typeface="DIN Pro Bold"/>
              </a:rPr>
              <a:t>финансовой</a:t>
            </a:r>
            <a:r>
              <a:rPr lang="ru-RU" sz="700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700" b="1" spc="-31" dirty="0" err="1">
                <a:solidFill>
                  <a:srgbClr val="2B2F32"/>
                </a:solidFill>
                <a:latin typeface="Calibri"/>
                <a:cs typeface="DIN Pro Bold"/>
              </a:rPr>
              <a:t>и</a:t>
            </a:r>
            <a:r>
              <a:rPr sz="700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700" b="1" spc="-31" dirty="0" err="1">
                <a:solidFill>
                  <a:srgbClr val="2B2F32"/>
                </a:solidFill>
                <a:latin typeface="Calibri"/>
                <a:cs typeface="DIN Pro Bold"/>
              </a:rPr>
              <a:t>организационной</a:t>
            </a:r>
            <a:r>
              <a:rPr lang="ru-RU" sz="700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700" b="1" spc="-31" dirty="0" err="1">
                <a:solidFill>
                  <a:srgbClr val="2B2F32"/>
                </a:solidFill>
                <a:latin typeface="Calibri"/>
                <a:cs typeface="DIN Pro Bold"/>
              </a:rPr>
              <a:t>поддержки</a:t>
            </a:r>
            <a:r>
              <a:rPr sz="700" b="1" spc="-31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sz="700" b="1" spc="-31" dirty="0" err="1">
                <a:solidFill>
                  <a:srgbClr val="2B2F32"/>
                </a:solidFill>
                <a:latin typeface="Calibri"/>
                <a:cs typeface="DIN Pro Bold"/>
              </a:rPr>
              <a:t>бизнеса</a:t>
            </a:r>
            <a:endParaRPr lang="ru-RU" sz="700" b="1" spc="-31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31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31" dirty="0">
                <a:solidFill>
                  <a:srgbClr val="2B2F32"/>
                </a:solidFill>
                <a:latin typeface="Calibri"/>
                <a:cs typeface="DIN Pro Bold"/>
              </a:rPr>
              <a:t>Формирование мероприятий по улучшению рынка труда</a:t>
            </a: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31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31" dirty="0">
                <a:solidFill>
                  <a:srgbClr val="2B2F32"/>
                </a:solidFill>
                <a:latin typeface="Calibri"/>
                <a:cs typeface="DIN Pro Bold"/>
              </a:rPr>
              <a:t>Формирование мероприятий по улучшению социальных условий для жизни</a:t>
            </a: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349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пула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инвестиционных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проектов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определение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интересантов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п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редложени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й                                    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</a:t>
            </a:r>
            <a:r>
              <a:rPr lang="ru-RU" sz="700" b="1" spc="-25" dirty="0">
                <a:solidFill>
                  <a:srgbClr val="2B2F32"/>
                </a:solidFill>
                <a:latin typeface="Calibri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корректировке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процесса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взаимодействия</a:t>
            </a:r>
            <a:endParaRPr kumimoji="0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органами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власти</a:t>
            </a:r>
            <a:endParaRPr kumimoji="0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92" marR="248778" lvl="0" indent="0" algn="l" defTabSz="913965" rtl="0" eaLnBrk="1" fontAlgn="auto" latinLnBrk="0" hangingPunct="1">
              <a:lnSpc>
                <a:spcPts val="799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реализации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инвестпрофиля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его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актуализация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055A7DAE-CE6F-4976-84D6-8CCC4EF89533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77" name="Рисунок 76">
              <a:extLst>
                <a:ext uri="{FF2B5EF4-FFF2-40B4-BE49-F238E27FC236}">
                  <a16:creationId xmlns="" xmlns:a16="http://schemas.microsoft.com/office/drawing/2014/main" id="{66F77CBC-0444-48FE-A6C2-554B9BE89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36" name="object 36"/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37" name="object 37"/>
          <p:cNvSpPr/>
          <p:nvPr/>
        </p:nvSpPr>
        <p:spPr>
          <a:xfrm>
            <a:off x="317500" y="32480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7500" y="35674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9929" y="50768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59928" y="2725169"/>
            <a:ext cx="1648201" cy="3648888"/>
          </a:xfrm>
          <a:prstGeom prst="rect">
            <a:avLst/>
          </a:prstGeom>
          <a:noFill/>
        </p:spPr>
        <p:txBody>
          <a:bodyPr vert="horz" wrap="square" lIns="0" tIns="108526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8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годового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91386" lvl="0" indent="0" algn="l" defTabSz="913965" rtl="0" eaLnBrk="1" fontAlgn="auto" latinLnBrk="0" hangingPunct="1">
              <a:lnSpc>
                <a:spcPts val="8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плана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-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графика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мероприятий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бизнеса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8749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плана</a:t>
            </a:r>
            <a:r>
              <a:rPr kumimoji="0" lang="ru-RU" sz="700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-г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рафика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участия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сотрудников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занятых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привлечением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внутренних и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внешних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мероприятиях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7062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Участие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мероприятиях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узкоотраслевых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ассоциаций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профессиональных</a:t>
            </a:r>
            <a:r>
              <a:rPr kumimoji="0" sz="700" b="1" i="0" u="none" strike="noStrike" kern="1200" cap="none" spc="-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сообществ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1759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Создание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единого</a:t>
            </a:r>
            <a:r>
              <a:rPr kumimoji="0" sz="700" b="1" i="0" u="none" strike="noStrike" kern="1200" cap="none" spc="-10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формата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участия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4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мероприятиях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бюджета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 реализации плана</a:t>
            </a:r>
            <a:r>
              <a:rPr kumimoji="0" sz="700" b="1" i="0" u="none" strike="noStrike" kern="1200" cap="none" spc="-4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активности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5397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 регулярных межтерриториальных бизнес-мероприятий в МО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5397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5397" lvl="0" indent="0" algn="l" defTabSz="913965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</a:t>
            </a:r>
            <a:r>
              <a:rPr kumimoji="0" sz="901" b="1" i="0" u="none" strike="noStrike" kern="1200" cap="none" spc="-1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 выполнения 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плана</a:t>
            </a:r>
            <a:r>
              <a:rPr kumimoji="0" lang="ru-RU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активностей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lang="ru-RU" sz="901" b="1" i="0" u="none" strike="noStrike" kern="1200" cap="none" spc="-1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корректировок</a:t>
            </a:r>
            <a:endParaRPr kumimoji="0" lang="ru-RU" sz="700" b="1" i="0" u="none" strike="noStrike" kern="1200" cap="none" spc="-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50591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Синхронизация плана активностей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организаций, работающих</a:t>
            </a:r>
            <a:r>
              <a:rPr lang="ru-RU" sz="700" dirty="0">
                <a:solidFill>
                  <a:prstClr val="black"/>
                </a:solidFill>
                <a:latin typeface="Calibri"/>
                <a:cs typeface="DIN Pro Bold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 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инвесторами в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Чувашской Республике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529355" y="330135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29355" y="375055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29355" y="410128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37342" y="439306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29355" y="584754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3" y="52230"/>
                </a:lnTo>
                <a:lnTo>
                  <a:pt x="18688" y="58785"/>
                </a:lnTo>
                <a:lnTo>
                  <a:pt x="30594" y="61188"/>
                </a:lnTo>
                <a:lnTo>
                  <a:pt x="42507" y="58785"/>
                </a:lnTo>
                <a:lnTo>
                  <a:pt x="52236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6" y="8963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54182" y="3334089"/>
            <a:ext cx="81237" cy="99390"/>
          </a:xfrm>
          <a:prstGeom prst="rect">
            <a:avLst/>
          </a:prstGeom>
        </p:spPr>
        <p:txBody>
          <a:bodyPr vert="horz" wrap="square" lIns="0" tIns="14596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₽</a:t>
            </a: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621733" y="355530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52327" y="2704672"/>
            <a:ext cx="1648201" cy="3111745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552133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целей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-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компании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5451" lvl="0" indent="0" algn="l" defTabSz="913965" rtl="0" eaLnBrk="1" fontAlgn="auto" latinLnBrk="0" hangingPunct="1">
              <a:lnSpc>
                <a:spcPts val="901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мониторинга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информационного</a:t>
            </a:r>
            <a:r>
              <a:rPr kumimoji="0" sz="901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поля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Определение целевой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аудитории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09703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коммуникативной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политики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33906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базы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всех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возможных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каналов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60833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кампании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планов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целевых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аудиторий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(инфоповоды,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график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мероприятий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: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внутри МО, внутри Чувашской Республики, на территории РФ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бюджета 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lang="ru-RU" sz="700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8912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sz="901" b="1" i="0" u="none" strike="noStrike" kern="1200" cap="none" spc="-1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корректировок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7951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Синхронизация плана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организаций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работающих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1922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инвесторами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 бизнесом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endParaRPr kumimoji="0" lang="ru-RU" sz="700" b="1" i="0" u="none" strike="noStrike" kern="1200" cap="none" spc="-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1922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9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Чувашской Республике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21733" y="287435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621733" y="373988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621733" y="4007000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628419" y="427792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621733" y="48482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606250" y="53894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750266" y="2704673"/>
            <a:ext cx="1648201" cy="32097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9039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карты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ценностей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</a:t>
            </a:r>
            <a:r>
              <a:rPr kumimoji="0" lang="ru-RU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ов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 действующего бизнеса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(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меры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преференции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 условия ведения</a:t>
            </a:r>
            <a:r>
              <a:rPr kumimoji="0" sz="901" b="1" i="0" u="none" strike="noStrike" kern="1200" cap="none" spc="-1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бизнеса)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2529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карты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факторов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притяжения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инвестора: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жесткие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инфраструктура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ресурсы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мягкие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4533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(компетенции,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особенности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80236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Выявление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запроса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конкретные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поддержки бизнеса</a:t>
            </a:r>
          </a:p>
          <a:p>
            <a:pPr marL="109792" marR="243698" lvl="0" indent="0" algn="just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43698" lvl="0" indent="0" algn="just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Мониторинг и разработка решений по совершенствованию системы «Одно окно»</a:t>
            </a:r>
          </a:p>
          <a:p>
            <a:pPr marL="109792" marR="243698" lvl="0" indent="0" algn="just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92" marR="243698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Проработка вопроса открытия центра «Мой Бизнес» </a:t>
            </a:r>
            <a:r>
              <a:rPr lang="ru-RU" sz="700" b="1" spc="-31" dirty="0">
                <a:solidFill>
                  <a:srgbClr val="2B2F32"/>
                </a:solidFill>
                <a:latin typeface="Calibri"/>
              </a:rPr>
              <a:t>на территории МО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433880" y="2725169"/>
            <a:ext cx="1648201" cy="40359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7679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Определение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инвесторов по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приоритетны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направлени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ям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7425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развития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79149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реестра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компаний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(по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выручке,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ключевым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компетенциям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49773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реестра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стратегических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внешних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основе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рейтингов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мнения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экспертов,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данных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выручке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9982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Отслеживание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масштабирующих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регионах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РФ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(аналитика, отчеты, стратегии компаний)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65005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Отслеживание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через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систему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оповещения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</a:t>
            </a:r>
            <a:r>
              <a:rPr kumimoji="0" lang="en-US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Google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О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повещения, ТГ-канал «</a:t>
            </a:r>
            <a:r>
              <a:rPr kumimoji="0" lang="ru-RU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Инвестпроекты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 РФ»)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6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Проведение анализа и составление реестра земляков МО, работающих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в других территориях, крупных компаниях на предмет их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возможного привлечения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для развития МО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6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Проведение анализа и составление реестра среди возможных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поставщиков и покупателей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крупного локального бизнеса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МО на предмет возможной локализации бизнеса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6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2" name="object 14">
            <a:extLst>
              <a:ext uri="{FF2B5EF4-FFF2-40B4-BE49-F238E27FC236}">
                <a16:creationId xmlns="" xmlns:a16="http://schemas.microsoft.com/office/drawing/2014/main" id="{8036A129-8D18-488A-B798-E7CCAD449753}"/>
              </a:ext>
            </a:extLst>
          </p:cNvPr>
          <p:cNvSpPr txBox="1"/>
          <p:nvPr/>
        </p:nvSpPr>
        <p:spPr>
          <a:xfrm>
            <a:off x="458942" y="2250557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3" name="object 17">
            <a:extLst>
              <a:ext uri="{FF2B5EF4-FFF2-40B4-BE49-F238E27FC236}">
                <a16:creationId xmlns="" xmlns:a16="http://schemas.microsoft.com/office/drawing/2014/main" id="{5BF1088D-4F5C-4026-8A1C-CD70CD951455}"/>
              </a:ext>
            </a:extLst>
          </p:cNvPr>
          <p:cNvSpPr txBox="1"/>
          <p:nvPr/>
        </p:nvSpPr>
        <p:spPr>
          <a:xfrm>
            <a:off x="442796" y="1469024"/>
            <a:ext cx="1523807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343971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СОЗДАНИЕ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/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РЕГУЛЯРНОЕ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ОБНОВЛЕНИЕ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ТПРОФ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ЛЯ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endParaRPr kumimoji="0" lang="ru-RU" sz="901" b="1" i="0" u="none" strike="noStrike" kern="1200" cap="none" spc="-15" normalizeH="0" baseline="0" noProof="0" dirty="0">
              <a:ln>
                <a:noFill/>
              </a:ln>
              <a:solidFill>
                <a:srgbClr val="171B1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4" name="object 15">
            <a:extLst>
              <a:ext uri="{FF2B5EF4-FFF2-40B4-BE49-F238E27FC236}">
                <a16:creationId xmlns="" xmlns:a16="http://schemas.microsoft.com/office/drawing/2014/main" id="{D2B66C00-6C37-401C-BD8C-C0F94B8AE473}"/>
              </a:ext>
            </a:extLst>
          </p:cNvPr>
          <p:cNvSpPr txBox="1"/>
          <p:nvPr/>
        </p:nvSpPr>
        <p:spPr>
          <a:xfrm>
            <a:off x="4693335" y="1442083"/>
            <a:ext cx="972926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ПЛАН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ТИВНО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ТЕЙ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5" name="object 12">
            <a:extLst>
              <a:ext uri="{FF2B5EF4-FFF2-40B4-BE49-F238E27FC236}">
                <a16:creationId xmlns="" xmlns:a16="http://schemas.microsoft.com/office/drawing/2014/main" id="{5B6BAD2B-4CBD-4D7F-962A-47330E2809DF}"/>
              </a:ext>
            </a:extLst>
          </p:cNvPr>
          <p:cNvSpPr txBox="1"/>
          <p:nvPr/>
        </p:nvSpPr>
        <p:spPr>
          <a:xfrm>
            <a:off x="4661990" y="2034493"/>
            <a:ext cx="1268676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РОИВ/ 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 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6" name="object 9">
            <a:extLst>
              <a:ext uri="{FF2B5EF4-FFF2-40B4-BE49-F238E27FC236}">
                <a16:creationId xmlns="" xmlns:a16="http://schemas.microsoft.com/office/drawing/2014/main" id="{129BFC17-5503-4441-A243-92DBFAEB657F}"/>
              </a:ext>
            </a:extLst>
          </p:cNvPr>
          <p:cNvSpPr txBox="1"/>
          <p:nvPr/>
        </p:nvSpPr>
        <p:spPr>
          <a:xfrm>
            <a:off x="6749896" y="2005877"/>
            <a:ext cx="1359433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lvl="0" defTabSz="913965">
              <a:lnSpc>
                <a:spcPts val="700"/>
              </a:lnSpc>
              <a:spcBef>
                <a:spcPts val="564"/>
              </a:spcBef>
              <a:defRPr/>
            </a:pPr>
            <a:r>
              <a:rPr lang="ru-RU" sz="799" b="1" spc="-20" dirty="0">
                <a:solidFill>
                  <a:srgbClr val="2B2F32"/>
                </a:solidFill>
                <a:cs typeface="DIN Pro Bold"/>
              </a:rPr>
              <a:t>РОИВ/ АИР</a:t>
            </a:r>
            <a:r>
              <a:rPr lang="ru-RU" sz="799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99" b="1" dirty="0">
                <a:solidFill>
                  <a:srgbClr val="2B2F32"/>
                </a:solidFill>
                <a:cs typeface="DIN Pro Bold"/>
              </a:rPr>
              <a:t>/ «Мой Бизнес» /</a:t>
            </a:r>
            <a:r>
              <a:rPr lang="ru-RU" sz="799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99" b="1" spc="-25" dirty="0">
                <a:solidFill>
                  <a:srgbClr val="2B2F32"/>
                </a:solidFill>
                <a:cs typeface="DIN Pro Bold"/>
              </a:rPr>
              <a:t>МО</a:t>
            </a:r>
            <a:endParaRPr lang="ru-RU" sz="799" b="1" dirty="0">
              <a:solidFill>
                <a:prstClr val="black"/>
              </a:solidFill>
              <a:cs typeface="DIN Pro Bold"/>
            </a:endParaRPr>
          </a:p>
        </p:txBody>
      </p:sp>
      <p:sp>
        <p:nvSpPr>
          <p:cNvPr id="87" name="object 6">
            <a:extLst>
              <a:ext uri="{FF2B5EF4-FFF2-40B4-BE49-F238E27FC236}">
                <a16:creationId xmlns="" xmlns:a16="http://schemas.microsoft.com/office/drawing/2014/main" id="{291D786E-EBB8-4427-B2F2-3565827293F6}"/>
              </a:ext>
            </a:extLst>
          </p:cNvPr>
          <p:cNvSpPr txBox="1"/>
          <p:nvPr/>
        </p:nvSpPr>
        <p:spPr>
          <a:xfrm>
            <a:off x="8854874" y="2034493"/>
            <a:ext cx="1175380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lvl="0" defTabSz="913965">
              <a:lnSpc>
                <a:spcPts val="700"/>
              </a:lnSpc>
              <a:spcBef>
                <a:spcPts val="564"/>
              </a:spcBef>
              <a:defRPr/>
            </a:pPr>
            <a:r>
              <a:rPr lang="ru-RU" sz="799" b="1" spc="-20" dirty="0">
                <a:solidFill>
                  <a:srgbClr val="2B2F32"/>
                </a:solidFill>
                <a:cs typeface="DIN Pro Bold"/>
              </a:rPr>
              <a:t>РОИВ/ АИР</a:t>
            </a:r>
            <a:r>
              <a:rPr lang="ru-RU" sz="799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99" b="1" dirty="0">
                <a:solidFill>
                  <a:srgbClr val="2B2F32"/>
                </a:solidFill>
                <a:cs typeface="DIN Pro Bold"/>
              </a:rPr>
              <a:t>/ «Мой Бизнес» /</a:t>
            </a:r>
            <a:r>
              <a:rPr lang="ru-RU" sz="799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99" b="1" spc="-25" dirty="0">
                <a:solidFill>
                  <a:srgbClr val="2B2F32"/>
                </a:solidFill>
                <a:cs typeface="DIN Pro Bold"/>
              </a:rPr>
              <a:t>МО</a:t>
            </a:r>
            <a:endParaRPr lang="ru-RU" sz="799" b="1" dirty="0">
              <a:solidFill>
                <a:prstClr val="black"/>
              </a:solidFill>
              <a:cs typeface="DIN Pro Bold"/>
            </a:endParaRPr>
          </a:p>
        </p:txBody>
      </p:sp>
      <p:sp>
        <p:nvSpPr>
          <p:cNvPr id="88" name="object 8">
            <a:extLst>
              <a:ext uri="{FF2B5EF4-FFF2-40B4-BE49-F238E27FC236}">
                <a16:creationId xmlns="" xmlns:a16="http://schemas.microsoft.com/office/drawing/2014/main" id="{C72E3EDC-3AD0-4DF1-BF9F-6953C19D93A4}"/>
              </a:ext>
            </a:extLst>
          </p:cNvPr>
          <p:cNvSpPr txBox="1"/>
          <p:nvPr/>
        </p:nvSpPr>
        <p:spPr>
          <a:xfrm>
            <a:off x="8863466" y="2236184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04" name="Полилиния: фигура 103">
            <a:extLst>
              <a:ext uri="{FF2B5EF4-FFF2-40B4-BE49-F238E27FC236}">
                <a16:creationId xmlns="" xmlns:a16="http://schemas.microsoft.com/office/drawing/2014/main" id="{777E3A2E-D5B2-4A22-9F6B-31BFAE95A492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5">
            <a:extLst>
              <a:ext uri="{FF2B5EF4-FFF2-40B4-BE49-F238E27FC236}">
                <a16:creationId xmlns="" xmlns:a16="http://schemas.microsoft.com/office/drawing/2014/main" id="{B0F38F6D-63FE-4841-8624-D1183B16AD19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МЕХАНИЗМ РАБОТЫ С ИНВЕСТОРАМИ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06" name="object 46">
            <a:extLst>
              <a:ext uri="{FF2B5EF4-FFF2-40B4-BE49-F238E27FC236}">
                <a16:creationId xmlns="" xmlns:a16="http://schemas.microsoft.com/office/drawing/2014/main" id="{CFAF2CD1-8ABC-4AB9-8417-4C8D1CA6DA90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Подготовка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133273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r>
              <a:rPr lang="ru-RU" sz="799" b="1" dirty="0">
                <a:solidFill>
                  <a:srgbClr val="2B2F32"/>
                </a:solidFill>
                <a:latin typeface="Calibri"/>
                <a:cs typeface="Montserrat ExtraBold"/>
              </a:rPr>
              <a:t>9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="" xmlns:a16="http://schemas.microsoft.com/office/drawing/2014/main" id="{207A258A-1803-466F-B922-B50A57B6FB19}"/>
              </a:ext>
            </a:extLst>
          </p:cNvPr>
          <p:cNvGrpSpPr/>
          <p:nvPr/>
        </p:nvGrpSpPr>
        <p:grpSpPr>
          <a:xfrm>
            <a:off x="122234" y="2832680"/>
            <a:ext cx="345035" cy="262945"/>
            <a:chOff x="8991666" y="116242"/>
            <a:chExt cx="345035" cy="262945"/>
          </a:xfrm>
        </p:grpSpPr>
        <p:pic>
          <p:nvPicPr>
            <p:cNvPr id="120" name="Рисунок 119">
              <a:extLst>
                <a:ext uri="{FF2B5EF4-FFF2-40B4-BE49-F238E27FC236}">
                  <a16:creationId xmlns="" xmlns:a16="http://schemas.microsoft.com/office/drawing/2014/main" id="{6BD36A07-0D6F-4183-916D-8996D2228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1" name="object 36">
              <a:extLst>
                <a:ext uri="{FF2B5EF4-FFF2-40B4-BE49-F238E27FC236}">
                  <a16:creationId xmlns="" xmlns:a16="http://schemas.microsoft.com/office/drawing/2014/main" id="{B40783CD-AFFA-4B1C-A41D-08C3BB2804D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="" xmlns:a16="http://schemas.microsoft.com/office/drawing/2014/main" id="{4010FDF2-9438-42A2-A9C3-B8DF302EF81A}"/>
              </a:ext>
            </a:extLst>
          </p:cNvPr>
          <p:cNvGrpSpPr/>
          <p:nvPr/>
        </p:nvGrpSpPr>
        <p:grpSpPr>
          <a:xfrm>
            <a:off x="122234" y="3823280"/>
            <a:ext cx="345035" cy="262945"/>
            <a:chOff x="8991666" y="116242"/>
            <a:chExt cx="345035" cy="262945"/>
          </a:xfrm>
        </p:grpSpPr>
        <p:pic>
          <p:nvPicPr>
            <p:cNvPr id="123" name="Рисунок 122">
              <a:extLst>
                <a:ext uri="{FF2B5EF4-FFF2-40B4-BE49-F238E27FC236}">
                  <a16:creationId xmlns="" xmlns:a16="http://schemas.microsoft.com/office/drawing/2014/main" id="{C4A953B3-75AD-4794-9498-A1683850F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4" name="object 36">
              <a:extLst>
                <a:ext uri="{FF2B5EF4-FFF2-40B4-BE49-F238E27FC236}">
                  <a16:creationId xmlns="" xmlns:a16="http://schemas.microsoft.com/office/drawing/2014/main" id="{4766C758-270D-4F31-9942-3BBC7F86896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="" xmlns:a16="http://schemas.microsoft.com/office/drawing/2014/main" id="{93177859-446E-4F88-A6D0-57FB8666532F}"/>
              </a:ext>
            </a:extLst>
          </p:cNvPr>
          <p:cNvGrpSpPr/>
          <p:nvPr/>
        </p:nvGrpSpPr>
        <p:grpSpPr>
          <a:xfrm>
            <a:off x="122234" y="5534025"/>
            <a:ext cx="345035" cy="262945"/>
            <a:chOff x="8991666" y="116242"/>
            <a:chExt cx="345035" cy="262945"/>
          </a:xfrm>
        </p:grpSpPr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0ADBF8AE-3F27-48D1-B9A4-D7E23BE34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7" name="object 36">
              <a:extLst>
                <a:ext uri="{FF2B5EF4-FFF2-40B4-BE49-F238E27FC236}">
                  <a16:creationId xmlns="" xmlns:a16="http://schemas.microsoft.com/office/drawing/2014/main" id="{58A2376A-010F-49ED-84D4-3809164CF40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="" xmlns:a16="http://schemas.microsoft.com/office/drawing/2014/main" id="{6BACEB5A-C248-4B21-8F8B-AB5A5C2DDBAE}"/>
              </a:ext>
            </a:extLst>
          </p:cNvPr>
          <p:cNvGrpSpPr/>
          <p:nvPr/>
        </p:nvGrpSpPr>
        <p:grpSpPr>
          <a:xfrm>
            <a:off x="122234" y="6524625"/>
            <a:ext cx="345035" cy="262945"/>
            <a:chOff x="8991666" y="116242"/>
            <a:chExt cx="345035" cy="262945"/>
          </a:xfrm>
        </p:grpSpPr>
        <p:pic>
          <p:nvPicPr>
            <p:cNvPr id="129" name="Рисунок 128">
              <a:extLst>
                <a:ext uri="{FF2B5EF4-FFF2-40B4-BE49-F238E27FC236}">
                  <a16:creationId xmlns="" xmlns:a16="http://schemas.microsoft.com/office/drawing/2014/main" id="{A94C7E60-D6AA-459A-9515-7D9C20E8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0" name="object 36">
              <a:extLst>
                <a:ext uri="{FF2B5EF4-FFF2-40B4-BE49-F238E27FC236}">
                  <a16:creationId xmlns="" xmlns:a16="http://schemas.microsoft.com/office/drawing/2014/main" id="{74D2039F-F40A-4F39-9C61-338D4C7924F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="" xmlns:a16="http://schemas.microsoft.com/office/drawing/2014/main" id="{7D317B19-3503-4238-8755-02C1A793FA3A}"/>
              </a:ext>
            </a:extLst>
          </p:cNvPr>
          <p:cNvGrpSpPr/>
          <p:nvPr/>
        </p:nvGrpSpPr>
        <p:grpSpPr>
          <a:xfrm>
            <a:off x="4310337" y="2870431"/>
            <a:ext cx="345035" cy="262945"/>
            <a:chOff x="8991666" y="116242"/>
            <a:chExt cx="345035" cy="262945"/>
          </a:xfrm>
        </p:grpSpPr>
        <p:pic>
          <p:nvPicPr>
            <p:cNvPr id="141" name="Рисунок 140">
              <a:extLst>
                <a:ext uri="{FF2B5EF4-FFF2-40B4-BE49-F238E27FC236}">
                  <a16:creationId xmlns="" xmlns:a16="http://schemas.microsoft.com/office/drawing/2014/main" id="{0F077432-A7FB-4013-A004-29CA100D6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2" name="object 36">
              <a:extLst>
                <a:ext uri="{FF2B5EF4-FFF2-40B4-BE49-F238E27FC236}">
                  <a16:creationId xmlns="" xmlns:a16="http://schemas.microsoft.com/office/drawing/2014/main" id="{953D7B85-B837-4B5E-B1C3-F0CE19333B5E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="" xmlns:a16="http://schemas.microsoft.com/office/drawing/2014/main" id="{22EA30BF-ADD4-4430-BEB2-4D0206783DB3}"/>
              </a:ext>
            </a:extLst>
          </p:cNvPr>
          <p:cNvGrpSpPr/>
          <p:nvPr/>
        </p:nvGrpSpPr>
        <p:grpSpPr>
          <a:xfrm>
            <a:off x="4310337" y="4791153"/>
            <a:ext cx="345035" cy="262945"/>
            <a:chOff x="8991666" y="116242"/>
            <a:chExt cx="345035" cy="262945"/>
          </a:xfrm>
        </p:grpSpPr>
        <p:pic>
          <p:nvPicPr>
            <p:cNvPr id="144" name="Рисунок 143">
              <a:extLst>
                <a:ext uri="{FF2B5EF4-FFF2-40B4-BE49-F238E27FC236}">
                  <a16:creationId xmlns="" xmlns:a16="http://schemas.microsoft.com/office/drawing/2014/main" id="{63CF26CB-6CD8-4810-B488-A5A15457D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5" name="object 36">
              <a:extLst>
                <a:ext uri="{FF2B5EF4-FFF2-40B4-BE49-F238E27FC236}">
                  <a16:creationId xmlns="" xmlns:a16="http://schemas.microsoft.com/office/drawing/2014/main" id="{52944E34-F2A5-4028-B3E6-006651524552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="" xmlns:a16="http://schemas.microsoft.com/office/drawing/2014/main" id="{2D0C4705-9F69-4CD2-823C-E8A5E4E1C067}"/>
              </a:ext>
            </a:extLst>
          </p:cNvPr>
          <p:cNvGrpSpPr/>
          <p:nvPr/>
        </p:nvGrpSpPr>
        <p:grpSpPr>
          <a:xfrm>
            <a:off x="4310337" y="5345881"/>
            <a:ext cx="345035" cy="262945"/>
            <a:chOff x="8991666" y="116242"/>
            <a:chExt cx="345035" cy="262945"/>
          </a:xfrm>
        </p:grpSpPr>
        <p:pic>
          <p:nvPicPr>
            <p:cNvPr id="147" name="Рисунок 146">
              <a:extLst>
                <a:ext uri="{FF2B5EF4-FFF2-40B4-BE49-F238E27FC236}">
                  <a16:creationId xmlns="" xmlns:a16="http://schemas.microsoft.com/office/drawing/2014/main" id="{9E4D7330-E404-4C83-B5B5-71796C84E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8" name="object 36">
              <a:extLst>
                <a:ext uri="{FF2B5EF4-FFF2-40B4-BE49-F238E27FC236}">
                  <a16:creationId xmlns="" xmlns:a16="http://schemas.microsoft.com/office/drawing/2014/main" id="{42A323A6-7F9A-4979-A1A2-CD45024C57C5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="" xmlns:a16="http://schemas.microsoft.com/office/drawing/2014/main" id="{552C6AC7-A155-4CE0-9AAC-AF00524447FC}"/>
              </a:ext>
            </a:extLst>
          </p:cNvPr>
          <p:cNvGrpSpPr/>
          <p:nvPr/>
        </p:nvGrpSpPr>
        <p:grpSpPr>
          <a:xfrm>
            <a:off x="6420202" y="3213680"/>
            <a:ext cx="345035" cy="262945"/>
            <a:chOff x="8991666" y="116242"/>
            <a:chExt cx="345035" cy="262945"/>
          </a:xfrm>
        </p:grpSpPr>
        <p:pic>
          <p:nvPicPr>
            <p:cNvPr id="156" name="Рисунок 155">
              <a:extLst>
                <a:ext uri="{FF2B5EF4-FFF2-40B4-BE49-F238E27FC236}">
                  <a16:creationId xmlns="" xmlns:a16="http://schemas.microsoft.com/office/drawing/2014/main" id="{0DED1770-57A5-415D-8023-9BE2603A4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57" name="object 36">
              <a:extLst>
                <a:ext uri="{FF2B5EF4-FFF2-40B4-BE49-F238E27FC236}">
                  <a16:creationId xmlns="" xmlns:a16="http://schemas.microsoft.com/office/drawing/2014/main" id="{FCFA404A-EAA9-47F9-92D6-1C795509466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="" xmlns:a16="http://schemas.microsoft.com/office/drawing/2014/main" id="{33626651-1856-4308-A2C5-9DB0318367E6}"/>
              </a:ext>
            </a:extLst>
          </p:cNvPr>
          <p:cNvGrpSpPr/>
          <p:nvPr/>
        </p:nvGrpSpPr>
        <p:grpSpPr>
          <a:xfrm>
            <a:off x="6427115" y="5013846"/>
            <a:ext cx="345035" cy="262945"/>
            <a:chOff x="8991666" y="116242"/>
            <a:chExt cx="345035" cy="262945"/>
          </a:xfrm>
        </p:grpSpPr>
        <p:pic>
          <p:nvPicPr>
            <p:cNvPr id="159" name="Рисунок 158">
              <a:extLst>
                <a:ext uri="{FF2B5EF4-FFF2-40B4-BE49-F238E27FC236}">
                  <a16:creationId xmlns="" xmlns:a16="http://schemas.microsoft.com/office/drawing/2014/main" id="{8D45FD1C-0DA7-4278-9668-E3C5EE75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60" name="object 36">
              <a:extLst>
                <a:ext uri="{FF2B5EF4-FFF2-40B4-BE49-F238E27FC236}">
                  <a16:creationId xmlns="" xmlns:a16="http://schemas.microsoft.com/office/drawing/2014/main" id="{E07E9AD4-BB7F-410E-A3AF-7092D6CBCCC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="" xmlns:a16="http://schemas.microsoft.com/office/drawing/2014/main" id="{F9D3DE27-1313-403C-AA8C-8ABF83434BA2}"/>
              </a:ext>
            </a:extLst>
          </p:cNvPr>
          <p:cNvGrpSpPr/>
          <p:nvPr/>
        </p:nvGrpSpPr>
        <p:grpSpPr>
          <a:xfrm>
            <a:off x="8524927" y="2908880"/>
            <a:ext cx="345035" cy="262945"/>
            <a:chOff x="8991666" y="116242"/>
            <a:chExt cx="345035" cy="262945"/>
          </a:xfrm>
        </p:grpSpPr>
        <p:pic>
          <p:nvPicPr>
            <p:cNvPr id="174" name="Рисунок 173">
              <a:extLst>
                <a:ext uri="{FF2B5EF4-FFF2-40B4-BE49-F238E27FC236}">
                  <a16:creationId xmlns="" xmlns:a16="http://schemas.microsoft.com/office/drawing/2014/main" id="{2F8A3A14-F3E7-4DC3-8372-B688A6644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75" name="object 36">
              <a:extLst>
                <a:ext uri="{FF2B5EF4-FFF2-40B4-BE49-F238E27FC236}">
                  <a16:creationId xmlns="" xmlns:a16="http://schemas.microsoft.com/office/drawing/2014/main" id="{796F9D1F-5F92-4516-A786-62729552A39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="" xmlns:a16="http://schemas.microsoft.com/office/drawing/2014/main" id="{771DD553-B52F-4B57-B335-68259E9B6CB8}"/>
              </a:ext>
            </a:extLst>
          </p:cNvPr>
          <p:cNvGrpSpPr/>
          <p:nvPr/>
        </p:nvGrpSpPr>
        <p:grpSpPr>
          <a:xfrm>
            <a:off x="8524927" y="3705225"/>
            <a:ext cx="345035" cy="262945"/>
            <a:chOff x="8991666" y="116242"/>
            <a:chExt cx="345035" cy="262945"/>
          </a:xfrm>
        </p:grpSpPr>
        <p:pic>
          <p:nvPicPr>
            <p:cNvPr id="177" name="Рисунок 176">
              <a:extLst>
                <a:ext uri="{FF2B5EF4-FFF2-40B4-BE49-F238E27FC236}">
                  <a16:creationId xmlns="" xmlns:a16="http://schemas.microsoft.com/office/drawing/2014/main" id="{F01433D4-03C0-4878-A69E-52C380A31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78" name="object 36">
              <a:extLst>
                <a:ext uri="{FF2B5EF4-FFF2-40B4-BE49-F238E27FC236}">
                  <a16:creationId xmlns="" xmlns:a16="http://schemas.microsoft.com/office/drawing/2014/main" id="{D5C01BAB-4C99-4784-91DB-AE37A0AFCF59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79" name="Группа 178">
            <a:extLst>
              <a:ext uri="{FF2B5EF4-FFF2-40B4-BE49-F238E27FC236}">
                <a16:creationId xmlns="" xmlns:a16="http://schemas.microsoft.com/office/drawing/2014/main" id="{80B4EDB0-BCED-4D9B-A628-516FF46751CE}"/>
              </a:ext>
            </a:extLst>
          </p:cNvPr>
          <p:cNvGrpSpPr/>
          <p:nvPr/>
        </p:nvGrpSpPr>
        <p:grpSpPr>
          <a:xfrm>
            <a:off x="8524927" y="4670289"/>
            <a:ext cx="345035" cy="262945"/>
            <a:chOff x="8991666" y="116242"/>
            <a:chExt cx="345035" cy="262945"/>
          </a:xfrm>
        </p:grpSpPr>
        <p:pic>
          <p:nvPicPr>
            <p:cNvPr id="180" name="Рисунок 179">
              <a:extLst>
                <a:ext uri="{FF2B5EF4-FFF2-40B4-BE49-F238E27FC236}">
                  <a16:creationId xmlns="" xmlns:a16="http://schemas.microsoft.com/office/drawing/2014/main" id="{F0450E18-B2DF-4D0E-A2E1-0897B644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81" name="object 36">
              <a:extLst>
                <a:ext uri="{FF2B5EF4-FFF2-40B4-BE49-F238E27FC236}">
                  <a16:creationId xmlns="" xmlns:a16="http://schemas.microsoft.com/office/drawing/2014/main" id="{CC847401-8F69-46F9-9747-EB3C6F8392E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82" name="Группа 181">
            <a:extLst>
              <a:ext uri="{FF2B5EF4-FFF2-40B4-BE49-F238E27FC236}">
                <a16:creationId xmlns="" xmlns:a16="http://schemas.microsoft.com/office/drawing/2014/main" id="{281FAA7D-4618-40F9-A418-E23F3B350274}"/>
              </a:ext>
            </a:extLst>
          </p:cNvPr>
          <p:cNvGrpSpPr/>
          <p:nvPr/>
        </p:nvGrpSpPr>
        <p:grpSpPr>
          <a:xfrm>
            <a:off x="8524927" y="5114515"/>
            <a:ext cx="345035" cy="262945"/>
            <a:chOff x="8991666" y="116242"/>
            <a:chExt cx="345035" cy="262945"/>
          </a:xfrm>
        </p:grpSpPr>
        <p:pic>
          <p:nvPicPr>
            <p:cNvPr id="183" name="Рисунок 182">
              <a:extLst>
                <a:ext uri="{FF2B5EF4-FFF2-40B4-BE49-F238E27FC236}">
                  <a16:creationId xmlns="" xmlns:a16="http://schemas.microsoft.com/office/drawing/2014/main" id="{46438BB9-E7CF-4316-B578-E88DF72FA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84" name="object 36">
              <a:extLst>
                <a:ext uri="{FF2B5EF4-FFF2-40B4-BE49-F238E27FC236}">
                  <a16:creationId xmlns="" xmlns:a16="http://schemas.microsoft.com/office/drawing/2014/main" id="{14C32B31-D9A3-408D-88E7-9B1D3968A93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pic>
        <p:nvPicPr>
          <p:cNvPr id="200" name="Рисунок 199">
            <a:extLst>
              <a:ext uri="{FF2B5EF4-FFF2-40B4-BE49-F238E27FC236}">
                <a16:creationId xmlns="" xmlns:a16="http://schemas.microsoft.com/office/drawing/2014/main" id="{E0CC7460-420A-42F2-A53A-9177FC7F4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98143" y="2931661"/>
            <a:ext cx="345035" cy="262945"/>
          </a:xfrm>
          <a:prstGeom prst="rect">
            <a:avLst/>
          </a:prstGeom>
        </p:spPr>
      </p:pic>
      <p:sp>
        <p:nvSpPr>
          <p:cNvPr id="201" name="object 36">
            <a:extLst>
              <a:ext uri="{FF2B5EF4-FFF2-40B4-BE49-F238E27FC236}">
                <a16:creationId xmlns="" xmlns:a16="http://schemas.microsoft.com/office/drawing/2014/main" id="{000DF66D-7C7D-453B-B187-C2B924B61CBB}"/>
              </a:ext>
            </a:extLst>
          </p:cNvPr>
          <p:cNvSpPr txBox="1"/>
          <p:nvPr/>
        </p:nvSpPr>
        <p:spPr>
          <a:xfrm>
            <a:off x="2335735" y="3054365"/>
            <a:ext cx="101081" cy="122460"/>
          </a:xfrm>
          <a:prstGeom prst="rect">
            <a:avLst/>
          </a:prstGeom>
        </p:spPr>
        <p:txBody>
          <a:bodyPr vert="horz" wrap="square" lIns="0" tIns="14596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rPr>
              <a:t>₽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sp>
        <p:nvSpPr>
          <p:cNvPr id="202" name="object 59">
            <a:extLst>
              <a:ext uri="{FF2B5EF4-FFF2-40B4-BE49-F238E27FC236}">
                <a16:creationId xmlns="" xmlns:a16="http://schemas.microsoft.com/office/drawing/2014/main" id="{805263FC-C90F-4A2A-BE2E-9AA2EF4B9833}"/>
              </a:ext>
            </a:extLst>
          </p:cNvPr>
          <p:cNvSpPr/>
          <p:nvPr/>
        </p:nvSpPr>
        <p:spPr>
          <a:xfrm>
            <a:off x="8722833" y="562521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59">
            <a:extLst>
              <a:ext uri="{FF2B5EF4-FFF2-40B4-BE49-F238E27FC236}">
                <a16:creationId xmlns="" xmlns:a16="http://schemas.microsoft.com/office/drawing/2014/main" id="{D9019580-1D08-4F28-ADD3-729A1975234C}"/>
              </a:ext>
            </a:extLst>
          </p:cNvPr>
          <p:cNvSpPr/>
          <p:nvPr/>
        </p:nvSpPr>
        <p:spPr>
          <a:xfrm>
            <a:off x="2414247" y="33388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59">
            <a:extLst>
              <a:ext uri="{FF2B5EF4-FFF2-40B4-BE49-F238E27FC236}">
                <a16:creationId xmlns="" xmlns:a16="http://schemas.microsoft.com/office/drawing/2014/main" id="{6733B116-1CB1-4C67-B7B5-7B552E4C4847}"/>
              </a:ext>
            </a:extLst>
          </p:cNvPr>
          <p:cNvSpPr/>
          <p:nvPr/>
        </p:nvSpPr>
        <p:spPr>
          <a:xfrm>
            <a:off x="2407922" y="37960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59">
            <a:extLst>
              <a:ext uri="{FF2B5EF4-FFF2-40B4-BE49-F238E27FC236}">
                <a16:creationId xmlns="" xmlns:a16="http://schemas.microsoft.com/office/drawing/2014/main" id="{65FD5105-648A-4DAB-9FA6-D67CB469AF89}"/>
              </a:ext>
            </a:extLst>
          </p:cNvPr>
          <p:cNvSpPr/>
          <p:nvPr/>
        </p:nvSpPr>
        <p:spPr>
          <a:xfrm>
            <a:off x="2400955" y="4344530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59">
            <a:extLst>
              <a:ext uri="{FF2B5EF4-FFF2-40B4-BE49-F238E27FC236}">
                <a16:creationId xmlns="" xmlns:a16="http://schemas.microsoft.com/office/drawing/2014/main" id="{80FBDA3A-386A-4AB2-AFF2-1CE8A6173598}"/>
              </a:ext>
            </a:extLst>
          </p:cNvPr>
          <p:cNvSpPr/>
          <p:nvPr/>
        </p:nvSpPr>
        <p:spPr>
          <a:xfrm>
            <a:off x="2407922" y="4767386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Номер слайда 5">
            <a:extLst>
              <a:ext uri="{FF2B5EF4-FFF2-40B4-BE49-F238E27FC236}">
                <a16:creationId xmlns="" xmlns:a16="http://schemas.microsoft.com/office/drawing/2014/main" id="{87E3645A-5D0D-475E-85E4-DBEF286B041F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23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110" name="object 46">
            <a:extLst>
              <a:ext uri="{FF2B5EF4-FFF2-40B4-BE49-F238E27FC236}">
                <a16:creationId xmlns="" xmlns:a16="http://schemas.microsoft.com/office/drawing/2014/main" id="{B0942ED8-1DC4-4C47-A2D2-0E4CB23A36F9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11" name="object 46">
            <a:extLst>
              <a:ext uri="{FF2B5EF4-FFF2-40B4-BE49-F238E27FC236}">
                <a16:creationId xmlns="" xmlns:a16="http://schemas.microsoft.com/office/drawing/2014/main" id="{471EA539-EC92-5F4B-A596-7B43E4E656B7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lvl="0" defTabSz="913965">
              <a:lnSpc>
                <a:spcPts val="901"/>
              </a:lnSpc>
              <a:spcBef>
                <a:spcPts val="101"/>
              </a:spcBef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</a:t>
            </a:r>
            <a:r>
              <a:rPr lang="ru-RU" sz="799" spc="10" dirty="0" err="1">
                <a:solidFill>
                  <a:srgbClr val="2B2F32"/>
                </a:solidFill>
                <a:cs typeface="DIN Pro Medium" panose="020B0604020101020102" pitchFamily="34" charset="0"/>
              </a:rPr>
              <a:t>Моргаушского</a:t>
            </a:r>
            <a:r>
              <a:rPr lang="ru-RU" sz="799" spc="10" dirty="0">
                <a:solidFill>
                  <a:srgbClr val="2B2F32"/>
                </a:solidFill>
                <a:cs typeface="DIN Pro Medium" panose="020B0604020101020102" pitchFamily="34" charset="0"/>
              </a:rPr>
              <a:t> 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района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0880" y="1449795"/>
            <a:ext cx="1175380" cy="40779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ФОРМИРОВАНИЕ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СПИСКА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</a:p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ИНВЕСТОРОВ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12" name="object 38">
            <a:extLst>
              <a:ext uri="{FF2B5EF4-FFF2-40B4-BE49-F238E27FC236}">
                <a16:creationId xmlns="" xmlns:a16="http://schemas.microsoft.com/office/drawing/2014/main" id="{141AC197-133C-9E47-898F-263E26C049AB}"/>
              </a:ext>
            </a:extLst>
          </p:cNvPr>
          <p:cNvSpPr/>
          <p:nvPr/>
        </p:nvSpPr>
        <p:spPr>
          <a:xfrm>
            <a:off x="317500" y="426790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39">
            <a:extLst>
              <a:ext uri="{FF2B5EF4-FFF2-40B4-BE49-F238E27FC236}">
                <a16:creationId xmlns="" xmlns:a16="http://schemas.microsoft.com/office/drawing/2014/main" id="{97B2D15D-FF0D-5B4B-8350-4F084E43E346}"/>
              </a:ext>
            </a:extLst>
          </p:cNvPr>
          <p:cNvSpPr/>
          <p:nvPr/>
        </p:nvSpPr>
        <p:spPr>
          <a:xfrm>
            <a:off x="317500" y="46958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39">
            <a:extLst>
              <a:ext uri="{FF2B5EF4-FFF2-40B4-BE49-F238E27FC236}">
                <a16:creationId xmlns="" xmlns:a16="http://schemas.microsoft.com/office/drawing/2014/main" id="{0BFFD6A8-E339-B544-AFB7-AEE0BF22DA0C}"/>
              </a:ext>
            </a:extLst>
          </p:cNvPr>
          <p:cNvSpPr/>
          <p:nvPr/>
        </p:nvSpPr>
        <p:spPr>
          <a:xfrm>
            <a:off x="317500" y="60820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59">
            <a:extLst>
              <a:ext uri="{FF2B5EF4-FFF2-40B4-BE49-F238E27FC236}">
                <a16:creationId xmlns="" xmlns:a16="http://schemas.microsoft.com/office/drawing/2014/main" id="{A0DD736B-C80D-FF47-A4D3-65591C63EDB0}"/>
              </a:ext>
            </a:extLst>
          </p:cNvPr>
          <p:cNvSpPr/>
          <p:nvPr/>
        </p:nvSpPr>
        <p:spPr>
          <a:xfrm>
            <a:off x="2405997" y="522233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59">
            <a:extLst>
              <a:ext uri="{FF2B5EF4-FFF2-40B4-BE49-F238E27FC236}">
                <a16:creationId xmlns="" xmlns:a16="http://schemas.microsoft.com/office/drawing/2014/main" id="{D97A60FB-5259-D742-9EAA-8902BA1A6246}"/>
              </a:ext>
            </a:extLst>
          </p:cNvPr>
          <p:cNvSpPr/>
          <p:nvPr/>
        </p:nvSpPr>
        <p:spPr>
          <a:xfrm>
            <a:off x="2389540" y="58534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776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57013A9E-58FA-44F9-B3CC-5C79155C3F5B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AFF6350B-C4C3-4748-AAAE-42E56BFD0293}"/>
              </a:ext>
            </a:extLst>
          </p:cNvPr>
          <p:cNvSpPr/>
          <p:nvPr/>
        </p:nvSpPr>
        <p:spPr>
          <a:xfrm>
            <a:off x="2457268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6C1FC058-1782-4FD5-B63D-3BE00EB45E4B}"/>
              </a:ext>
            </a:extLst>
          </p:cNvPr>
          <p:cNvSpPr/>
          <p:nvPr/>
        </p:nvSpPr>
        <p:spPr>
          <a:xfrm>
            <a:off x="4562184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304981E6-B388-4318-9C33-1D83375269BA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E2A230B6-BA3B-41FB-8E9C-FBBEF6F7E44D}"/>
              </a:ext>
            </a:extLst>
          </p:cNvPr>
          <p:cNvSpPr/>
          <p:nvPr/>
        </p:nvSpPr>
        <p:spPr>
          <a:xfrm>
            <a:off x="8757302" y="2719658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8">
            <a:extLst>
              <a:ext uri="{FF2B5EF4-FFF2-40B4-BE49-F238E27FC236}">
                <a16:creationId xmlns="" xmlns:a16="http://schemas.microsoft.com/office/drawing/2014/main" id="{5509E069-2CB2-4E8B-9B51-1732A1FFE130}"/>
              </a:ext>
            </a:extLst>
          </p:cNvPr>
          <p:cNvSpPr/>
          <p:nvPr/>
        </p:nvSpPr>
        <p:spPr>
          <a:xfrm>
            <a:off x="2904" y="839393"/>
            <a:ext cx="10684423" cy="348426"/>
          </a:xfrm>
          <a:custGeom>
            <a:avLst/>
            <a:gdLst/>
            <a:ahLst/>
            <a:cxnLst/>
            <a:rect l="l" t="t" r="r" b="b"/>
            <a:pathLst>
              <a:path w="10690225" h="348615">
                <a:moveTo>
                  <a:pt x="10690098" y="0"/>
                </a:moveTo>
                <a:lnTo>
                  <a:pt x="0" y="0"/>
                </a:lnTo>
                <a:lnTo>
                  <a:pt x="0" y="2159"/>
                </a:lnTo>
                <a:lnTo>
                  <a:pt x="303669" y="348424"/>
                </a:lnTo>
                <a:lnTo>
                  <a:pt x="10384536" y="348424"/>
                </a:lnTo>
                <a:lnTo>
                  <a:pt x="1069009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419" y="2725168"/>
            <a:ext cx="1648201" cy="42612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6310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Организация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регулярных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очных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встреч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(интервью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+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мозговые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штурмы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ключевыми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компаниями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обсуждение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планов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возможных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6310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6310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6310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73681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Обеспечение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непрерывного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адресного </a:t>
            </a:r>
            <a:r>
              <a:rPr kumimoji="0" sz="901" b="1" i="0" u="none" strike="noStrike" kern="1200" cap="none" spc="-4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опро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901" b="1" i="0" u="none" strike="noStrike" kern="1200" cap="none" spc="-5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ж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ения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бизнеса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30284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901" b="1" i="0" u="none" strike="noStrike" kern="1200" cap="none" spc="-16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возможным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мерам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господдержки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финансовым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организационным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оказание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содействия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</a:p>
          <a:p>
            <a:pPr marL="109792" marR="430284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налаживании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сбыта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продукции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037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вариантов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внутрирайонной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интеграции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кооперации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2049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Проработка сбыта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крупнейших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компаниях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 и региона,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налаживание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партнерских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отношений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8621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привлечению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внутренних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изменений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1822" y="614763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822" y="66154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21465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8" y="2403"/>
                </a:lnTo>
                <a:lnTo>
                  <a:pt x="8963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3" y="52230"/>
                </a:lnTo>
                <a:lnTo>
                  <a:pt x="18688" y="58785"/>
                </a:lnTo>
                <a:lnTo>
                  <a:pt x="30594" y="61188"/>
                </a:lnTo>
                <a:lnTo>
                  <a:pt x="42507" y="58785"/>
                </a:lnTo>
                <a:lnTo>
                  <a:pt x="52236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6" y="8958"/>
                </a:lnTo>
                <a:lnTo>
                  <a:pt x="42507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21465" y="410535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21465" y="59150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21465" y="493392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5057" y="2725170"/>
            <a:ext cx="1648201" cy="3926071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67545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Выгрузка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ключевых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потенциальных</a:t>
            </a:r>
            <a:r>
              <a:rPr kumimoji="0" sz="7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7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r>
              <a:rPr kumimoji="0" sz="700" b="1" i="0" u="none" strike="noStrike" kern="1200" cap="none" spc="-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росcийских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компаний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 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БД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«Контур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Фокус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»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или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«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Спарк</a:t>
            </a:r>
            <a:r>
              <a:rPr kumimoji="0" sz="700" b="1" i="0" u="none" strike="noStrike" kern="1200" cap="none" spc="-1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»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545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реестра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стратегических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российских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основе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рейтингов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мнения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экспертов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нных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выручке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658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Отслеживание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масштабирующих</a:t>
            </a:r>
            <a:r>
              <a:rPr kumimoji="0" sz="700" b="1" i="0" u="none" strike="noStrike" kern="1200" cap="none" spc="-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регионах</a:t>
            </a:r>
            <a:r>
              <a:rPr kumimoji="0" sz="700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РФ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63100" lvl="0" indent="0" algn="l" defTabSz="913965" rtl="0" eaLnBrk="1" fontAlgn="auto" latinLnBrk="0" hangingPunct="1">
              <a:lnSpc>
                <a:spcPts val="901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Организация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регулярных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очных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встреч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lang="ru-RU" sz="901" b="1" spc="-31" dirty="0">
                <a:solidFill>
                  <a:srgbClr val="2B2F32"/>
                </a:solidFill>
                <a:latin typeface="Calibri"/>
                <a:cs typeface="DIN Pro Bold"/>
              </a:rPr>
              <a:t>               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ключевыми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российскими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компаниями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обсуждение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планов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развития,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возможных 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8621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привлечению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российских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изменений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8621" lvl="0" indent="0" algn="l" defTabSz="91396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8621" lvl="0" indent="0" algn="l" defTabSz="91396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Проработка с крупным бизнесом МО вариантов привлечения их российских партнеров в МО</a:t>
            </a:r>
          </a:p>
          <a:p>
            <a:pPr marL="109792" marR="238621" lvl="0" indent="0" algn="l" defTabSz="91396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spc="-31" dirty="0">
              <a:solidFill>
                <a:srgbClr val="2B2F32"/>
              </a:solidFill>
              <a:latin typeface="Calibri"/>
              <a:cs typeface="DIN Pro Bold"/>
            </a:endParaRP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Проведение анализа дистрибьюторов российских компаний на территории региона, переговоры с ними на предмет локализации</a:t>
            </a:r>
          </a:p>
          <a:p>
            <a:pPr marL="109792" marR="238621" lvl="0" indent="0" algn="l" defTabSz="91396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24468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24468" y="324523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24468" y="377540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24468" y="505847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22427" y="468470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2998" y="2725172"/>
            <a:ext cx="1648201" cy="3657346"/>
          </a:xfrm>
          <a:prstGeom prst="rect">
            <a:avLst/>
          </a:prstGeom>
          <a:noFill/>
        </p:spPr>
        <p:txBody>
          <a:bodyPr vert="horz" wrap="square" lIns="0" tIns="2538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330011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Отслеживание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иностранных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компаний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масштабирующих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РФ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49773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реестра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стратегических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иностранных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основе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рейтингов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мнения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экспертов,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нных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выручке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6310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Организация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регулярных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очных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встреч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                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ключевыми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иностранными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компаниями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обсуждение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планов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развития,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возможных 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8621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привлечению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иностранных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изменений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8621" lvl="0" indent="0" algn="l" defTabSz="91396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87762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87762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Проработка с крупным бизнесом МО вариантов привлечения их иностранных партнеров в МО</a:t>
            </a:r>
          </a:p>
          <a:p>
            <a:pPr marL="109792" marR="238621" lvl="0" indent="0" algn="l" defTabSz="91396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8621" lvl="0" indent="0" algn="l" defTabSz="91396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6" dirty="0">
                <a:solidFill>
                  <a:srgbClr val="2B2F32"/>
                </a:solidFill>
                <a:latin typeface="Calibri"/>
                <a:cs typeface="DIN Pro Bold"/>
              </a:rPr>
              <a:t>Проведение анализа дистрибьюторов иностранных компаний на территории региона, переговоры с ними на предмет локализации</a:t>
            </a:r>
            <a:endParaRPr sz="700" b="1" spc="-6" dirty="0">
              <a:solidFill>
                <a:srgbClr val="2B2F32"/>
              </a:solidFill>
              <a:latin typeface="Calibri"/>
              <a:cs typeface="DIN Pro 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22427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3" y="52236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6" y="8963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22427" y="322801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94" y="0"/>
                </a:moveTo>
                <a:lnTo>
                  <a:pt x="18688" y="2403"/>
                </a:lnTo>
                <a:lnTo>
                  <a:pt x="8963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0"/>
                </a:lnTo>
                <a:lnTo>
                  <a:pt x="8963" y="52225"/>
                </a:lnTo>
                <a:lnTo>
                  <a:pt x="18688" y="58783"/>
                </a:lnTo>
                <a:lnTo>
                  <a:pt x="30594" y="61188"/>
                </a:lnTo>
                <a:lnTo>
                  <a:pt x="42507" y="58783"/>
                </a:lnTo>
                <a:lnTo>
                  <a:pt x="52236" y="52225"/>
                </a:lnTo>
                <a:lnTo>
                  <a:pt x="58796" y="42500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6" y="8958"/>
                </a:lnTo>
                <a:lnTo>
                  <a:pt x="42507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54901" y="2815306"/>
            <a:ext cx="1648201" cy="2802687"/>
          </a:xfrm>
          <a:prstGeom prst="rect">
            <a:avLst/>
          </a:prstGeom>
          <a:noFill/>
        </p:spPr>
        <p:txBody>
          <a:bodyPr vert="horz" wrap="square" lIns="0" tIns="5712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255124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списка</a:t>
            </a:r>
            <a:r>
              <a:rPr kumimoji="0" sz="700" b="1" i="0" u="none" strike="noStrike" kern="1200" cap="none" spc="-5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агентов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бизнеса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: банки,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МФЦ,</a:t>
            </a:r>
            <a:r>
              <a:rPr kumimoji="0" sz="700" b="1" i="0" u="none" strike="noStrike" kern="1200" cap="none" spc="-8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частные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промпарки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владельцы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земельных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участков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консультанты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эксперты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42973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Организация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700" b="1" i="0" u="none" strike="noStrike" kern="1200" cap="none" spc="-10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</a:t>
            </a:r>
            <a:r>
              <a:rPr kumimoji="0" lang="ru-RU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регулярных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очных</a:t>
            </a:r>
            <a:r>
              <a:rPr kumimoji="0" sz="700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встреч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38984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агентами бизнеса,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разъяснение</a:t>
            </a:r>
            <a:r>
              <a:rPr kumimoji="0" lang="ru-RU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путей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сотрудничества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комбинаций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возможных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совместных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мероприятий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демонстрация</a:t>
            </a:r>
            <a:r>
              <a:rPr kumimoji="0" sz="700" b="1" i="0" u="none" strike="noStrike" kern="1200" cap="none" spc="-5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карты</a:t>
            </a:r>
            <a:r>
              <a:rPr kumimoji="0" sz="700" b="1" i="0" u="none" strike="noStrike" kern="1200" cap="none" spc="-5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ценностей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48416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списка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региональных</a:t>
            </a:r>
            <a:r>
              <a:rPr kumimoji="0" sz="700" b="1" i="0" u="none" strike="noStrike" kern="1200" cap="none" spc="-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интеграторов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7262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 числа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крупных</a:t>
            </a:r>
            <a:r>
              <a:rPr kumimoji="0" sz="700" b="1" i="0" u="none" strike="noStrike" kern="1200" cap="none" spc="-4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потребителей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производственных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компаний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экспертов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00456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Организация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регулярных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очных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встреч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62103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интеграторами,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разъяснение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путей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сотрудничества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совместных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693" marR="238409" lvl="0" indent="0" algn="l" defTabSz="91332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 эффективности работы по работе с агентами бизнеса </a:t>
            </a:r>
          </a:p>
          <a:p>
            <a:pPr marL="109693" marR="238409" lvl="0" indent="0" algn="l" defTabSz="91332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интеграторами</a:t>
            </a:r>
          </a:p>
        </p:txBody>
      </p:sp>
      <p:sp>
        <p:nvSpPr>
          <p:cNvPr id="34" name="object 34"/>
          <p:cNvSpPr/>
          <p:nvPr/>
        </p:nvSpPr>
        <p:spPr>
          <a:xfrm>
            <a:off x="8724312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24312" y="345316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24312" y="426255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724312" y="481432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57630" y="136170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56342" y="2233872"/>
            <a:ext cx="396659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10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56792" y="1999416"/>
            <a:ext cx="1137537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бизнес»/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652657" y="138319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51816" y="2243219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51811" y="1473075"/>
            <a:ext cx="1110648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(ИНО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АННЫЕ)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60515" y="138319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59677" y="2243219"/>
            <a:ext cx="24624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59677" y="1473075"/>
            <a:ext cx="828860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(РФ)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457596" y="137982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62196" y="1465413"/>
            <a:ext cx="1042104" cy="39497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РЕГИОН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0859" y="137552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0004" y="2243219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6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0006" y="1465402"/>
            <a:ext cx="87836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У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ЕННИЕ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МО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32492" y="183739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247071" y="182021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46143" y="183739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448029" y="182021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52051" y="2725169"/>
            <a:ext cx="1648201" cy="3845408"/>
          </a:xfrm>
          <a:prstGeom prst="rect">
            <a:avLst/>
          </a:prstGeom>
          <a:noFill/>
        </p:spPr>
        <p:txBody>
          <a:bodyPr vert="horz" wrap="square" lIns="0" tIns="6346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38984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Выгрузка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тюменских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компаний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БД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«Контур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Фокус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»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или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«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Спарк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»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6310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Организация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регулярных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очных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встреч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</a:p>
          <a:p>
            <a:pPr marL="109792" marR="16310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ключевыми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компаниями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обсуждение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планов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развития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lang="ru-RU" sz="901" dirty="0">
                <a:solidFill>
                  <a:prstClr val="black"/>
                </a:solidFill>
                <a:latin typeface="Calibri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возможных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12603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Отслеживание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масштабируемых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территории</a:t>
            </a:r>
            <a:r>
              <a:rPr kumimoji="0" sz="7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региона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11696" marR="229103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вариантов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внутрирегиональной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интеграции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кооперации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 роуд</a:t>
            </a:r>
            <a:r>
              <a:rPr kumimoji="0" sz="700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шоу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83682" lvl="0" indent="0" algn="l" defTabSz="913965" rtl="0" eaLnBrk="1" fontAlgn="auto" latinLnBrk="0" hangingPunct="1">
              <a:lnSpc>
                <a:spcPts val="7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потенциальных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693" marR="200999" lvl="0" indent="0" algn="l" defTabSz="91332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Проработка с крупным бизнесом региона возможностей организации производств для включения в цепочку поставок</a:t>
            </a: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12875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привлечению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региона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интеграции</a:t>
            </a:r>
            <a:r>
              <a:rPr kumimoji="0" sz="700" b="1" i="0" u="none" strike="noStrike" kern="1200" cap="none" spc="-1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8776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1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муниципалитеты,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изменений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</a:t>
            </a:r>
            <a:r>
              <a:rPr kumimoji="0" sz="700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87762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87762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2" name="object 51">
            <a:extLst>
              <a:ext uri="{FF2B5EF4-FFF2-40B4-BE49-F238E27FC236}">
                <a16:creationId xmlns="" xmlns:a16="http://schemas.microsoft.com/office/drawing/2014/main" id="{9BECBA4C-F966-439A-B1BA-FC1584F35B30}"/>
              </a:ext>
            </a:extLst>
          </p:cNvPr>
          <p:cNvSpPr txBox="1"/>
          <p:nvPr/>
        </p:nvSpPr>
        <p:spPr>
          <a:xfrm>
            <a:off x="431936" y="2044300"/>
            <a:ext cx="1458542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3" name="object 48">
            <a:extLst>
              <a:ext uri="{FF2B5EF4-FFF2-40B4-BE49-F238E27FC236}">
                <a16:creationId xmlns="" xmlns:a16="http://schemas.microsoft.com/office/drawing/2014/main" id="{F8F260EB-7A17-4FB9-9102-23D70B502A34}"/>
              </a:ext>
            </a:extLst>
          </p:cNvPr>
          <p:cNvSpPr txBox="1"/>
          <p:nvPr/>
        </p:nvSpPr>
        <p:spPr>
          <a:xfrm>
            <a:off x="2562196" y="2044300"/>
            <a:ext cx="1042104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4" name="object 50">
            <a:extLst>
              <a:ext uri="{FF2B5EF4-FFF2-40B4-BE49-F238E27FC236}">
                <a16:creationId xmlns="" xmlns:a16="http://schemas.microsoft.com/office/drawing/2014/main" id="{964AC4E4-874A-4069-B13A-DF06819DB9DA}"/>
              </a:ext>
            </a:extLst>
          </p:cNvPr>
          <p:cNvSpPr txBox="1"/>
          <p:nvPr/>
        </p:nvSpPr>
        <p:spPr>
          <a:xfrm>
            <a:off x="2552937" y="2243219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7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5" name="object 46">
            <a:extLst>
              <a:ext uri="{FF2B5EF4-FFF2-40B4-BE49-F238E27FC236}">
                <a16:creationId xmlns="" xmlns:a16="http://schemas.microsoft.com/office/drawing/2014/main" id="{CE0B6971-2B10-44AB-BBBC-7FD630A65D01}"/>
              </a:ext>
            </a:extLst>
          </p:cNvPr>
          <p:cNvSpPr txBox="1"/>
          <p:nvPr/>
        </p:nvSpPr>
        <p:spPr>
          <a:xfrm>
            <a:off x="4665859" y="2044300"/>
            <a:ext cx="1126386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6" name="object 43">
            <a:extLst>
              <a:ext uri="{FF2B5EF4-FFF2-40B4-BE49-F238E27FC236}">
                <a16:creationId xmlns="" xmlns:a16="http://schemas.microsoft.com/office/drawing/2014/main" id="{BD4D606C-1038-4570-AA95-D070C9891A21}"/>
              </a:ext>
            </a:extLst>
          </p:cNvPr>
          <p:cNvSpPr txBox="1"/>
          <p:nvPr/>
        </p:nvSpPr>
        <p:spPr>
          <a:xfrm>
            <a:off x="6751811" y="2044300"/>
            <a:ext cx="1110648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7" name="object 40">
            <a:extLst>
              <a:ext uri="{FF2B5EF4-FFF2-40B4-BE49-F238E27FC236}">
                <a16:creationId xmlns="" xmlns:a16="http://schemas.microsoft.com/office/drawing/2014/main" id="{63068AA2-F962-4ED6-9DD0-DDF7FE296927}"/>
              </a:ext>
            </a:extLst>
          </p:cNvPr>
          <p:cNvSpPr txBox="1"/>
          <p:nvPr/>
        </p:nvSpPr>
        <p:spPr>
          <a:xfrm>
            <a:off x="8856794" y="1454133"/>
            <a:ext cx="973562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АГЕНТЫ,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ИНТЕГ</a:t>
            </a:r>
            <a:r>
              <a:rPr kumimoji="0" sz="901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85CCBCB1-D18A-4882-8039-40A61523C547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C0212C71-4C39-4038-BF71-96C1CD144F9A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37">
            <a:extLst>
              <a:ext uri="{FF2B5EF4-FFF2-40B4-BE49-F238E27FC236}">
                <a16:creationId xmlns="" xmlns:a16="http://schemas.microsoft.com/office/drawing/2014/main" id="{38F24A49-26D5-4DCA-9DB6-1C9091F50C43}"/>
              </a:ext>
            </a:extLst>
          </p:cNvPr>
          <p:cNvSpPr/>
          <p:nvPr/>
        </p:nvSpPr>
        <p:spPr>
          <a:xfrm>
            <a:off x="8713211" y="532194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="" xmlns:a16="http://schemas.microsoft.com/office/drawing/2014/main" id="{039D7CC7-BF35-4FE7-9CFA-2630F5989479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5">
            <a:extLst>
              <a:ext uri="{FF2B5EF4-FFF2-40B4-BE49-F238E27FC236}">
                <a16:creationId xmlns="" xmlns:a16="http://schemas.microsoft.com/office/drawing/2014/main" id="{DBE8695A-B886-4BCC-BC57-8B2A8E684D3E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МЕХАНИЗМ РАБОТЫ С ИНВЕСТОРАМИ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98" name="object 2">
            <a:extLst>
              <a:ext uri="{FF2B5EF4-FFF2-40B4-BE49-F238E27FC236}">
                <a16:creationId xmlns="" xmlns:a16="http://schemas.microsoft.com/office/drawing/2014/main" id="{CAD37599-4CED-4C6E-8604-AD01F29A369E}"/>
              </a:ext>
            </a:extLst>
          </p:cNvPr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0D9B42DD-2EBB-4CA5-B132-7F77FB9FAB06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100" name="Рисунок 99">
              <a:extLst>
                <a:ext uri="{FF2B5EF4-FFF2-40B4-BE49-F238E27FC236}">
                  <a16:creationId xmlns="" xmlns:a16="http://schemas.microsoft.com/office/drawing/2014/main" id="{0A074E16-A983-4665-9DD9-91D79BBC0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01" name="object 36">
              <a:extLst>
                <a:ext uri="{FF2B5EF4-FFF2-40B4-BE49-F238E27FC236}">
                  <a16:creationId xmlns="" xmlns:a16="http://schemas.microsoft.com/office/drawing/2014/main" id="{3A649F10-E9C2-4692-A4F1-CBE45F33A42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03" name="object 46">
            <a:extLst>
              <a:ext uri="{FF2B5EF4-FFF2-40B4-BE49-F238E27FC236}">
                <a16:creationId xmlns="" xmlns:a16="http://schemas.microsoft.com/office/drawing/2014/main" id="{79BCF2F9-B0A7-4F8B-9B78-E54029BEE536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</a:t>
            </a:r>
            <a:r>
              <a:rPr kumimoji="0" lang="ru-RU" sz="1399" b="1" i="0" u="none" strike="noStrike" kern="1200" cap="none" spc="6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ривлечение</a:t>
            </a:r>
            <a:endParaRPr kumimoji="0" lang="ru-RU" sz="1399" b="1" i="0" u="none" strike="noStrike" kern="1200" cap="none" spc="6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99" b="1" dirty="0">
                <a:solidFill>
                  <a:schemeClr val="bg1"/>
                </a:solidFill>
                <a:latin typeface="Calibri"/>
                <a:cs typeface="Montserrat ExtraBold"/>
              </a:rPr>
              <a:t>30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="" xmlns:a16="http://schemas.microsoft.com/office/drawing/2014/main" id="{7DB45A12-D4C6-47FC-AB89-61A7313D7051}"/>
              </a:ext>
            </a:extLst>
          </p:cNvPr>
          <p:cNvGrpSpPr/>
          <p:nvPr/>
        </p:nvGrpSpPr>
        <p:grpSpPr>
          <a:xfrm>
            <a:off x="122234" y="3132649"/>
            <a:ext cx="345035" cy="262945"/>
            <a:chOff x="8991666" y="116242"/>
            <a:chExt cx="345035" cy="262945"/>
          </a:xfrm>
        </p:grpSpPr>
        <p:pic>
          <p:nvPicPr>
            <p:cNvPr id="109" name="Рисунок 108">
              <a:extLst>
                <a:ext uri="{FF2B5EF4-FFF2-40B4-BE49-F238E27FC236}">
                  <a16:creationId xmlns="" xmlns:a16="http://schemas.microsoft.com/office/drawing/2014/main" id="{F4E8E41E-A984-4A8C-AE88-94F9DD0BE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0" name="object 36">
              <a:extLst>
                <a:ext uri="{FF2B5EF4-FFF2-40B4-BE49-F238E27FC236}">
                  <a16:creationId xmlns="" xmlns:a16="http://schemas.microsoft.com/office/drawing/2014/main" id="{8B064B94-59DC-439F-BA42-6B70C51C5D59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58E4A2AA-0C6B-44CD-91E5-B6CA4767E744}"/>
              </a:ext>
            </a:extLst>
          </p:cNvPr>
          <p:cNvGrpSpPr/>
          <p:nvPr/>
        </p:nvGrpSpPr>
        <p:grpSpPr>
          <a:xfrm>
            <a:off x="122234" y="4518255"/>
            <a:ext cx="345035" cy="262945"/>
            <a:chOff x="8991666" y="116242"/>
            <a:chExt cx="345035" cy="262945"/>
          </a:xfrm>
        </p:grpSpPr>
        <p:pic>
          <p:nvPicPr>
            <p:cNvPr id="112" name="Рисунок 111">
              <a:extLst>
                <a:ext uri="{FF2B5EF4-FFF2-40B4-BE49-F238E27FC236}">
                  <a16:creationId xmlns="" xmlns:a16="http://schemas.microsoft.com/office/drawing/2014/main" id="{AF7B8AD1-2F09-4086-8A9E-5B0F717B7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3" name="object 36">
              <a:extLst>
                <a:ext uri="{FF2B5EF4-FFF2-40B4-BE49-F238E27FC236}">
                  <a16:creationId xmlns="" xmlns:a16="http://schemas.microsoft.com/office/drawing/2014/main" id="{E9B3E906-B5B6-4F8D-B6E2-D8C9D373548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="" xmlns:a16="http://schemas.microsoft.com/office/drawing/2014/main" id="{73B3872F-24F3-4943-ACE2-941CBD7CFB23}"/>
              </a:ext>
            </a:extLst>
          </p:cNvPr>
          <p:cNvGrpSpPr/>
          <p:nvPr/>
        </p:nvGrpSpPr>
        <p:grpSpPr>
          <a:xfrm>
            <a:off x="122234" y="5679369"/>
            <a:ext cx="345035" cy="262945"/>
            <a:chOff x="8991666" y="116242"/>
            <a:chExt cx="345035" cy="262945"/>
          </a:xfrm>
        </p:grpSpPr>
        <p:pic>
          <p:nvPicPr>
            <p:cNvPr id="115" name="Рисунок 114">
              <a:extLst>
                <a:ext uri="{FF2B5EF4-FFF2-40B4-BE49-F238E27FC236}">
                  <a16:creationId xmlns="" xmlns:a16="http://schemas.microsoft.com/office/drawing/2014/main" id="{92EB406D-C516-443F-8F8A-FF8E5579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6" name="object 36">
              <a:extLst>
                <a:ext uri="{FF2B5EF4-FFF2-40B4-BE49-F238E27FC236}">
                  <a16:creationId xmlns="" xmlns:a16="http://schemas.microsoft.com/office/drawing/2014/main" id="{F1D9A5BA-A12E-4312-9CFD-F1E24368BC2E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="" xmlns:a16="http://schemas.microsoft.com/office/drawing/2014/main" id="{2EFEEDE2-A264-4A84-A2FE-5917E16BDB81}"/>
              </a:ext>
            </a:extLst>
          </p:cNvPr>
          <p:cNvGrpSpPr/>
          <p:nvPr/>
        </p:nvGrpSpPr>
        <p:grpSpPr>
          <a:xfrm>
            <a:off x="2226761" y="3423344"/>
            <a:ext cx="345035" cy="262945"/>
            <a:chOff x="8991666" y="116242"/>
            <a:chExt cx="345035" cy="262945"/>
          </a:xfrm>
        </p:grpSpPr>
        <p:pic>
          <p:nvPicPr>
            <p:cNvPr id="118" name="Рисунок 117">
              <a:extLst>
                <a:ext uri="{FF2B5EF4-FFF2-40B4-BE49-F238E27FC236}">
                  <a16:creationId xmlns="" xmlns:a16="http://schemas.microsoft.com/office/drawing/2014/main" id="{DC9540F8-6922-4DDC-8DBE-F363CBC0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9" name="object 36">
              <a:extLst>
                <a:ext uri="{FF2B5EF4-FFF2-40B4-BE49-F238E27FC236}">
                  <a16:creationId xmlns="" xmlns:a16="http://schemas.microsoft.com/office/drawing/2014/main" id="{F361B84A-102D-45E2-8CEE-CE8DD4320DB6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="" xmlns:a16="http://schemas.microsoft.com/office/drawing/2014/main" id="{C5967EC2-BAB6-48AA-BD86-651F1E558470}"/>
              </a:ext>
            </a:extLst>
          </p:cNvPr>
          <p:cNvGrpSpPr/>
          <p:nvPr/>
        </p:nvGrpSpPr>
        <p:grpSpPr>
          <a:xfrm>
            <a:off x="2226761" y="4467225"/>
            <a:ext cx="345035" cy="262945"/>
            <a:chOff x="8991666" y="116242"/>
            <a:chExt cx="345035" cy="262945"/>
          </a:xfrm>
        </p:grpSpPr>
        <p:pic>
          <p:nvPicPr>
            <p:cNvPr id="121" name="Рисунок 120">
              <a:extLst>
                <a:ext uri="{FF2B5EF4-FFF2-40B4-BE49-F238E27FC236}">
                  <a16:creationId xmlns="" xmlns:a16="http://schemas.microsoft.com/office/drawing/2014/main" id="{95034157-6089-49F5-9CAE-D77BD747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2" name="object 36">
              <a:extLst>
                <a:ext uri="{FF2B5EF4-FFF2-40B4-BE49-F238E27FC236}">
                  <a16:creationId xmlns="" xmlns:a16="http://schemas.microsoft.com/office/drawing/2014/main" id="{1E6F4492-6395-41B9-A2D9-5327CCF5143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="" xmlns:a16="http://schemas.microsoft.com/office/drawing/2014/main" id="{4AC078E4-8554-4EDF-BED2-C65C090CE7C0}"/>
              </a:ext>
            </a:extLst>
          </p:cNvPr>
          <p:cNvGrpSpPr/>
          <p:nvPr/>
        </p:nvGrpSpPr>
        <p:grpSpPr>
          <a:xfrm>
            <a:off x="2226761" y="5400369"/>
            <a:ext cx="345035" cy="262945"/>
            <a:chOff x="8991666" y="116242"/>
            <a:chExt cx="345035" cy="262945"/>
          </a:xfrm>
        </p:grpSpPr>
        <p:pic>
          <p:nvPicPr>
            <p:cNvPr id="124" name="Рисунок 123">
              <a:extLst>
                <a:ext uri="{FF2B5EF4-FFF2-40B4-BE49-F238E27FC236}">
                  <a16:creationId xmlns="" xmlns:a16="http://schemas.microsoft.com/office/drawing/2014/main" id="{C517620C-7D92-4470-97E8-ACE9A5E80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5" name="object 36">
              <a:extLst>
                <a:ext uri="{FF2B5EF4-FFF2-40B4-BE49-F238E27FC236}">
                  <a16:creationId xmlns="" xmlns:a16="http://schemas.microsoft.com/office/drawing/2014/main" id="{A0768157-606F-4DC4-B92D-D761DC48DB4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="" xmlns:a16="http://schemas.microsoft.com/office/drawing/2014/main" id="{8FF9F153-A482-47CE-8399-5CF15DCB3B33}"/>
              </a:ext>
            </a:extLst>
          </p:cNvPr>
          <p:cNvGrpSpPr/>
          <p:nvPr/>
        </p:nvGrpSpPr>
        <p:grpSpPr>
          <a:xfrm>
            <a:off x="4348661" y="4374078"/>
            <a:ext cx="345035" cy="262945"/>
            <a:chOff x="8991666" y="116242"/>
            <a:chExt cx="345035" cy="262945"/>
          </a:xfrm>
        </p:grpSpPr>
        <p:pic>
          <p:nvPicPr>
            <p:cNvPr id="127" name="Рисунок 126">
              <a:extLst>
                <a:ext uri="{FF2B5EF4-FFF2-40B4-BE49-F238E27FC236}">
                  <a16:creationId xmlns="" xmlns:a16="http://schemas.microsoft.com/office/drawing/2014/main" id="{1137364C-76A9-4EF4-8883-1FE1A55CE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8" name="object 36">
              <a:extLst>
                <a:ext uri="{FF2B5EF4-FFF2-40B4-BE49-F238E27FC236}">
                  <a16:creationId xmlns="" xmlns:a16="http://schemas.microsoft.com/office/drawing/2014/main" id="{8E14C28A-1710-48B2-904C-21D74B5B916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="" xmlns:a16="http://schemas.microsoft.com/office/drawing/2014/main" id="{F2D66037-AC06-4697-941A-8DBEB432A2B0}"/>
              </a:ext>
            </a:extLst>
          </p:cNvPr>
          <p:cNvGrpSpPr/>
          <p:nvPr/>
        </p:nvGrpSpPr>
        <p:grpSpPr>
          <a:xfrm>
            <a:off x="4348661" y="5538142"/>
            <a:ext cx="345035" cy="262945"/>
            <a:chOff x="8991666" y="116242"/>
            <a:chExt cx="345035" cy="262945"/>
          </a:xfrm>
        </p:grpSpPr>
        <p:pic>
          <p:nvPicPr>
            <p:cNvPr id="130" name="Рисунок 129">
              <a:extLst>
                <a:ext uri="{FF2B5EF4-FFF2-40B4-BE49-F238E27FC236}">
                  <a16:creationId xmlns="" xmlns:a16="http://schemas.microsoft.com/office/drawing/2014/main" id="{991974B9-EB69-4871-B161-537F2F5E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1" name="object 36">
              <a:extLst>
                <a:ext uri="{FF2B5EF4-FFF2-40B4-BE49-F238E27FC236}">
                  <a16:creationId xmlns="" xmlns:a16="http://schemas.microsoft.com/office/drawing/2014/main" id="{23CC5696-D3EE-4EFE-B03F-A29C1FA8D90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="" xmlns:a16="http://schemas.microsoft.com/office/drawing/2014/main" id="{46D075EA-3AC6-4918-8567-FD7663F92B99}"/>
              </a:ext>
            </a:extLst>
          </p:cNvPr>
          <p:cNvGrpSpPr/>
          <p:nvPr/>
        </p:nvGrpSpPr>
        <p:grpSpPr>
          <a:xfrm>
            <a:off x="6438804" y="4030392"/>
            <a:ext cx="345035" cy="262945"/>
            <a:chOff x="8991666" y="116242"/>
            <a:chExt cx="345035" cy="262945"/>
          </a:xfrm>
        </p:grpSpPr>
        <p:pic>
          <p:nvPicPr>
            <p:cNvPr id="133" name="Рисунок 132">
              <a:extLst>
                <a:ext uri="{FF2B5EF4-FFF2-40B4-BE49-F238E27FC236}">
                  <a16:creationId xmlns="" xmlns:a16="http://schemas.microsoft.com/office/drawing/2014/main" id="{D07F1CD7-375B-486F-B6C1-A1572867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4" name="object 36">
              <a:extLst>
                <a:ext uri="{FF2B5EF4-FFF2-40B4-BE49-F238E27FC236}">
                  <a16:creationId xmlns="" xmlns:a16="http://schemas.microsoft.com/office/drawing/2014/main" id="{FF4F798A-D3BA-47CE-8A9B-E9D9BF3015E2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="" xmlns:a16="http://schemas.microsoft.com/office/drawing/2014/main" id="{B5220E74-4A5D-4DEC-9D8C-96A581CE3F2E}"/>
              </a:ext>
            </a:extLst>
          </p:cNvPr>
          <p:cNvGrpSpPr/>
          <p:nvPr/>
        </p:nvGrpSpPr>
        <p:grpSpPr>
          <a:xfrm>
            <a:off x="6449909" y="5321945"/>
            <a:ext cx="345035" cy="262945"/>
            <a:chOff x="8991666" y="116242"/>
            <a:chExt cx="345035" cy="262945"/>
          </a:xfrm>
        </p:grpSpPr>
        <p:pic>
          <p:nvPicPr>
            <p:cNvPr id="136" name="Рисунок 135">
              <a:extLst>
                <a:ext uri="{FF2B5EF4-FFF2-40B4-BE49-F238E27FC236}">
                  <a16:creationId xmlns="" xmlns:a16="http://schemas.microsoft.com/office/drawing/2014/main" id="{1BDE44E8-9E3F-49D6-A9AB-3C8C1C9BC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7" name="object 36">
              <a:extLst>
                <a:ext uri="{FF2B5EF4-FFF2-40B4-BE49-F238E27FC236}">
                  <a16:creationId xmlns="" xmlns:a16="http://schemas.microsoft.com/office/drawing/2014/main" id="{1C50BA89-D3FB-44C3-A75A-90C72ABB7972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38" name="Номер слайда 5">
            <a:extLst>
              <a:ext uri="{FF2B5EF4-FFF2-40B4-BE49-F238E27FC236}">
                <a16:creationId xmlns="" xmlns:a16="http://schemas.microsoft.com/office/drawing/2014/main" id="{EA23F980-E38C-4F54-93EB-5039769DF031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24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139" name="object 46">
            <a:extLst>
              <a:ext uri="{FF2B5EF4-FFF2-40B4-BE49-F238E27FC236}">
                <a16:creationId xmlns="" xmlns:a16="http://schemas.microsoft.com/office/drawing/2014/main" id="{EB664013-F391-8C4C-8C43-74DC00CDE73B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0" name="object 46">
            <a:extLst>
              <a:ext uri="{FF2B5EF4-FFF2-40B4-BE49-F238E27FC236}">
                <a16:creationId xmlns="" xmlns:a16="http://schemas.microsoft.com/office/drawing/2014/main" id="{48506BF7-E452-014A-8BBF-E9F7DC85DD10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lvl="0" defTabSz="913965">
              <a:lnSpc>
                <a:spcPts val="901"/>
              </a:lnSpc>
              <a:spcBef>
                <a:spcPts val="101"/>
              </a:spcBef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</a:t>
            </a:r>
            <a:r>
              <a:rPr lang="ru-RU" sz="799" spc="10" dirty="0">
                <a:solidFill>
                  <a:srgbClr val="2B2F32"/>
                </a:solidFill>
                <a:cs typeface="DIN Pro Medium" panose="020B0604020101020102" pitchFamily="34" charset="0"/>
              </a:rPr>
              <a:t>Администрация </a:t>
            </a:r>
            <a:r>
              <a:rPr lang="ru-RU" sz="799" spc="10" dirty="0" err="1">
                <a:solidFill>
                  <a:srgbClr val="2B2F32"/>
                </a:solidFill>
                <a:cs typeface="DIN Pro Medium" panose="020B0604020101020102" pitchFamily="34" charset="0"/>
              </a:rPr>
              <a:t>Моргаушского</a:t>
            </a:r>
            <a:r>
              <a:rPr lang="ru-RU" sz="799" spc="10" dirty="0">
                <a:solidFill>
                  <a:srgbClr val="2B2F32"/>
                </a:solidFill>
                <a:cs typeface="DIN Pro Medium" panose="020B0604020101020102" pitchFamily="34" charset="0"/>
              </a:rPr>
              <a:t> 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района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1" name="object 24">
            <a:extLst>
              <a:ext uri="{FF2B5EF4-FFF2-40B4-BE49-F238E27FC236}">
                <a16:creationId xmlns="" xmlns:a16="http://schemas.microsoft.com/office/drawing/2014/main" id="{1D3F383E-48B8-0D47-8ED0-9338479FDB9B}"/>
              </a:ext>
            </a:extLst>
          </p:cNvPr>
          <p:cNvSpPr/>
          <p:nvPr/>
        </p:nvSpPr>
        <p:spPr>
          <a:xfrm>
            <a:off x="4523140" y="60058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27">
            <a:extLst>
              <a:ext uri="{FF2B5EF4-FFF2-40B4-BE49-F238E27FC236}">
                <a16:creationId xmlns="" xmlns:a16="http://schemas.microsoft.com/office/drawing/2014/main" id="{1FF8462D-9DFC-5A46-98CD-196846FE5E1A}"/>
              </a:ext>
            </a:extLst>
          </p:cNvPr>
          <p:cNvSpPr/>
          <p:nvPr/>
        </p:nvSpPr>
        <p:spPr>
          <a:xfrm>
            <a:off x="6623796" y="586297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182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631F64AA-FE49-4955-AA20-D01D8DEDCFFB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9E3F5842-0320-43B9-9133-57C645C7591F}"/>
              </a:ext>
            </a:extLst>
          </p:cNvPr>
          <p:cNvSpPr/>
          <p:nvPr/>
        </p:nvSpPr>
        <p:spPr>
          <a:xfrm>
            <a:off x="2457268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1C258C03-0587-4537-9880-1F4DA871B592}"/>
              </a:ext>
            </a:extLst>
          </p:cNvPr>
          <p:cNvSpPr/>
          <p:nvPr/>
        </p:nvSpPr>
        <p:spPr>
          <a:xfrm>
            <a:off x="4562184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CF721D9B-F418-482D-82A3-12EADE6C342D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F50475-E59A-4491-B44A-94778CE581E0}"/>
              </a:ext>
            </a:extLst>
          </p:cNvPr>
          <p:cNvSpPr/>
          <p:nvPr/>
        </p:nvSpPr>
        <p:spPr>
          <a:xfrm>
            <a:off x="8757302" y="2719658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8734122" y="134767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1711" y="1437535"/>
            <a:ext cx="1351816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ИНТЕГРАЦИЯ БИЗНЕСА       В БИЗНЕС-СООБЩЕСТВО РЕГИОНА, СОЦИАЛИЗАЦИЯ БИЗНЕСА</a:t>
            </a:r>
          </a:p>
        </p:txBody>
      </p:sp>
      <p:sp>
        <p:nvSpPr>
          <p:cNvPr id="4" name="object 4"/>
          <p:cNvSpPr/>
          <p:nvPr/>
        </p:nvSpPr>
        <p:spPr>
          <a:xfrm>
            <a:off x="6667229" y="1369167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4811" y="2243219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6397" y="1459031"/>
            <a:ext cx="1111916" cy="13009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7006" y="1369167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4587" y="2243219"/>
            <a:ext cx="36937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6173" y="1459043"/>
            <a:ext cx="1160150" cy="54046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ОБРАТНАЯ</a:t>
            </a:r>
            <a:r>
              <a:rPr kumimoji="0" sz="901" b="1" i="0" u="none" strike="noStrike" kern="1200" cap="none" spc="-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СВЯЗЬ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6010" y="136578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0615" y="2243219"/>
            <a:ext cx="3681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0610" y="1451370"/>
            <a:ext cx="130485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ТИЦИОННЫХ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338" y="1361498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919" y="2243219"/>
            <a:ext cx="41925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95" y="1451354"/>
            <a:ext cx="1224251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СТАНДАРТ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ОПРОВ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Ж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ДЕНИЯ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6" y="818934"/>
            <a:ext cx="10686327" cy="348426"/>
          </a:xfrm>
          <a:custGeom>
            <a:avLst/>
            <a:gdLst/>
            <a:ahLst/>
            <a:cxnLst/>
            <a:rect l="l" t="t" r="r" b="b"/>
            <a:pathLst>
              <a:path w="10692130" h="348615">
                <a:moveTo>
                  <a:pt x="10691672" y="0"/>
                </a:moveTo>
                <a:lnTo>
                  <a:pt x="0" y="0"/>
                </a:lnTo>
                <a:lnTo>
                  <a:pt x="305562" y="348437"/>
                </a:lnTo>
                <a:lnTo>
                  <a:pt x="10386428" y="348437"/>
                </a:lnTo>
                <a:lnTo>
                  <a:pt x="10691672" y="381"/>
                </a:lnTo>
                <a:lnTo>
                  <a:pt x="1069167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08992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3572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09953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11841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3803" y="498783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65709" y="2729245"/>
            <a:ext cx="1648201" cy="2211501"/>
          </a:xfrm>
          <a:prstGeom prst="rect">
            <a:avLst/>
          </a:prstGeom>
          <a:noFill/>
        </p:spPr>
        <p:txBody>
          <a:bodyPr vert="horz" wrap="square" lIns="0" tIns="4443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единого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регионального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муниципального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уровня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реализуемых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территории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4914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Включение</a:t>
            </a:r>
            <a:r>
              <a:rPr kumimoji="0" sz="700" b="1" i="0" u="none" strike="noStrike" kern="1200" cap="none" spc="-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700" b="1" i="0" u="none" strike="noStrike" kern="1200" cap="none" spc="-5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r>
              <a:rPr kumimoji="0" sz="700" b="1" i="0" u="none" strike="noStrike" kern="1200" cap="none" spc="-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sz="700" b="1" i="0" u="none" strike="noStrike" kern="1200" cap="none" spc="-5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региона</a:t>
            </a:r>
          </a:p>
          <a:p>
            <a:pPr marL="109792" marR="14914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40438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Поддержание</a:t>
            </a:r>
            <a:r>
              <a:rPr kumimoji="0" sz="700" b="1" i="0" u="none" strike="noStrike" kern="1200" cap="none" spc="-10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актуальности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Разграничение и з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акрепление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статус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инвестиционными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проектами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регионального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муниципального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уровня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6564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Автоматизация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ведения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(по типу CRM)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анализ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реализации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этапов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проектов,</a:t>
            </a:r>
            <a:r>
              <a:rPr kumimoji="0" sz="700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информирование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проблемах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89461" y="286866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89461" y="341384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89461" y="37814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89461" y="405249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89461" y="448948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42803" y="2729244"/>
            <a:ext cx="1648201" cy="362730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86766" lvl="0" indent="0" algn="l" defTabSz="913965" rtl="0" eaLnBrk="1" fontAlgn="auto" latinLnBrk="0" hangingPunct="1">
              <a:lnSpc>
                <a:spcPts val="901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Сбор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обратной</a:t>
            </a:r>
            <a:r>
              <a:rPr kumimoji="0" sz="901" b="1" i="0" u="none" strike="noStrike" kern="1200" cap="none" spc="-1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4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находящихся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сопровождении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86766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Сбор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обратной</a:t>
            </a:r>
            <a:r>
              <a:rPr kumimoji="0" sz="901" b="1" i="0" u="none" strike="noStrike" kern="1200" cap="none" spc="-1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планировавших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реализовать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территории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МО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но</a:t>
            </a:r>
            <a:r>
              <a:rPr kumimoji="0" sz="901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отказавшихся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89665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стратегических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сессий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улучшению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карты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ценностей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факторов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притяжения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МО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(не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реже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раза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полгода)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Оценка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эффективности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работы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сопровождению</a:t>
            </a:r>
            <a:r>
              <a:rPr kumimoji="0" sz="700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внесение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изменений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sz="700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работу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 предложений по внесению изменений в методику оценки муниципальных образований региона  в части учета мнения бизнеса о работе Администрации МО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92470" y="521736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48229" y="2729244"/>
            <a:ext cx="1648201" cy="2434646"/>
          </a:xfrm>
          <a:prstGeom prst="rect">
            <a:avLst/>
          </a:prstGeom>
          <a:noFill/>
        </p:spPr>
        <p:txBody>
          <a:bodyPr vert="horz" wrap="square" lIns="0" tIns="108526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99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Опрос</a:t>
            </a:r>
            <a:r>
              <a:rPr kumimoji="0" lang="ru-RU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49773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предмет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их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возможных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рекомендаций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lang="ru-RU" sz="901" b="1" i="0" u="none" strike="noStrike" kern="1200" cap="none" spc="-14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сервисам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работы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0933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</a:t>
            </a:r>
            <a:r>
              <a:rPr lang="ru-RU" sz="901" b="1" spc="-31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регионе 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(по</a:t>
            </a:r>
            <a:r>
              <a:rPr kumimoji="0" lang="ru-RU" sz="901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  <a:r>
              <a:rPr kumimoji="0" lang="ru-RU" sz="901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балльной</a:t>
            </a:r>
            <a:r>
              <a:rPr kumimoji="0" lang="ru-RU" sz="901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шкале)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Работа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группой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87128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«промоутеров»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ru-RU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тех, 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кто 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дал</a:t>
            </a:r>
            <a:r>
              <a:rPr kumimoji="0" lang="ru-RU" sz="901" b="1" i="0" u="none" strike="noStrike" kern="1200" cap="none" spc="-1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максимальную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оценку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готов рекомендовать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Работа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группой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77699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«деструкторов»</a:t>
            </a:r>
            <a:r>
              <a:rPr kumimoji="0" lang="ru-RU" sz="901" b="1" i="0" u="none" strike="noStrike" kern="1200" cap="none" spc="-8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ru-RU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тех,</a:t>
            </a:r>
            <a:r>
              <a:rPr kumimoji="0" lang="ru-RU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кто 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дал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минимальную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оценку,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проработка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ними путей улучшения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сервиса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61398" y="2729244"/>
            <a:ext cx="1648201" cy="3899397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2085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Совершенствование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стандарта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запуска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история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успеха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применение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мер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поддержек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привлечение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открытию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лидеров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общественного</a:t>
            </a:r>
            <a:r>
              <a:rPr kumimoji="0" sz="901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мнения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17642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Организация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регулярных</a:t>
            </a:r>
            <a:r>
              <a:rPr kumimoji="0" sz="901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контактов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40680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реализовавшими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свои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9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Проработка в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озможны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х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377609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тем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для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обсуждения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сбыт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кооперация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экспорт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поддержка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действующего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бизнеса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25195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регулярных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совместных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целевых</a:t>
            </a:r>
            <a:r>
              <a:rPr kumimoji="0" sz="901" b="1" i="0" u="none" strike="noStrike" kern="1200" cap="none" spc="-15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B2B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мероприятий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нвесторами</a:t>
            </a: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Организация Клуба Инвесторов с участием </a:t>
            </a:r>
            <a:r>
              <a:rPr lang="ru-RU" sz="901" b="1" spc="-31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главы региона</a:t>
            </a: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1" b="1" spc="-31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реестра компаний, реализующих </a:t>
            </a:r>
            <a:r>
              <a:rPr lang="en-US" sz="901" b="1" spc="-31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ESG </a:t>
            </a:r>
            <a:r>
              <a:rPr lang="ru-RU" sz="901" b="1" spc="-31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стратегии, проведение с ними регулярных встреч</a:t>
            </a:r>
            <a:endParaRPr kumimoji="0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99821" y="61436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7520" y="2729245"/>
            <a:ext cx="1648201" cy="3800398"/>
          </a:xfrm>
          <a:prstGeom prst="rect">
            <a:avLst/>
          </a:prstGeom>
          <a:noFill/>
        </p:spPr>
        <p:txBody>
          <a:bodyPr vert="horz" wrap="square" lIns="0" tIns="1904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20219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Регулярный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мониторинг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реализации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</a:t>
            </a:r>
            <a:r>
              <a:rPr kumimoji="0" lang="ru-RU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ых</a:t>
            </a:r>
            <a:r>
              <a:rPr kumimoji="0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</a:t>
            </a:r>
            <a:r>
              <a:rPr kumimoji="0" lang="ru-RU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ов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6555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базы</a:t>
            </a:r>
            <a:r>
              <a:rPr kumimoji="0" lang="ru-RU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типовых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проблем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корпоративной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культуры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взаимодействия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на уровне региона единого регламента по сопровождению инвесторов с определением взаимодействия между РОИВ, территориальными ФОИВ, ресурсоснабжающими организациями, муниципалитетами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центра компетенции по сбыту продукции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 реестра производимой продукции, услуг, работ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программы продвижения продукции местных компаний :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на рынок региона (покупаем местное)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на рынок РФ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на экспортный рынок (совместно с ЦПЭ и РЭЦ)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Инициирование закупочных сессий с крупным бизнесом</a:t>
            </a:r>
          </a:p>
          <a:p>
            <a:pPr marL="109792" marR="0" lvl="0" indent="0" algn="l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0897" y="336343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0897" y="366974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object 15">
            <a:extLst>
              <a:ext uri="{FF2B5EF4-FFF2-40B4-BE49-F238E27FC236}">
                <a16:creationId xmlns="" xmlns:a16="http://schemas.microsoft.com/office/drawing/2014/main" id="{39F50972-1549-444B-8E3F-182900BB2828}"/>
              </a:ext>
            </a:extLst>
          </p:cNvPr>
          <p:cNvSpPr txBox="1"/>
          <p:nvPr/>
        </p:nvSpPr>
        <p:spPr>
          <a:xfrm>
            <a:off x="426495" y="2011576"/>
            <a:ext cx="1224251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sz="7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object 12">
            <a:extLst>
              <a:ext uri="{FF2B5EF4-FFF2-40B4-BE49-F238E27FC236}">
                <a16:creationId xmlns="" xmlns:a16="http://schemas.microsoft.com/office/drawing/2014/main" id="{3F903702-23EF-4D04-9D45-D7D0B4E6291C}"/>
              </a:ext>
            </a:extLst>
          </p:cNvPr>
          <p:cNvSpPr txBox="1"/>
          <p:nvPr/>
        </p:nvSpPr>
        <p:spPr>
          <a:xfrm>
            <a:off x="2491817" y="2011576"/>
            <a:ext cx="1470788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object 9">
            <a:extLst>
              <a:ext uri="{FF2B5EF4-FFF2-40B4-BE49-F238E27FC236}">
                <a16:creationId xmlns="" xmlns:a16="http://schemas.microsoft.com/office/drawing/2014/main" id="{73C1BF35-8159-4642-BA07-386B042946F0}"/>
              </a:ext>
            </a:extLst>
          </p:cNvPr>
          <p:cNvSpPr txBox="1"/>
          <p:nvPr/>
        </p:nvSpPr>
        <p:spPr>
          <a:xfrm>
            <a:off x="4633527" y="2011576"/>
            <a:ext cx="1160150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object 6">
            <a:extLst>
              <a:ext uri="{FF2B5EF4-FFF2-40B4-BE49-F238E27FC236}">
                <a16:creationId xmlns="" xmlns:a16="http://schemas.microsoft.com/office/drawing/2014/main" id="{8220C0EA-0B55-4AC8-B226-2F82F30B3948}"/>
              </a:ext>
            </a:extLst>
          </p:cNvPr>
          <p:cNvSpPr txBox="1"/>
          <p:nvPr/>
        </p:nvSpPr>
        <p:spPr>
          <a:xfrm>
            <a:off x="6766397" y="2011576"/>
            <a:ext cx="111191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867" marR="0" lvl="0" indent="0" algn="l" defTabSz="913965" rtl="0" eaLnBrk="1" fontAlgn="auto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endParaRPr kumimoji="0" sz="7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object 5">
            <a:extLst>
              <a:ext uri="{FF2B5EF4-FFF2-40B4-BE49-F238E27FC236}">
                <a16:creationId xmlns="" xmlns:a16="http://schemas.microsoft.com/office/drawing/2014/main" id="{51DDEDE0-8AC9-429F-8C59-9698F79F8A2A}"/>
              </a:ext>
            </a:extLst>
          </p:cNvPr>
          <p:cNvSpPr txBox="1"/>
          <p:nvPr/>
        </p:nvSpPr>
        <p:spPr>
          <a:xfrm>
            <a:off x="8868441" y="2213682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ru-RU" sz="2598" b="1" i="0" u="none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="" xmlns:a16="http://schemas.microsoft.com/office/drawing/2014/main" id="{66C03D5F-AC35-419F-B384-C96EB467E839}"/>
              </a:ext>
            </a:extLst>
          </p:cNvPr>
          <p:cNvSpPr txBox="1"/>
          <p:nvPr/>
        </p:nvSpPr>
        <p:spPr>
          <a:xfrm>
            <a:off x="8831708" y="2011576"/>
            <a:ext cx="143677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object 62">
            <a:extLst>
              <a:ext uri="{FF2B5EF4-FFF2-40B4-BE49-F238E27FC236}">
                <a16:creationId xmlns="" xmlns:a16="http://schemas.microsoft.com/office/drawing/2014/main" id="{4436CCBF-6D52-0E48-89A8-5F9AC3BCC189}"/>
              </a:ext>
            </a:extLst>
          </p:cNvPr>
          <p:cNvSpPr/>
          <p:nvPr/>
        </p:nvSpPr>
        <p:spPr>
          <a:xfrm>
            <a:off x="285171" y="526262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object 65">
            <a:extLst>
              <a:ext uri="{FF2B5EF4-FFF2-40B4-BE49-F238E27FC236}">
                <a16:creationId xmlns="" xmlns:a16="http://schemas.microsoft.com/office/drawing/2014/main" id="{4146BE59-669B-7E49-AD54-F5B5A1F14587}"/>
              </a:ext>
            </a:extLst>
          </p:cNvPr>
          <p:cNvSpPr/>
          <p:nvPr/>
        </p:nvSpPr>
        <p:spPr>
          <a:xfrm>
            <a:off x="301016" y="400525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object 45">
            <a:extLst>
              <a:ext uri="{FF2B5EF4-FFF2-40B4-BE49-F238E27FC236}">
                <a16:creationId xmlns="" xmlns:a16="http://schemas.microsoft.com/office/drawing/2014/main" id="{2EA724B4-AED6-4337-9C9E-C1529DB757FD}"/>
              </a:ext>
            </a:extLst>
          </p:cNvPr>
          <p:cNvSpPr/>
          <p:nvPr/>
        </p:nvSpPr>
        <p:spPr>
          <a:xfrm>
            <a:off x="4508730" y="567280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object 35">
            <a:extLst>
              <a:ext uri="{FF2B5EF4-FFF2-40B4-BE49-F238E27FC236}">
                <a16:creationId xmlns="" xmlns:a16="http://schemas.microsoft.com/office/drawing/2014/main" id="{0337E6B0-4931-AC4C-8CE7-B01359659FEF}"/>
              </a:ext>
            </a:extLst>
          </p:cNvPr>
          <p:cNvSpPr txBox="1"/>
          <p:nvPr/>
        </p:nvSpPr>
        <p:spPr>
          <a:xfrm>
            <a:off x="6766397" y="1451392"/>
            <a:ext cx="1111916" cy="26673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NPS (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ИНДЕКС ЧИСТОЙ ПОДДЕРЖКИ)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="" xmlns:a16="http://schemas.microsoft.com/office/drawing/2014/main" id="{FFDCBB55-255B-4AA5-8CD0-A53261DFD887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5">
            <a:extLst>
              <a:ext uri="{FF2B5EF4-FFF2-40B4-BE49-F238E27FC236}">
                <a16:creationId xmlns="" xmlns:a16="http://schemas.microsoft.com/office/drawing/2014/main" id="{722584DA-47AB-469C-925F-A203550731F9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МЕХАНИЗМ РАБОТЫ С ИНВЕСТОРАМИ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02" name="object 2">
            <a:extLst>
              <a:ext uri="{FF2B5EF4-FFF2-40B4-BE49-F238E27FC236}">
                <a16:creationId xmlns="" xmlns:a16="http://schemas.microsoft.com/office/drawing/2014/main" id="{B50DCD3F-3012-428C-8CE3-D3DCE23A2B84}"/>
              </a:ext>
            </a:extLst>
          </p:cNvPr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="" xmlns:a16="http://schemas.microsoft.com/office/drawing/2014/main" id="{EF6CB24B-A605-413B-8C09-F1E46880D797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104" name="Рисунок 103">
              <a:extLst>
                <a:ext uri="{FF2B5EF4-FFF2-40B4-BE49-F238E27FC236}">
                  <a16:creationId xmlns="" xmlns:a16="http://schemas.microsoft.com/office/drawing/2014/main" id="{504BFE72-ABE0-4AE4-9ED7-12DB6637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05" name="object 36">
              <a:extLst>
                <a:ext uri="{FF2B5EF4-FFF2-40B4-BE49-F238E27FC236}">
                  <a16:creationId xmlns="" xmlns:a16="http://schemas.microsoft.com/office/drawing/2014/main" id="{1C88A812-B118-4C8E-A499-870A2E623A1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06" name="object 46">
            <a:extLst>
              <a:ext uri="{FF2B5EF4-FFF2-40B4-BE49-F238E27FC236}">
                <a16:creationId xmlns="" xmlns:a16="http://schemas.microsoft.com/office/drawing/2014/main" id="{CB233C32-351F-44F6-94CE-1638F7601F8F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99" b="1" i="0" u="none" strike="noStrike" kern="1200" cap="none" spc="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Сопровождение</a:t>
            </a:r>
          </a:p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99" b="1" dirty="0">
                <a:solidFill>
                  <a:schemeClr val="bg1"/>
                </a:solidFill>
                <a:latin typeface="Calibri"/>
                <a:cs typeface="Montserrat ExtraBold"/>
              </a:rPr>
              <a:t>29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="" xmlns:a16="http://schemas.microsoft.com/office/drawing/2014/main" id="{E2E180AE-B4BC-4CE6-AF1C-023D91F6F720}"/>
              </a:ext>
            </a:extLst>
          </p:cNvPr>
          <p:cNvGrpSpPr/>
          <p:nvPr/>
        </p:nvGrpSpPr>
        <p:grpSpPr>
          <a:xfrm>
            <a:off x="122234" y="4589011"/>
            <a:ext cx="345035" cy="262945"/>
            <a:chOff x="8991666" y="116242"/>
            <a:chExt cx="345035" cy="262945"/>
          </a:xfrm>
        </p:grpSpPr>
        <p:pic>
          <p:nvPicPr>
            <p:cNvPr id="111" name="Рисунок 110">
              <a:extLst>
                <a:ext uri="{FF2B5EF4-FFF2-40B4-BE49-F238E27FC236}">
                  <a16:creationId xmlns="" xmlns:a16="http://schemas.microsoft.com/office/drawing/2014/main" id="{AF53EEB0-7271-41C5-B5E2-895153DE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2" name="object 36">
              <a:extLst>
                <a:ext uri="{FF2B5EF4-FFF2-40B4-BE49-F238E27FC236}">
                  <a16:creationId xmlns="" xmlns:a16="http://schemas.microsoft.com/office/drawing/2014/main" id="{5910F3FF-F4ED-4F7B-819C-3EC7A01DAE0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="" xmlns:a16="http://schemas.microsoft.com/office/drawing/2014/main" id="{B5FD20B0-37BA-46BC-8A9D-2A408ECC1071}"/>
              </a:ext>
            </a:extLst>
          </p:cNvPr>
          <p:cNvGrpSpPr/>
          <p:nvPr/>
        </p:nvGrpSpPr>
        <p:grpSpPr>
          <a:xfrm>
            <a:off x="113793" y="2923553"/>
            <a:ext cx="345035" cy="262945"/>
            <a:chOff x="8991666" y="116242"/>
            <a:chExt cx="345035" cy="262945"/>
          </a:xfrm>
        </p:grpSpPr>
        <p:pic>
          <p:nvPicPr>
            <p:cNvPr id="114" name="Рисунок 113">
              <a:extLst>
                <a:ext uri="{FF2B5EF4-FFF2-40B4-BE49-F238E27FC236}">
                  <a16:creationId xmlns="" xmlns:a16="http://schemas.microsoft.com/office/drawing/2014/main" id="{0D047676-8C1A-4721-BABF-D4378ED4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5" name="object 36">
              <a:extLst>
                <a:ext uri="{FF2B5EF4-FFF2-40B4-BE49-F238E27FC236}">
                  <a16:creationId xmlns="" xmlns:a16="http://schemas.microsoft.com/office/drawing/2014/main" id="{E838F4B5-FF9B-4EF3-BD98-AE5990A8E53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="" xmlns:a16="http://schemas.microsoft.com/office/drawing/2014/main" id="{B439A99E-AB53-48E6-A097-21BD566049EE}"/>
              </a:ext>
            </a:extLst>
          </p:cNvPr>
          <p:cNvGrpSpPr/>
          <p:nvPr/>
        </p:nvGrpSpPr>
        <p:grpSpPr>
          <a:xfrm>
            <a:off x="4348661" y="3703522"/>
            <a:ext cx="345035" cy="262945"/>
            <a:chOff x="8991666" y="116242"/>
            <a:chExt cx="345035" cy="262945"/>
          </a:xfrm>
        </p:grpSpPr>
        <p:pic>
          <p:nvPicPr>
            <p:cNvPr id="117" name="Рисунок 116">
              <a:extLst>
                <a:ext uri="{FF2B5EF4-FFF2-40B4-BE49-F238E27FC236}">
                  <a16:creationId xmlns="" xmlns:a16="http://schemas.microsoft.com/office/drawing/2014/main" id="{13E30216-0EFE-419D-9283-3C9E1D9B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8" name="object 36">
              <a:extLst>
                <a:ext uri="{FF2B5EF4-FFF2-40B4-BE49-F238E27FC236}">
                  <a16:creationId xmlns="" xmlns:a16="http://schemas.microsoft.com/office/drawing/2014/main" id="{6E910A7E-6299-4229-ADC2-A4844AC657F9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="" xmlns:a16="http://schemas.microsoft.com/office/drawing/2014/main" id="{7041F0BA-18AE-49EF-8FC6-8D47AA2A519E}"/>
              </a:ext>
            </a:extLst>
          </p:cNvPr>
          <p:cNvGrpSpPr/>
          <p:nvPr/>
        </p:nvGrpSpPr>
        <p:grpSpPr>
          <a:xfrm>
            <a:off x="4352757" y="4560533"/>
            <a:ext cx="345035" cy="262945"/>
            <a:chOff x="8991666" y="116242"/>
            <a:chExt cx="345035" cy="262945"/>
          </a:xfrm>
        </p:grpSpPr>
        <p:pic>
          <p:nvPicPr>
            <p:cNvPr id="120" name="Рисунок 119">
              <a:extLst>
                <a:ext uri="{FF2B5EF4-FFF2-40B4-BE49-F238E27FC236}">
                  <a16:creationId xmlns="" xmlns:a16="http://schemas.microsoft.com/office/drawing/2014/main" id="{FE496045-8173-4C6C-9542-F062CF96F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1" name="object 36">
              <a:extLst>
                <a:ext uri="{FF2B5EF4-FFF2-40B4-BE49-F238E27FC236}">
                  <a16:creationId xmlns="" xmlns:a16="http://schemas.microsoft.com/office/drawing/2014/main" id="{762DA766-1104-4937-AE66-89BCCDD1B77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="" xmlns:a16="http://schemas.microsoft.com/office/drawing/2014/main" id="{356E1EDA-8FF5-45A1-BF4B-96FED5F66F7F}"/>
              </a:ext>
            </a:extLst>
          </p:cNvPr>
          <p:cNvGrpSpPr/>
          <p:nvPr/>
        </p:nvGrpSpPr>
        <p:grpSpPr>
          <a:xfrm>
            <a:off x="4342011" y="2964177"/>
            <a:ext cx="345035" cy="262945"/>
            <a:chOff x="8991666" y="116242"/>
            <a:chExt cx="345035" cy="262945"/>
          </a:xfrm>
        </p:grpSpPr>
        <p:pic>
          <p:nvPicPr>
            <p:cNvPr id="123" name="Рисунок 122">
              <a:extLst>
                <a:ext uri="{FF2B5EF4-FFF2-40B4-BE49-F238E27FC236}">
                  <a16:creationId xmlns="" xmlns:a16="http://schemas.microsoft.com/office/drawing/2014/main" id="{86C170FA-7C51-4757-8913-B43C89FA6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4" name="object 36">
              <a:extLst>
                <a:ext uri="{FF2B5EF4-FFF2-40B4-BE49-F238E27FC236}">
                  <a16:creationId xmlns="" xmlns:a16="http://schemas.microsoft.com/office/drawing/2014/main" id="{1BF87F21-3F7C-4DAA-A2CF-862B4900C414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="" xmlns:a16="http://schemas.microsoft.com/office/drawing/2014/main" id="{52ACC7A6-B74A-4990-89B3-E68C9D5ECFEE}"/>
              </a:ext>
            </a:extLst>
          </p:cNvPr>
          <p:cNvGrpSpPr/>
          <p:nvPr/>
        </p:nvGrpSpPr>
        <p:grpSpPr>
          <a:xfrm>
            <a:off x="6445369" y="3921524"/>
            <a:ext cx="345035" cy="262945"/>
            <a:chOff x="8991666" y="116242"/>
            <a:chExt cx="345035" cy="262945"/>
          </a:xfrm>
        </p:grpSpPr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9336A739-68CF-41EA-93A5-DA5014E5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7" name="object 36">
              <a:extLst>
                <a:ext uri="{FF2B5EF4-FFF2-40B4-BE49-F238E27FC236}">
                  <a16:creationId xmlns="" xmlns:a16="http://schemas.microsoft.com/office/drawing/2014/main" id="{6AF7B72A-F797-4233-9E2E-2E1DF1B5D48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="" xmlns:a16="http://schemas.microsoft.com/office/drawing/2014/main" id="{CF84A593-C209-4C1D-A9EA-2838F7B524C8}"/>
              </a:ext>
            </a:extLst>
          </p:cNvPr>
          <p:cNvGrpSpPr/>
          <p:nvPr/>
        </p:nvGrpSpPr>
        <p:grpSpPr>
          <a:xfrm>
            <a:off x="6449865" y="4661721"/>
            <a:ext cx="345035" cy="262945"/>
            <a:chOff x="8991666" y="116242"/>
            <a:chExt cx="345035" cy="262945"/>
          </a:xfrm>
        </p:grpSpPr>
        <p:pic>
          <p:nvPicPr>
            <p:cNvPr id="129" name="Рисунок 128">
              <a:extLst>
                <a:ext uri="{FF2B5EF4-FFF2-40B4-BE49-F238E27FC236}">
                  <a16:creationId xmlns="" xmlns:a16="http://schemas.microsoft.com/office/drawing/2014/main" id="{FBAEF4A4-6752-41E7-9E17-9F1ED9DD7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0" name="object 36">
              <a:extLst>
                <a:ext uri="{FF2B5EF4-FFF2-40B4-BE49-F238E27FC236}">
                  <a16:creationId xmlns="" xmlns:a16="http://schemas.microsoft.com/office/drawing/2014/main" id="{00221937-C9A9-4D3B-9BCF-813CB3365557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="" xmlns:a16="http://schemas.microsoft.com/office/drawing/2014/main" id="{EB659FDE-0592-4B87-9A49-88B9DB931259}"/>
              </a:ext>
            </a:extLst>
          </p:cNvPr>
          <p:cNvGrpSpPr/>
          <p:nvPr/>
        </p:nvGrpSpPr>
        <p:grpSpPr>
          <a:xfrm>
            <a:off x="6438719" y="3034229"/>
            <a:ext cx="345035" cy="262945"/>
            <a:chOff x="8991666" y="116242"/>
            <a:chExt cx="345035" cy="262945"/>
          </a:xfrm>
        </p:grpSpPr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7E919B73-6316-4DB8-B384-E4B49D948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3" name="object 36">
              <a:extLst>
                <a:ext uri="{FF2B5EF4-FFF2-40B4-BE49-F238E27FC236}">
                  <a16:creationId xmlns="" xmlns:a16="http://schemas.microsoft.com/office/drawing/2014/main" id="{BCFAB25F-ECA2-4536-B083-031D2858765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="" xmlns:a16="http://schemas.microsoft.com/office/drawing/2014/main" id="{A5DC9970-04CA-4368-9BC5-C70F3DDA9E77}"/>
              </a:ext>
            </a:extLst>
          </p:cNvPr>
          <p:cNvGrpSpPr/>
          <p:nvPr/>
        </p:nvGrpSpPr>
        <p:grpSpPr>
          <a:xfrm>
            <a:off x="8557508" y="3887456"/>
            <a:ext cx="345035" cy="262945"/>
            <a:chOff x="8991666" y="116242"/>
            <a:chExt cx="345035" cy="262945"/>
          </a:xfrm>
        </p:grpSpPr>
        <p:pic>
          <p:nvPicPr>
            <p:cNvPr id="135" name="Рисунок 134">
              <a:extLst>
                <a:ext uri="{FF2B5EF4-FFF2-40B4-BE49-F238E27FC236}">
                  <a16:creationId xmlns="" xmlns:a16="http://schemas.microsoft.com/office/drawing/2014/main" id="{E4819F24-D821-48B9-80B8-79A5FEB24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6" name="object 36">
              <a:extLst>
                <a:ext uri="{FF2B5EF4-FFF2-40B4-BE49-F238E27FC236}">
                  <a16:creationId xmlns="" xmlns:a16="http://schemas.microsoft.com/office/drawing/2014/main" id="{50B1B101-608D-409B-86E6-C0DCAC6333F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="" xmlns:a16="http://schemas.microsoft.com/office/drawing/2014/main" id="{56D64DEF-DFE3-46F9-9247-9FCD6D8A3CF8}"/>
              </a:ext>
            </a:extLst>
          </p:cNvPr>
          <p:cNvGrpSpPr/>
          <p:nvPr/>
        </p:nvGrpSpPr>
        <p:grpSpPr>
          <a:xfrm>
            <a:off x="8561604" y="4543425"/>
            <a:ext cx="345035" cy="262945"/>
            <a:chOff x="8991666" y="116242"/>
            <a:chExt cx="345035" cy="262945"/>
          </a:xfrm>
        </p:grpSpPr>
        <p:pic>
          <p:nvPicPr>
            <p:cNvPr id="138" name="Рисунок 137">
              <a:extLst>
                <a:ext uri="{FF2B5EF4-FFF2-40B4-BE49-F238E27FC236}">
                  <a16:creationId xmlns="" xmlns:a16="http://schemas.microsoft.com/office/drawing/2014/main" id="{9B8EEA0B-7726-446B-9CA7-9235A384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9" name="object 36">
              <a:extLst>
                <a:ext uri="{FF2B5EF4-FFF2-40B4-BE49-F238E27FC236}">
                  <a16:creationId xmlns="" xmlns:a16="http://schemas.microsoft.com/office/drawing/2014/main" id="{D03FA277-FF55-42B8-A25A-7AAD178E508A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="" xmlns:a16="http://schemas.microsoft.com/office/drawing/2014/main" id="{C5093614-5143-4B62-84CB-C6B4BAA01FBE}"/>
              </a:ext>
            </a:extLst>
          </p:cNvPr>
          <p:cNvGrpSpPr/>
          <p:nvPr/>
        </p:nvGrpSpPr>
        <p:grpSpPr>
          <a:xfrm>
            <a:off x="8561604" y="3077702"/>
            <a:ext cx="345035" cy="262945"/>
            <a:chOff x="8991666" y="116242"/>
            <a:chExt cx="345035" cy="262945"/>
          </a:xfrm>
        </p:grpSpPr>
        <p:pic>
          <p:nvPicPr>
            <p:cNvPr id="141" name="Рисунок 140">
              <a:extLst>
                <a:ext uri="{FF2B5EF4-FFF2-40B4-BE49-F238E27FC236}">
                  <a16:creationId xmlns="" xmlns:a16="http://schemas.microsoft.com/office/drawing/2014/main" id="{56720899-2FC2-4A07-94BE-EF59B45F1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2" name="object 36">
              <a:extLst>
                <a:ext uri="{FF2B5EF4-FFF2-40B4-BE49-F238E27FC236}">
                  <a16:creationId xmlns="" xmlns:a16="http://schemas.microsoft.com/office/drawing/2014/main" id="{04306C9C-4D79-424C-BD87-1D4F5819B5C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="" xmlns:a16="http://schemas.microsoft.com/office/drawing/2014/main" id="{0FD75EF1-E12B-45BD-9FC0-428AED809012}"/>
              </a:ext>
            </a:extLst>
          </p:cNvPr>
          <p:cNvGrpSpPr/>
          <p:nvPr/>
        </p:nvGrpSpPr>
        <p:grpSpPr>
          <a:xfrm>
            <a:off x="8565403" y="5229225"/>
            <a:ext cx="345035" cy="262945"/>
            <a:chOff x="8991666" y="116242"/>
            <a:chExt cx="345035" cy="262945"/>
          </a:xfrm>
        </p:grpSpPr>
        <p:pic>
          <p:nvPicPr>
            <p:cNvPr id="144" name="Рисунок 143">
              <a:extLst>
                <a:ext uri="{FF2B5EF4-FFF2-40B4-BE49-F238E27FC236}">
                  <a16:creationId xmlns="" xmlns:a16="http://schemas.microsoft.com/office/drawing/2014/main" id="{714C7BCA-699F-4982-B938-FB2D7072C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5" name="object 36">
              <a:extLst>
                <a:ext uri="{FF2B5EF4-FFF2-40B4-BE49-F238E27FC236}">
                  <a16:creationId xmlns="" xmlns:a16="http://schemas.microsoft.com/office/drawing/2014/main" id="{D8A25937-E69F-4F58-A6DC-30AEA45B7D0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46" name="Номер слайда 5">
            <a:extLst>
              <a:ext uri="{FF2B5EF4-FFF2-40B4-BE49-F238E27FC236}">
                <a16:creationId xmlns="" xmlns:a16="http://schemas.microsoft.com/office/drawing/2014/main" id="{09D08DFA-44A9-4774-9A60-188563A00E6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25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97" name="object 46">
            <a:extLst>
              <a:ext uri="{FF2B5EF4-FFF2-40B4-BE49-F238E27FC236}">
                <a16:creationId xmlns="" xmlns:a16="http://schemas.microsoft.com/office/drawing/2014/main" id="{62719234-11EB-544C-9A87-5500ED97D14D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7" name="object 46">
            <a:extLst>
              <a:ext uri="{FF2B5EF4-FFF2-40B4-BE49-F238E27FC236}">
                <a16:creationId xmlns="" xmlns:a16="http://schemas.microsoft.com/office/drawing/2014/main" id="{8EAA3B2C-4C94-0C49-A38F-E51CF8424E70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lvl="0" defTabSz="913965">
              <a:lnSpc>
                <a:spcPts val="901"/>
              </a:lnSpc>
              <a:spcBef>
                <a:spcPts val="101"/>
              </a:spcBef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</a:t>
            </a:r>
            <a:r>
              <a:rPr lang="ru-RU" sz="799" spc="10" dirty="0" err="1">
                <a:solidFill>
                  <a:srgbClr val="2B2F32"/>
                </a:solidFill>
                <a:cs typeface="DIN Pro Medium" panose="020B0604020101020102" pitchFamily="34" charset="0"/>
              </a:rPr>
              <a:t>Моргаушского</a:t>
            </a:r>
            <a:r>
              <a:rPr lang="ru-RU" sz="799" spc="10" dirty="0">
                <a:solidFill>
                  <a:srgbClr val="2B2F32"/>
                </a:solidFill>
                <a:cs typeface="DIN Pro Medium" panose="020B0604020101020102" pitchFamily="34" charset="0"/>
              </a:rPr>
              <a:t> 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района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="" xmlns:a16="http://schemas.microsoft.com/office/drawing/2014/main" id="{6C2D5150-09BB-BD47-B64F-7CC53EAC5361}"/>
              </a:ext>
            </a:extLst>
          </p:cNvPr>
          <p:cNvGrpSpPr/>
          <p:nvPr/>
        </p:nvGrpSpPr>
        <p:grpSpPr>
          <a:xfrm>
            <a:off x="8561604" y="5762625"/>
            <a:ext cx="345035" cy="262945"/>
            <a:chOff x="8991666" y="116242"/>
            <a:chExt cx="345035" cy="262945"/>
          </a:xfrm>
        </p:grpSpPr>
        <p:pic>
          <p:nvPicPr>
            <p:cNvPr id="109" name="Рисунок 108">
              <a:extLst>
                <a:ext uri="{FF2B5EF4-FFF2-40B4-BE49-F238E27FC236}">
                  <a16:creationId xmlns="" xmlns:a16="http://schemas.microsoft.com/office/drawing/2014/main" id="{7C4B16C3-5704-7242-A21C-7756FB1A5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7" name="object 36">
              <a:extLst>
                <a:ext uri="{FF2B5EF4-FFF2-40B4-BE49-F238E27FC236}">
                  <a16:creationId xmlns="" xmlns:a16="http://schemas.microsoft.com/office/drawing/2014/main" id="{9EA5E7AD-7DC6-CE42-8985-98F1CA69861A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="" xmlns:a16="http://schemas.microsoft.com/office/drawing/2014/main" id="{274B8140-0242-734B-8AE4-067689DC0BF3}"/>
              </a:ext>
            </a:extLst>
          </p:cNvPr>
          <p:cNvGrpSpPr/>
          <p:nvPr/>
        </p:nvGrpSpPr>
        <p:grpSpPr>
          <a:xfrm>
            <a:off x="8557507" y="6234553"/>
            <a:ext cx="345035" cy="262945"/>
            <a:chOff x="8991666" y="116242"/>
            <a:chExt cx="345035" cy="262945"/>
          </a:xfrm>
        </p:grpSpPr>
        <p:pic>
          <p:nvPicPr>
            <p:cNvPr id="149" name="Рисунок 148">
              <a:extLst>
                <a:ext uri="{FF2B5EF4-FFF2-40B4-BE49-F238E27FC236}">
                  <a16:creationId xmlns="" xmlns:a16="http://schemas.microsoft.com/office/drawing/2014/main" id="{AFCE08D7-1C43-DD4B-A1D7-2FDFD3D6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50" name="object 36">
              <a:extLst>
                <a:ext uri="{FF2B5EF4-FFF2-40B4-BE49-F238E27FC236}">
                  <a16:creationId xmlns="" xmlns:a16="http://schemas.microsoft.com/office/drawing/2014/main" id="{20480225-572F-7B45-AD7C-A4A6FD0331A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63903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631F64AA-FE49-4955-AA20-D01D8DEDCFFB}"/>
              </a:ext>
            </a:extLst>
          </p:cNvPr>
          <p:cNvSpPr/>
          <p:nvPr/>
        </p:nvSpPr>
        <p:spPr>
          <a:xfrm>
            <a:off x="347127" y="2713935"/>
            <a:ext cx="1648201" cy="185363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9E3F5842-0320-43B9-9133-57C645C7591F}"/>
              </a:ext>
            </a:extLst>
          </p:cNvPr>
          <p:cNvSpPr/>
          <p:nvPr/>
        </p:nvSpPr>
        <p:spPr>
          <a:xfrm>
            <a:off x="2395406" y="3141336"/>
            <a:ext cx="1481995" cy="1853634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1C258C03-0587-4537-9880-1F4DA871B592}"/>
              </a:ext>
            </a:extLst>
          </p:cNvPr>
          <p:cNvSpPr/>
          <p:nvPr/>
        </p:nvSpPr>
        <p:spPr>
          <a:xfrm>
            <a:off x="4562184" y="3756592"/>
            <a:ext cx="1648201" cy="185363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CF721D9B-F418-482D-82A3-12EADE6C342D}"/>
              </a:ext>
            </a:extLst>
          </p:cNvPr>
          <p:cNvSpPr/>
          <p:nvPr/>
        </p:nvSpPr>
        <p:spPr>
          <a:xfrm>
            <a:off x="6652327" y="4237935"/>
            <a:ext cx="1648201" cy="1829490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F50475-E59A-4491-B44A-94778CE581E0}"/>
              </a:ext>
            </a:extLst>
          </p:cNvPr>
          <p:cNvSpPr/>
          <p:nvPr/>
        </p:nvSpPr>
        <p:spPr>
          <a:xfrm>
            <a:off x="8757302" y="4777057"/>
            <a:ext cx="1648201" cy="1823768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8734122" y="3405074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1711" y="3494933"/>
            <a:ext cx="1351816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ИТОГИ АКСЕЛЕРАЦИИ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6667229" y="289316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6397" y="2983030"/>
            <a:ext cx="1111916" cy="13009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7006" y="2411824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6173" y="2501700"/>
            <a:ext cx="1160150" cy="54046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1" b="1" spc="-1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РЕГУЛЯРНОСТЬ И ФОРМАТ ВСТРЕЧ</a:t>
            </a: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6010" y="180022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0610" y="1885806"/>
            <a:ext cx="1304852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КОМАНДА И ТРЕКЕРЫ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338" y="1361498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95" y="1451354"/>
            <a:ext cx="1224251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ЦЕЛЕПОЛАГАНИЕ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6" y="818934"/>
            <a:ext cx="10686327" cy="348426"/>
          </a:xfrm>
          <a:custGeom>
            <a:avLst/>
            <a:gdLst/>
            <a:ahLst/>
            <a:cxnLst/>
            <a:rect l="l" t="t" r="r" b="b"/>
            <a:pathLst>
              <a:path w="10692130" h="348615">
                <a:moveTo>
                  <a:pt x="10691672" y="0"/>
                </a:moveTo>
                <a:lnTo>
                  <a:pt x="0" y="0"/>
                </a:lnTo>
                <a:lnTo>
                  <a:pt x="305562" y="348437"/>
                </a:lnTo>
                <a:lnTo>
                  <a:pt x="10386428" y="348437"/>
                </a:lnTo>
                <a:lnTo>
                  <a:pt x="10691672" y="381"/>
                </a:lnTo>
                <a:lnTo>
                  <a:pt x="1069167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08992" y="2181225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3572" y="2638425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09953" y="330535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11841" y="376255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65709" y="3218922"/>
            <a:ext cx="1648201" cy="1377939"/>
          </a:xfrm>
          <a:prstGeom prst="rect">
            <a:avLst/>
          </a:prstGeom>
          <a:noFill/>
        </p:spPr>
        <p:txBody>
          <a:bodyPr vert="horz" wrap="square" lIns="0" tIns="4443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Закрепление за МО куратора со стороны региона (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трекер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муниципальной команды для развития территории</a:t>
            </a: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мотивации для проведения системных изменений и привлечения инвесторов</a:t>
            </a: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и закрепление куратора развития муниципалитетов на уровне Правительства региона (связь с первым лицом региона)</a:t>
            </a:r>
          </a:p>
        </p:txBody>
      </p:sp>
      <p:sp>
        <p:nvSpPr>
          <p:cNvPr id="33" name="object 33"/>
          <p:cNvSpPr/>
          <p:nvPr/>
        </p:nvSpPr>
        <p:spPr>
          <a:xfrm>
            <a:off x="2374900" y="3379300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74900" y="362090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74900" y="391106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74900" y="423050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42803" y="3771901"/>
            <a:ext cx="1648201" cy="16030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Составление плана регулярных еженедельных встреч муниципальной команды развития территории</a:t>
            </a: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формата встреч (</a:t>
            </a:r>
            <a:r>
              <a:rPr lang="ru-RU" sz="700" b="1" spc="-25" dirty="0" err="1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трекшн</a:t>
            </a: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-митингов) (30-45 минут) между командой развития территории и </a:t>
            </a:r>
            <a:r>
              <a:rPr lang="ru-RU" sz="700" b="1" spc="-25" dirty="0" err="1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трекером</a:t>
            </a: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</a:t>
            </a: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ежемесячной синхронизации работы с </a:t>
            </a:r>
            <a:r>
              <a:rPr lang="ru-RU" sz="700" b="1" spc="-25" dirty="0" err="1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кураторм</a:t>
            </a: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развития МО со стороны Правительства региона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48230" y="4253243"/>
            <a:ext cx="1365470" cy="1468932"/>
          </a:xfrm>
          <a:prstGeom prst="rect">
            <a:avLst/>
          </a:prstGeom>
          <a:noFill/>
        </p:spPr>
        <p:txBody>
          <a:bodyPr vert="horz" wrap="square" lIns="0" tIns="108526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ключевых потребностей в образовательных услугах для команды развития территории и </a:t>
            </a:r>
            <a:r>
              <a:rPr lang="ru-RU" sz="700" b="1" spc="-25" dirty="0" err="1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трекера</a:t>
            </a: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ежемесячных обучающих мероприятий для команды и </a:t>
            </a:r>
            <a:r>
              <a:rPr lang="ru-RU" sz="700" b="1" spc="-25" dirty="0" err="1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трекера</a:t>
            </a: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регулярных стажировок в РОИВ, а также с выездами за пределы региона для изучения лучших практик</a:t>
            </a: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49524" y="4891521"/>
            <a:ext cx="1648201" cy="1585686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109792" lvl="0" defTabSz="913965">
              <a:lnSpc>
                <a:spcPts val="700"/>
              </a:lnSpc>
              <a:spcBef>
                <a:spcPts val="854"/>
              </a:spcBef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итогов акселерации муниципальной команды развития</a:t>
            </a:r>
          </a:p>
          <a:p>
            <a:pPr marL="109792" lvl="0" defTabSz="913965">
              <a:lnSpc>
                <a:spcPts val="700"/>
              </a:lnSpc>
              <a:spcBef>
                <a:spcPts val="854"/>
              </a:spcBef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демонстрационного дня достигнутых результатов акселерации</a:t>
            </a:r>
          </a:p>
          <a:p>
            <a:pPr marL="109792" lvl="0" defTabSz="913965">
              <a:lnSpc>
                <a:spcPts val="700"/>
              </a:lnSpc>
              <a:spcBef>
                <a:spcPts val="854"/>
              </a:spcBef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 достигнутых результатов в ходе акселерации</a:t>
            </a:r>
          </a:p>
          <a:p>
            <a:pPr lvl="0" defTabSz="913965">
              <a:lnSpc>
                <a:spcPts val="700"/>
              </a:lnSpc>
              <a:spcBef>
                <a:spcPts val="25"/>
              </a:spcBef>
              <a:defRPr/>
            </a:pP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корректировки по подготовки следующего плана акселерации</a:t>
            </a:r>
          </a:p>
          <a:p>
            <a:pPr marL="109792" lvl="0" defTabSz="913965">
              <a:lnSpc>
                <a:spcPts val="700"/>
              </a:lnSpc>
              <a:defRPr/>
            </a:pP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Награждение и премирование участников акселерационной программы</a:t>
            </a:r>
          </a:p>
          <a:p>
            <a:pPr marL="109792" lvl="0" defTabSz="913965">
              <a:lnSpc>
                <a:spcPts val="700"/>
              </a:lnSpc>
              <a:defRPr/>
            </a:pP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lvl="0" defTabSz="913965">
              <a:lnSpc>
                <a:spcPts val="700"/>
              </a:lnSpc>
              <a:defRPr/>
            </a:pP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7520" y="2729245"/>
            <a:ext cx="1648201" cy="1838323"/>
          </a:xfrm>
          <a:prstGeom prst="rect">
            <a:avLst/>
          </a:prstGeom>
          <a:noFill/>
        </p:spPr>
        <p:txBody>
          <a:bodyPr vert="horz" wrap="square" lIns="0" tIns="1904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20219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ключевых целей для акселерации команды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6555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2-3 инвестиционных проекта для проработки командой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2-3 ключевых мероприятий для достижения образа будущего МО</a:t>
            </a: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b="1" spc="-25" dirty="0">
              <a:solidFill>
                <a:srgbClr val="2B2F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 плана действий по улучшению работы с бизнесом </a:t>
            </a: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0897" y="336343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0897" y="366974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object 15">
            <a:extLst>
              <a:ext uri="{FF2B5EF4-FFF2-40B4-BE49-F238E27FC236}">
                <a16:creationId xmlns="" xmlns:a16="http://schemas.microsoft.com/office/drawing/2014/main" id="{39F50972-1549-444B-8E3F-182900BB2828}"/>
              </a:ext>
            </a:extLst>
          </p:cNvPr>
          <p:cNvSpPr txBox="1"/>
          <p:nvPr/>
        </p:nvSpPr>
        <p:spPr>
          <a:xfrm>
            <a:off x="426495" y="2011576"/>
            <a:ext cx="1224251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sz="7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object 12">
            <a:extLst>
              <a:ext uri="{FF2B5EF4-FFF2-40B4-BE49-F238E27FC236}">
                <a16:creationId xmlns="" xmlns:a16="http://schemas.microsoft.com/office/drawing/2014/main" id="{3F903702-23EF-4D04-9D45-D7D0B4E6291C}"/>
              </a:ext>
            </a:extLst>
          </p:cNvPr>
          <p:cNvSpPr txBox="1"/>
          <p:nvPr/>
        </p:nvSpPr>
        <p:spPr>
          <a:xfrm>
            <a:off x="2491817" y="2446012"/>
            <a:ext cx="1470788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object 9">
            <a:extLst>
              <a:ext uri="{FF2B5EF4-FFF2-40B4-BE49-F238E27FC236}">
                <a16:creationId xmlns="" xmlns:a16="http://schemas.microsoft.com/office/drawing/2014/main" id="{73C1BF35-8159-4642-BA07-386B042946F0}"/>
              </a:ext>
            </a:extLst>
          </p:cNvPr>
          <p:cNvSpPr txBox="1"/>
          <p:nvPr/>
        </p:nvSpPr>
        <p:spPr>
          <a:xfrm>
            <a:off x="4633527" y="3054233"/>
            <a:ext cx="1160150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lvl="0" defTabSz="913965">
              <a:spcBef>
                <a:spcPts val="290"/>
              </a:spcBef>
              <a:defRPr/>
            </a:pPr>
            <a:r>
              <a:rPr lang="ru-RU" sz="799" b="1" spc="-3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РОИВ</a:t>
            </a:r>
            <a:r>
              <a:rPr lang="ru-RU" sz="799" b="1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799" b="1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АИР</a:t>
            </a:r>
            <a:r>
              <a:rPr lang="ru-RU" sz="799" b="1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799" b="1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</a:t>
            </a:r>
            <a:endParaRPr lang="ru-RU" sz="799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bject 6">
            <a:extLst>
              <a:ext uri="{FF2B5EF4-FFF2-40B4-BE49-F238E27FC236}">
                <a16:creationId xmlns="" xmlns:a16="http://schemas.microsoft.com/office/drawing/2014/main" id="{8220C0EA-0B55-4AC8-B226-2F82F30B3948}"/>
              </a:ext>
            </a:extLst>
          </p:cNvPr>
          <p:cNvSpPr txBox="1"/>
          <p:nvPr/>
        </p:nvSpPr>
        <p:spPr>
          <a:xfrm>
            <a:off x="6766397" y="3535575"/>
            <a:ext cx="111191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lvl="0" defTabSz="913965">
              <a:spcBef>
                <a:spcPts val="290"/>
              </a:spcBef>
              <a:defRPr/>
            </a:pPr>
            <a:r>
              <a:rPr lang="ru-RU" sz="799" b="1" spc="-3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РОИВ</a:t>
            </a:r>
            <a:r>
              <a:rPr lang="ru-RU" sz="799" b="1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799" b="1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АИР</a:t>
            </a:r>
            <a:r>
              <a:rPr lang="ru-RU" sz="799" b="1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799" b="1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</a:t>
            </a:r>
            <a:endParaRPr lang="ru-RU" sz="799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="" xmlns:a16="http://schemas.microsoft.com/office/drawing/2014/main" id="{66C03D5F-AC35-419F-B384-C96EB467E839}"/>
              </a:ext>
            </a:extLst>
          </p:cNvPr>
          <p:cNvSpPr txBox="1"/>
          <p:nvPr/>
        </p:nvSpPr>
        <p:spPr>
          <a:xfrm>
            <a:off x="8831708" y="4068974"/>
            <a:ext cx="143677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lvl="0" defTabSz="913965">
              <a:spcBef>
                <a:spcPts val="290"/>
              </a:spcBef>
              <a:defRPr/>
            </a:pPr>
            <a:r>
              <a:rPr lang="ru-RU" sz="799" b="1" spc="-3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РОИВ</a:t>
            </a:r>
            <a:r>
              <a:rPr lang="ru-RU" sz="799" b="1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799" b="1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АИР</a:t>
            </a:r>
            <a:r>
              <a:rPr lang="ru-RU" sz="799" b="1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799" b="1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99" b="1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</a:t>
            </a:r>
            <a:endParaRPr lang="ru-RU" sz="799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object 65">
            <a:extLst>
              <a:ext uri="{FF2B5EF4-FFF2-40B4-BE49-F238E27FC236}">
                <a16:creationId xmlns="" xmlns:a16="http://schemas.microsoft.com/office/drawing/2014/main" id="{4146BE59-669B-7E49-AD54-F5B5A1F14587}"/>
              </a:ext>
            </a:extLst>
          </p:cNvPr>
          <p:cNvSpPr/>
          <p:nvPr/>
        </p:nvSpPr>
        <p:spPr>
          <a:xfrm>
            <a:off x="301016" y="400525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object 35">
            <a:extLst>
              <a:ext uri="{FF2B5EF4-FFF2-40B4-BE49-F238E27FC236}">
                <a16:creationId xmlns="" xmlns:a16="http://schemas.microsoft.com/office/drawing/2014/main" id="{0337E6B0-4931-AC4C-8CE7-B01359659FEF}"/>
              </a:ext>
            </a:extLst>
          </p:cNvPr>
          <p:cNvSpPr txBox="1"/>
          <p:nvPr/>
        </p:nvSpPr>
        <p:spPr>
          <a:xfrm>
            <a:off x="6766397" y="2975391"/>
            <a:ext cx="1111916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РАЗВИТИЕ КОМАНДЫ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="" xmlns:a16="http://schemas.microsoft.com/office/drawing/2014/main" id="{FFDCBB55-255B-4AA5-8CD0-A53261DFD887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5">
            <a:extLst>
              <a:ext uri="{FF2B5EF4-FFF2-40B4-BE49-F238E27FC236}">
                <a16:creationId xmlns="" xmlns:a16="http://schemas.microsoft.com/office/drawing/2014/main" id="{722584DA-47AB-469C-925F-A203550731F9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АКСЕЛЕРАЦИЯ МУНИЦИПАЛЬНОЙ КОМАНДЫ РАЗВИТИЯ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02" name="object 2">
            <a:extLst>
              <a:ext uri="{FF2B5EF4-FFF2-40B4-BE49-F238E27FC236}">
                <a16:creationId xmlns="" xmlns:a16="http://schemas.microsoft.com/office/drawing/2014/main" id="{B50DCD3F-3012-428C-8CE3-D3DCE23A2B84}"/>
              </a:ext>
            </a:extLst>
          </p:cNvPr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="" xmlns:a16="http://schemas.microsoft.com/office/drawing/2014/main" id="{EF6CB24B-A605-413B-8C09-F1E46880D797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104" name="Рисунок 103">
              <a:extLst>
                <a:ext uri="{FF2B5EF4-FFF2-40B4-BE49-F238E27FC236}">
                  <a16:creationId xmlns="" xmlns:a16="http://schemas.microsoft.com/office/drawing/2014/main" id="{504BFE72-ABE0-4AE4-9ED7-12DB6637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05" name="object 36">
              <a:extLst>
                <a:ext uri="{FF2B5EF4-FFF2-40B4-BE49-F238E27FC236}">
                  <a16:creationId xmlns="" xmlns:a16="http://schemas.microsoft.com/office/drawing/2014/main" id="{1C88A812-B118-4C8E-A499-870A2E623A1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06" name="object 46">
            <a:extLst>
              <a:ext uri="{FF2B5EF4-FFF2-40B4-BE49-F238E27FC236}">
                <a16:creationId xmlns="" xmlns:a16="http://schemas.microsoft.com/office/drawing/2014/main" id="{CB233C32-351F-44F6-94CE-1638F7601F8F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99" b="1" i="0" u="none" strike="noStrike" kern="1200" cap="none" spc="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ПЛАН ДЕЙСТВИЙ (12 недель)</a:t>
            </a:r>
          </a:p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99" b="1" dirty="0">
                <a:solidFill>
                  <a:schemeClr val="bg1"/>
                </a:solidFill>
                <a:latin typeface="Calibri"/>
                <a:cs typeface="Montserrat ExtraBold"/>
              </a:rPr>
              <a:t>19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13" name="Группа 112">
            <a:extLst>
              <a:ext uri="{FF2B5EF4-FFF2-40B4-BE49-F238E27FC236}">
                <a16:creationId xmlns="" xmlns:a16="http://schemas.microsoft.com/office/drawing/2014/main" id="{B5FD20B0-37BA-46BC-8A9D-2A408ECC1071}"/>
              </a:ext>
            </a:extLst>
          </p:cNvPr>
          <p:cNvGrpSpPr/>
          <p:nvPr/>
        </p:nvGrpSpPr>
        <p:grpSpPr>
          <a:xfrm>
            <a:off x="113793" y="2923553"/>
            <a:ext cx="345035" cy="262945"/>
            <a:chOff x="8991666" y="116242"/>
            <a:chExt cx="345035" cy="262945"/>
          </a:xfrm>
        </p:grpSpPr>
        <p:pic>
          <p:nvPicPr>
            <p:cNvPr id="114" name="Рисунок 113">
              <a:extLst>
                <a:ext uri="{FF2B5EF4-FFF2-40B4-BE49-F238E27FC236}">
                  <a16:creationId xmlns="" xmlns:a16="http://schemas.microsoft.com/office/drawing/2014/main" id="{0D047676-8C1A-4721-BABF-D4378ED4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5" name="object 36">
              <a:extLst>
                <a:ext uri="{FF2B5EF4-FFF2-40B4-BE49-F238E27FC236}">
                  <a16:creationId xmlns="" xmlns:a16="http://schemas.microsoft.com/office/drawing/2014/main" id="{E838F4B5-FF9B-4EF3-BD98-AE5990A8E53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46" name="Номер слайда 5">
            <a:extLst>
              <a:ext uri="{FF2B5EF4-FFF2-40B4-BE49-F238E27FC236}">
                <a16:creationId xmlns="" xmlns:a16="http://schemas.microsoft.com/office/drawing/2014/main" id="{09D08DFA-44A9-4774-9A60-188563A00E6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26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97" name="object 46">
            <a:extLst>
              <a:ext uri="{FF2B5EF4-FFF2-40B4-BE49-F238E27FC236}">
                <a16:creationId xmlns="" xmlns:a16="http://schemas.microsoft.com/office/drawing/2014/main" id="{62719234-11EB-544C-9A87-5500ED97D14D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7" name="object 46">
            <a:extLst>
              <a:ext uri="{FF2B5EF4-FFF2-40B4-BE49-F238E27FC236}">
                <a16:creationId xmlns="" xmlns:a16="http://schemas.microsoft.com/office/drawing/2014/main" id="{8EAA3B2C-4C94-0C49-A38F-E51CF8424E70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lvl="0" defTabSz="913965">
              <a:lnSpc>
                <a:spcPts val="901"/>
              </a:lnSpc>
              <a:spcBef>
                <a:spcPts val="101"/>
              </a:spcBef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</a:t>
            </a:r>
            <a:r>
              <a:rPr lang="ru-RU" sz="799" spc="10" dirty="0" err="1">
                <a:solidFill>
                  <a:srgbClr val="2B2F32"/>
                </a:solidFill>
                <a:cs typeface="DIN Pro Medium" panose="020B0604020101020102" pitchFamily="34" charset="0"/>
              </a:rPr>
              <a:t>Моргаушского</a:t>
            </a:r>
            <a:r>
              <a:rPr lang="ru-RU" sz="799" spc="10" dirty="0">
                <a:solidFill>
                  <a:srgbClr val="2B2F32"/>
                </a:solidFill>
                <a:cs typeface="DIN Pro Medium" panose="020B0604020101020102" pitchFamily="34" charset="0"/>
              </a:rPr>
              <a:t> 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района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51" name="object 45">
            <a:extLst>
              <a:ext uri="{FF2B5EF4-FFF2-40B4-BE49-F238E27FC236}">
                <a16:creationId xmlns="" xmlns:a16="http://schemas.microsoft.com/office/drawing/2014/main" id="{7D6A7366-3F59-B84C-81DB-5B4AA8CDF5A8}"/>
              </a:ext>
            </a:extLst>
          </p:cNvPr>
          <p:cNvSpPr/>
          <p:nvPr/>
        </p:nvSpPr>
        <p:spPr>
          <a:xfrm>
            <a:off x="4508748" y="3910916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2" name="object 45">
            <a:extLst>
              <a:ext uri="{FF2B5EF4-FFF2-40B4-BE49-F238E27FC236}">
                <a16:creationId xmlns="" xmlns:a16="http://schemas.microsoft.com/office/drawing/2014/main" id="{1F63253B-C26F-F147-96C1-55E3FA7D82BC}"/>
              </a:ext>
            </a:extLst>
          </p:cNvPr>
          <p:cNvSpPr/>
          <p:nvPr/>
        </p:nvSpPr>
        <p:spPr>
          <a:xfrm>
            <a:off x="4508730" y="436512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3" name="object 45">
            <a:extLst>
              <a:ext uri="{FF2B5EF4-FFF2-40B4-BE49-F238E27FC236}">
                <a16:creationId xmlns="" xmlns:a16="http://schemas.microsoft.com/office/drawing/2014/main" id="{02C35EC7-1B57-8546-BFE1-9BCD69187AAE}"/>
              </a:ext>
            </a:extLst>
          </p:cNvPr>
          <p:cNvSpPr/>
          <p:nvPr/>
        </p:nvSpPr>
        <p:spPr>
          <a:xfrm>
            <a:off x="4512044" y="481592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4" name="object 45">
            <a:extLst>
              <a:ext uri="{FF2B5EF4-FFF2-40B4-BE49-F238E27FC236}">
                <a16:creationId xmlns="" xmlns:a16="http://schemas.microsoft.com/office/drawing/2014/main" id="{34424C3A-B213-AA41-8C91-60C4EDD5885B}"/>
              </a:ext>
            </a:extLst>
          </p:cNvPr>
          <p:cNvSpPr/>
          <p:nvPr/>
        </p:nvSpPr>
        <p:spPr>
          <a:xfrm>
            <a:off x="6565918" y="439102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5" name="object 45">
            <a:extLst>
              <a:ext uri="{FF2B5EF4-FFF2-40B4-BE49-F238E27FC236}">
                <a16:creationId xmlns="" xmlns:a16="http://schemas.microsoft.com/office/drawing/2014/main" id="{51372E3D-C604-7B41-A743-0A003BA9B9DA}"/>
              </a:ext>
            </a:extLst>
          </p:cNvPr>
          <p:cNvSpPr/>
          <p:nvPr/>
        </p:nvSpPr>
        <p:spPr>
          <a:xfrm>
            <a:off x="6565900" y="478666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6" name="object 45">
            <a:extLst>
              <a:ext uri="{FF2B5EF4-FFF2-40B4-BE49-F238E27FC236}">
                <a16:creationId xmlns="" xmlns:a16="http://schemas.microsoft.com/office/drawing/2014/main" id="{B7AD5C81-D430-5C46-960D-1555E4DEF0AE}"/>
              </a:ext>
            </a:extLst>
          </p:cNvPr>
          <p:cNvSpPr/>
          <p:nvPr/>
        </p:nvSpPr>
        <p:spPr>
          <a:xfrm>
            <a:off x="6569214" y="515302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7" name="object 45">
            <a:extLst>
              <a:ext uri="{FF2B5EF4-FFF2-40B4-BE49-F238E27FC236}">
                <a16:creationId xmlns="" xmlns:a16="http://schemas.microsoft.com/office/drawing/2014/main" id="{5E832406-5CF2-7740-B3EA-CA637928718A}"/>
              </a:ext>
            </a:extLst>
          </p:cNvPr>
          <p:cNvSpPr/>
          <p:nvPr/>
        </p:nvSpPr>
        <p:spPr>
          <a:xfrm>
            <a:off x="8710844" y="492442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8" name="object 45">
            <a:extLst>
              <a:ext uri="{FF2B5EF4-FFF2-40B4-BE49-F238E27FC236}">
                <a16:creationId xmlns="" xmlns:a16="http://schemas.microsoft.com/office/drawing/2014/main" id="{04F10F5D-CFB0-2A47-8144-2B9F838C115F}"/>
              </a:ext>
            </a:extLst>
          </p:cNvPr>
          <p:cNvSpPr/>
          <p:nvPr/>
        </p:nvSpPr>
        <p:spPr>
          <a:xfrm>
            <a:off x="8710844" y="5213116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9" name="object 45">
            <a:extLst>
              <a:ext uri="{FF2B5EF4-FFF2-40B4-BE49-F238E27FC236}">
                <a16:creationId xmlns="" xmlns:a16="http://schemas.microsoft.com/office/drawing/2014/main" id="{927FD5F5-73C6-FD4D-AA13-D1576D01172D}"/>
              </a:ext>
            </a:extLst>
          </p:cNvPr>
          <p:cNvSpPr/>
          <p:nvPr/>
        </p:nvSpPr>
        <p:spPr>
          <a:xfrm>
            <a:off x="8710844" y="575894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0" name="object 45">
            <a:extLst>
              <a:ext uri="{FF2B5EF4-FFF2-40B4-BE49-F238E27FC236}">
                <a16:creationId xmlns="" xmlns:a16="http://schemas.microsoft.com/office/drawing/2014/main" id="{54FEADFC-9A2F-2042-85B7-3453A3843D4E}"/>
              </a:ext>
            </a:extLst>
          </p:cNvPr>
          <p:cNvSpPr/>
          <p:nvPr/>
        </p:nvSpPr>
        <p:spPr>
          <a:xfrm>
            <a:off x="8712448" y="549383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" name="object 45">
            <a:extLst>
              <a:ext uri="{FF2B5EF4-FFF2-40B4-BE49-F238E27FC236}">
                <a16:creationId xmlns="" xmlns:a16="http://schemas.microsoft.com/office/drawing/2014/main" id="{4CC90856-6D6D-5D4F-BFD7-2F370E5946EE}"/>
              </a:ext>
            </a:extLst>
          </p:cNvPr>
          <p:cNvSpPr/>
          <p:nvPr/>
        </p:nvSpPr>
        <p:spPr>
          <a:xfrm>
            <a:off x="8718744" y="612113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499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3">
            <a:extLst>
              <a:ext uri="{FF2B5EF4-FFF2-40B4-BE49-F238E27FC236}">
                <a16:creationId xmlns="" xmlns:a16="http://schemas.microsoft.com/office/drawing/2014/main" id="{D0743743-FB1B-4D9A-9CF0-3AA54CF6DAA1}"/>
              </a:ext>
            </a:extLst>
          </p:cNvPr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986445"/>
            <a:ext cx="5801142" cy="2375535"/>
            <a:chOff x="0" y="2986445"/>
            <a:chExt cx="5801142" cy="2375535"/>
          </a:xfrm>
        </p:grpSpPr>
        <p:sp>
          <p:nvSpPr>
            <p:cNvPr id="4" name="object 4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986445"/>
              <a:ext cx="1202690" cy="2375535"/>
            </a:xfrm>
            <a:custGeom>
              <a:avLst/>
              <a:gdLst/>
              <a:ahLst/>
              <a:cxnLst/>
              <a:rect l="l" t="t" r="r" b="b"/>
              <a:pathLst>
                <a:path w="1202690" h="2375535">
                  <a:moveTo>
                    <a:pt x="0" y="2374630"/>
                  </a:moveTo>
                  <a:lnTo>
                    <a:pt x="62685" y="2373982"/>
                  </a:lnTo>
                  <a:lnTo>
                    <a:pt x="109965" y="2371177"/>
                  </a:lnTo>
                  <a:lnTo>
                    <a:pt x="156731" y="2366545"/>
                  </a:lnTo>
                  <a:lnTo>
                    <a:pt x="202948" y="2360122"/>
                  </a:lnTo>
                  <a:lnTo>
                    <a:pt x="248579" y="2351944"/>
                  </a:lnTo>
                  <a:lnTo>
                    <a:pt x="293590" y="2342045"/>
                  </a:lnTo>
                  <a:lnTo>
                    <a:pt x="337945" y="2330461"/>
                  </a:lnTo>
                  <a:lnTo>
                    <a:pt x="381608" y="2317228"/>
                  </a:lnTo>
                  <a:lnTo>
                    <a:pt x="424545" y="2302382"/>
                  </a:lnTo>
                  <a:lnTo>
                    <a:pt x="466719" y="2285957"/>
                  </a:lnTo>
                  <a:lnTo>
                    <a:pt x="508095" y="2267989"/>
                  </a:lnTo>
                  <a:lnTo>
                    <a:pt x="548637" y="2248513"/>
                  </a:lnTo>
                  <a:lnTo>
                    <a:pt x="588311" y="2227566"/>
                  </a:lnTo>
                  <a:lnTo>
                    <a:pt x="627080" y="2205182"/>
                  </a:lnTo>
                  <a:lnTo>
                    <a:pt x="664910" y="2181398"/>
                  </a:lnTo>
                  <a:lnTo>
                    <a:pt x="701764" y="2156247"/>
                  </a:lnTo>
                  <a:lnTo>
                    <a:pt x="737608" y="2129767"/>
                  </a:lnTo>
                  <a:lnTo>
                    <a:pt x="772405" y="2101992"/>
                  </a:lnTo>
                  <a:lnTo>
                    <a:pt x="806120" y="2072958"/>
                  </a:lnTo>
                  <a:lnTo>
                    <a:pt x="838719" y="2042701"/>
                  </a:lnTo>
                  <a:lnTo>
                    <a:pt x="870164" y="2011255"/>
                  </a:lnTo>
                  <a:lnTo>
                    <a:pt x="900422" y="1978657"/>
                  </a:lnTo>
                  <a:lnTo>
                    <a:pt x="929456" y="1944941"/>
                  </a:lnTo>
                  <a:lnTo>
                    <a:pt x="957231" y="1910144"/>
                  </a:lnTo>
                  <a:lnTo>
                    <a:pt x="983711" y="1874301"/>
                  </a:lnTo>
                  <a:lnTo>
                    <a:pt x="1008861" y="1837446"/>
                  </a:lnTo>
                  <a:lnTo>
                    <a:pt x="1032646" y="1799617"/>
                  </a:lnTo>
                  <a:lnTo>
                    <a:pt x="1055030" y="1760847"/>
                  </a:lnTo>
                  <a:lnTo>
                    <a:pt x="1075977" y="1721174"/>
                  </a:lnTo>
                  <a:lnTo>
                    <a:pt x="1095452" y="1680631"/>
                  </a:lnTo>
                  <a:lnTo>
                    <a:pt x="1113420" y="1639255"/>
                  </a:lnTo>
                  <a:lnTo>
                    <a:pt x="1129845" y="1597081"/>
                  </a:lnTo>
                  <a:lnTo>
                    <a:pt x="1144692" y="1554145"/>
                  </a:lnTo>
                  <a:lnTo>
                    <a:pt x="1157925" y="1510481"/>
                  </a:lnTo>
                  <a:lnTo>
                    <a:pt x="1169509" y="1466127"/>
                  </a:lnTo>
                  <a:lnTo>
                    <a:pt x="1179407" y="1421116"/>
                  </a:lnTo>
                  <a:lnTo>
                    <a:pt x="1187586" y="1375484"/>
                  </a:lnTo>
                  <a:lnTo>
                    <a:pt x="1194009" y="1329268"/>
                  </a:lnTo>
                  <a:lnTo>
                    <a:pt x="1198641" y="1282501"/>
                  </a:lnTo>
                  <a:lnTo>
                    <a:pt x="1201446" y="1235221"/>
                  </a:lnTo>
                  <a:lnTo>
                    <a:pt x="1202389" y="1187462"/>
                  </a:lnTo>
                  <a:lnTo>
                    <a:pt x="1201446" y="1139703"/>
                  </a:lnTo>
                  <a:lnTo>
                    <a:pt x="1198641" y="1092423"/>
                  </a:lnTo>
                  <a:lnTo>
                    <a:pt x="1194009" y="1045657"/>
                  </a:lnTo>
                  <a:lnTo>
                    <a:pt x="1187586" y="999440"/>
                  </a:lnTo>
                  <a:lnTo>
                    <a:pt x="1179407" y="953809"/>
                  </a:lnTo>
                  <a:lnTo>
                    <a:pt x="1169509" y="908798"/>
                  </a:lnTo>
                  <a:lnTo>
                    <a:pt x="1157925" y="864443"/>
                  </a:lnTo>
                  <a:lnTo>
                    <a:pt x="1144692" y="820780"/>
                  </a:lnTo>
                  <a:lnTo>
                    <a:pt x="1129845" y="777843"/>
                  </a:lnTo>
                  <a:lnTo>
                    <a:pt x="1113420" y="735669"/>
                  </a:lnTo>
                  <a:lnTo>
                    <a:pt x="1095452" y="694293"/>
                  </a:lnTo>
                  <a:lnTo>
                    <a:pt x="1075977" y="653751"/>
                  </a:lnTo>
                  <a:lnTo>
                    <a:pt x="1055030" y="614077"/>
                  </a:lnTo>
                  <a:lnTo>
                    <a:pt x="1032646" y="575308"/>
                  </a:lnTo>
                  <a:lnTo>
                    <a:pt x="1008861" y="537478"/>
                  </a:lnTo>
                  <a:lnTo>
                    <a:pt x="983711" y="500624"/>
                  </a:lnTo>
                  <a:lnTo>
                    <a:pt x="957231" y="464780"/>
                  </a:lnTo>
                  <a:lnTo>
                    <a:pt x="929456" y="429983"/>
                  </a:lnTo>
                  <a:lnTo>
                    <a:pt x="900422" y="396268"/>
                  </a:lnTo>
                  <a:lnTo>
                    <a:pt x="870164" y="363669"/>
                  </a:lnTo>
                  <a:lnTo>
                    <a:pt x="838719" y="332224"/>
                  </a:lnTo>
                  <a:lnTo>
                    <a:pt x="806120" y="301966"/>
                  </a:lnTo>
                  <a:lnTo>
                    <a:pt x="772405" y="272932"/>
                  </a:lnTo>
                  <a:lnTo>
                    <a:pt x="737608" y="245157"/>
                  </a:lnTo>
                  <a:lnTo>
                    <a:pt x="701764" y="218677"/>
                  </a:lnTo>
                  <a:lnTo>
                    <a:pt x="664910" y="193527"/>
                  </a:lnTo>
                  <a:lnTo>
                    <a:pt x="627080" y="169742"/>
                  </a:lnTo>
                  <a:lnTo>
                    <a:pt x="588311" y="147358"/>
                  </a:lnTo>
                  <a:lnTo>
                    <a:pt x="548637" y="126411"/>
                  </a:lnTo>
                  <a:lnTo>
                    <a:pt x="508095" y="106936"/>
                  </a:lnTo>
                  <a:lnTo>
                    <a:pt x="466719" y="88968"/>
                  </a:lnTo>
                  <a:lnTo>
                    <a:pt x="424545" y="72543"/>
                  </a:lnTo>
                  <a:lnTo>
                    <a:pt x="381608" y="57696"/>
                  </a:lnTo>
                  <a:lnTo>
                    <a:pt x="337945" y="44463"/>
                  </a:lnTo>
                  <a:lnTo>
                    <a:pt x="293590" y="32879"/>
                  </a:lnTo>
                  <a:lnTo>
                    <a:pt x="248579" y="22981"/>
                  </a:lnTo>
                  <a:lnTo>
                    <a:pt x="202948" y="14802"/>
                  </a:lnTo>
                  <a:lnTo>
                    <a:pt x="156731" y="8379"/>
                  </a:lnTo>
                  <a:lnTo>
                    <a:pt x="109965" y="3747"/>
                  </a:lnTo>
                  <a:lnTo>
                    <a:pt x="62685" y="942"/>
                  </a:lnTo>
                  <a:lnTo>
                    <a:pt x="14926" y="0"/>
                  </a:lnTo>
                  <a:lnTo>
                    <a:pt x="0" y="29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01458" y="417390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="" xmlns:a16="http://schemas.microsoft.com/office/drawing/2014/main" id="{BE83E1E8-1D39-44AE-A959-1E328F44B14F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8C496B49-EA50-40D6-863A-D28FA3310560}"/>
              </a:ext>
            </a:extLst>
          </p:cNvPr>
          <p:cNvSpPr txBox="1">
            <a:spLocks/>
          </p:cNvSpPr>
          <p:nvPr/>
        </p:nvSpPr>
        <p:spPr>
          <a:xfrm>
            <a:off x="950586" y="897152"/>
            <a:ext cx="6443998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kern="0" dirty="0">
                <a:latin typeface="+mj-lt"/>
              </a:rPr>
              <a:t>ИСХОДНЫЕ ДАННЫЕ</a:t>
            </a:r>
          </a:p>
          <a:p>
            <a:pPr marL="12700">
              <a:spcBef>
                <a:spcPts val="100"/>
              </a:spcBef>
            </a:pPr>
            <a:r>
              <a:rPr lang="ru-RU" sz="3200" kern="0" dirty="0">
                <a:latin typeface="+mj-lt"/>
              </a:rPr>
              <a:t>ДЛЯ ИНВЕСТИЦИОННОГО ПРОФИЛЯ</a:t>
            </a:r>
          </a:p>
        </p:txBody>
      </p:sp>
      <p:sp>
        <p:nvSpPr>
          <p:cNvPr id="18" name="object 20">
            <a:extLst>
              <a:ext uri="{FF2B5EF4-FFF2-40B4-BE49-F238E27FC236}">
                <a16:creationId xmlns="" xmlns:a16="http://schemas.microsoft.com/office/drawing/2014/main" id="{6B85A158-AE24-4012-9EE5-0F2A5432E75E}"/>
              </a:ext>
            </a:extLst>
          </p:cNvPr>
          <p:cNvSpPr txBox="1"/>
          <p:nvPr/>
        </p:nvSpPr>
        <p:spPr>
          <a:xfrm>
            <a:off x="6420841" y="3508009"/>
            <a:ext cx="3514725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C5D7FC"/>
                </a:solidFill>
                <a:latin typeface="Calibri"/>
                <a:cs typeface="Montserrat"/>
              </a:rPr>
              <a:t>2</a:t>
            </a:r>
            <a:r>
              <a:rPr kumimoji="0" lang="ru-RU" sz="3200" b="1" i="0" u="none" strike="noStrike" kern="1200" cap="none" normalizeH="0" baseline="0" noProof="0" dirty="0">
                <a:ln>
                  <a:noFill/>
                </a:ln>
                <a:solidFill>
                  <a:srgbClr val="C5D7FC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 часть</a:t>
            </a:r>
            <a:endParaRPr kumimoji="0" sz="3200" b="0" i="0" u="none" strike="noStrike" kern="1200" cap="none" normalizeH="0" baseline="0" noProof="0" dirty="0">
              <a:ln>
                <a:noFill/>
              </a:ln>
              <a:solidFill>
                <a:srgbClr val="C5D7FC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FFFF"/>
                </a:solidFill>
                <a:latin typeface="Calibri"/>
                <a:cs typeface="Montserrat"/>
              </a:rPr>
              <a:t>Обоснование</a:t>
            </a: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 Инвестиционного профиля муниципального образования (канва профиля)</a:t>
            </a:r>
            <a:endParaRPr kumimoji="0" sz="1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grpSp>
        <p:nvGrpSpPr>
          <p:cNvPr id="21" name="Рисунок 19">
            <a:extLst>
              <a:ext uri="{FF2B5EF4-FFF2-40B4-BE49-F238E27FC236}">
                <a16:creationId xmlns="" xmlns:a16="http://schemas.microsoft.com/office/drawing/2014/main" id="{9D3EB1A4-A029-46E7-A07E-48F86EA349DA}"/>
              </a:ext>
            </a:extLst>
          </p:cNvPr>
          <p:cNvGrpSpPr/>
          <p:nvPr/>
        </p:nvGrpSpPr>
        <p:grpSpPr>
          <a:xfrm flipH="1">
            <a:off x="3642604" y="3356040"/>
            <a:ext cx="1798676" cy="1644582"/>
            <a:chOff x="6727447" y="2184688"/>
            <a:chExt cx="1694781" cy="1549588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2F5C845C-BE83-42F5-B31D-789AB373B36E}"/>
                </a:ext>
              </a:extLst>
            </p:cNvPr>
            <p:cNvSpPr/>
            <p:nvPr/>
          </p:nvSpPr>
          <p:spPr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5A51BFC0-A99C-4456-9AC6-4B75D25238EE}"/>
                </a:ext>
              </a:extLst>
            </p:cNvPr>
            <p:cNvSpPr/>
            <p:nvPr/>
          </p:nvSpPr>
          <p:spPr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E35BA1C9-E595-4CC3-858A-056A04C73D90}"/>
                </a:ext>
              </a:extLst>
            </p:cNvPr>
            <p:cNvSpPr/>
            <p:nvPr/>
          </p:nvSpPr>
          <p:spPr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388329C4-EF43-4C39-93E1-7DDD216035E8}"/>
                </a:ext>
              </a:extLst>
            </p:cNvPr>
            <p:cNvSpPr/>
            <p:nvPr/>
          </p:nvSpPr>
          <p:spPr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CF6C87D8-D0AF-454C-A19D-43FB17B4FC3A}"/>
                </a:ext>
              </a:extLst>
            </p:cNvPr>
            <p:cNvSpPr/>
            <p:nvPr/>
          </p:nvSpPr>
          <p:spPr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C8A3BD04-694F-4F83-A184-F5297DC867ED}"/>
                </a:ext>
              </a:extLst>
            </p:cNvPr>
            <p:cNvSpPr/>
            <p:nvPr/>
          </p:nvSpPr>
          <p:spPr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D8615B22-D433-4486-8A98-ECEBB88EA838}"/>
                </a:ext>
              </a:extLst>
            </p:cNvPr>
            <p:cNvSpPr/>
            <p:nvPr/>
          </p:nvSpPr>
          <p:spPr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7BF82740-B447-4FFC-AC37-C4FC83955339}"/>
                </a:ext>
              </a:extLst>
            </p:cNvPr>
            <p:cNvSpPr/>
            <p:nvPr/>
          </p:nvSpPr>
          <p:spPr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5B40767C-A02F-44AA-A0F9-8475CF45A7BA}"/>
                </a:ext>
              </a:extLst>
            </p:cNvPr>
            <p:cNvSpPr/>
            <p:nvPr/>
          </p:nvSpPr>
          <p:spPr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77E4A94A-0C59-4958-B0AB-6C86E7642F38}"/>
                </a:ext>
              </a:extLst>
            </p:cNvPr>
            <p:cNvSpPr/>
            <p:nvPr/>
          </p:nvSpPr>
          <p:spPr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="" xmlns:a16="http://schemas.microsoft.com/office/drawing/2014/main" id="{D820DA73-E86B-401D-8DC5-C8C0B4363E2D}"/>
                </a:ext>
              </a:extLst>
            </p:cNvPr>
            <p:cNvSpPr/>
            <p:nvPr/>
          </p:nvSpPr>
          <p:spPr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="" xmlns:a16="http://schemas.microsoft.com/office/drawing/2014/main" id="{9B4812B1-7F27-4B8E-805E-954F085CE6B6}"/>
                </a:ext>
              </a:extLst>
            </p:cNvPr>
            <p:cNvSpPr/>
            <p:nvPr/>
          </p:nvSpPr>
          <p:spPr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0E2C3C69-69AE-49CF-A7F4-8EB3F462B1AE}"/>
                </a:ext>
              </a:extLst>
            </p:cNvPr>
            <p:cNvSpPr/>
            <p:nvPr/>
          </p:nvSpPr>
          <p:spPr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D88844EF-2EE6-48F9-BAEE-57B9BB850B2C}"/>
                </a:ext>
              </a:extLst>
            </p:cNvPr>
            <p:cNvSpPr/>
            <p:nvPr/>
          </p:nvSpPr>
          <p:spPr>
            <a:xfrm>
              <a:off x="6814978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D8947A3B-0F67-46F7-86DE-4771D7F8CD54}"/>
                </a:ext>
              </a:extLst>
            </p:cNvPr>
            <p:cNvSpPr/>
            <p:nvPr/>
          </p:nvSpPr>
          <p:spPr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94584196-22BB-4218-927D-586FB7DAE436}"/>
                </a:ext>
              </a:extLst>
            </p:cNvPr>
            <p:cNvSpPr/>
            <p:nvPr/>
          </p:nvSpPr>
          <p:spPr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22090C53-AF34-4C07-94AA-376CFF094625}"/>
                </a:ext>
              </a:extLst>
            </p:cNvPr>
            <p:cNvSpPr/>
            <p:nvPr/>
          </p:nvSpPr>
          <p:spPr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="" xmlns:a16="http://schemas.microsoft.com/office/drawing/2014/main" id="{91E48405-8C7F-499C-AF62-3F60ADCD8EE5}"/>
                </a:ext>
              </a:extLst>
            </p:cNvPr>
            <p:cNvSpPr/>
            <p:nvPr/>
          </p:nvSpPr>
          <p:spPr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76BD6C68-1442-49D8-96C9-18CF973A5AF9}"/>
                </a:ext>
              </a:extLst>
            </p:cNvPr>
            <p:cNvSpPr/>
            <p:nvPr/>
          </p:nvSpPr>
          <p:spPr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C7E04BC0-8C7B-4183-A202-321EA53A607E}"/>
                </a:ext>
              </a:extLst>
            </p:cNvPr>
            <p:cNvSpPr/>
            <p:nvPr/>
          </p:nvSpPr>
          <p:spPr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E9690453-5B39-4387-B43E-11F1DC390C3C}"/>
                </a:ext>
              </a:extLst>
            </p:cNvPr>
            <p:cNvSpPr/>
            <p:nvPr/>
          </p:nvSpPr>
          <p:spPr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ADB3CE62-1D5A-49B1-B345-5A849AE42E14}"/>
                </a:ext>
              </a:extLst>
            </p:cNvPr>
            <p:cNvSpPr/>
            <p:nvPr/>
          </p:nvSpPr>
          <p:spPr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DE26B0B9-16AD-4927-BC3D-2781A63EF75C}"/>
                </a:ext>
              </a:extLst>
            </p:cNvPr>
            <p:cNvSpPr/>
            <p:nvPr/>
          </p:nvSpPr>
          <p:spPr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77E3A171-CCF7-4DC8-849D-771BB3DF9C05}"/>
                </a:ext>
              </a:extLst>
            </p:cNvPr>
            <p:cNvSpPr/>
            <p:nvPr/>
          </p:nvSpPr>
          <p:spPr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2228CF77-1D4A-405D-BA0C-440E951474AB}"/>
                </a:ext>
              </a:extLst>
            </p:cNvPr>
            <p:cNvSpPr/>
            <p:nvPr/>
          </p:nvSpPr>
          <p:spPr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</p:grpSp>
      <p:sp>
        <p:nvSpPr>
          <p:cNvPr id="48" name="Номер слайда 5">
            <a:extLst>
              <a:ext uri="{FF2B5EF4-FFF2-40B4-BE49-F238E27FC236}">
                <a16:creationId xmlns="" xmlns:a16="http://schemas.microsoft.com/office/drawing/2014/main" id="{DD842295-4B56-47C0-977D-7F84F0944B09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27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29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B2151CC9-6CED-4BC1-AF51-11D8E97A54B8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aphicFrame>
        <p:nvGraphicFramePr>
          <p:cNvPr id="275" name="Диаграмма 274">
            <a:extLst>
              <a:ext uri="{FF2B5EF4-FFF2-40B4-BE49-F238E27FC236}">
                <a16:creationId xmlns="" xmlns:a16="http://schemas.microsoft.com/office/drawing/2014/main" id="{E4778F5C-DC72-4FDC-AD31-A0D0D6BDF917}"/>
              </a:ext>
            </a:extLst>
          </p:cNvPr>
          <p:cNvGraphicFramePr/>
          <p:nvPr/>
        </p:nvGraphicFramePr>
        <p:xfrm>
          <a:off x="-102066" y="885396"/>
          <a:ext cx="8038273" cy="608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object 30"/>
          <p:cNvSpPr/>
          <p:nvPr/>
        </p:nvSpPr>
        <p:spPr>
          <a:xfrm>
            <a:off x="7723025" y="1560011"/>
            <a:ext cx="2965890" cy="315007"/>
          </a:xfrm>
          <a:custGeom>
            <a:avLst/>
            <a:gdLst/>
            <a:ahLst/>
            <a:cxnLst/>
            <a:rect l="l" t="t" r="r" b="b"/>
            <a:pathLst>
              <a:path w="2965450" h="314960">
                <a:moveTo>
                  <a:pt x="2965208" y="0"/>
                </a:moveTo>
                <a:lnTo>
                  <a:pt x="246722" y="0"/>
                </a:lnTo>
                <a:lnTo>
                  <a:pt x="0" y="314350"/>
                </a:lnTo>
                <a:lnTo>
                  <a:pt x="2965208" y="314350"/>
                </a:lnTo>
                <a:lnTo>
                  <a:pt x="2965208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66009" y="1606229"/>
            <a:ext cx="2524568" cy="228302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8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-</a:t>
            </a:r>
            <a:r>
              <a:rPr kumimoji="0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факторная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модель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87943" y="2690492"/>
            <a:ext cx="382327" cy="669389"/>
          </a:xfrm>
          <a:custGeom>
            <a:avLst/>
            <a:gdLst/>
            <a:ahLst/>
            <a:cxnLst/>
            <a:rect l="l" t="t" r="r" b="b"/>
            <a:pathLst>
              <a:path w="382270" h="669289">
                <a:moveTo>
                  <a:pt x="376897" y="0"/>
                </a:moveTo>
                <a:lnTo>
                  <a:pt x="0" y="330517"/>
                </a:lnTo>
                <a:lnTo>
                  <a:pt x="0" y="334149"/>
                </a:lnTo>
                <a:lnTo>
                  <a:pt x="382015" y="669162"/>
                </a:lnTo>
                <a:lnTo>
                  <a:pt x="382015" y="2298"/>
                </a:lnTo>
                <a:lnTo>
                  <a:pt x="37689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41975" y="2198620"/>
            <a:ext cx="2169141" cy="2003756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51" marR="5081" lvl="0" indent="-171450" algn="l" defTabSz="914217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Привлечение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инвесторов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5081" lvl="0" indent="-171450" algn="l" defTabSz="914217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Сопровождение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инвесторов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5081" lvl="0" indent="-171450" algn="l" defTabSz="914217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Создание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контента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0" lvl="0" indent="-171450" algn="l" defTabSz="914217" rtl="0" eaLnBrk="1" fontAlgn="auto" latinLnBrk="0" hangingPunct="1">
              <a:lnSpc>
                <a:spcPct val="130000"/>
              </a:lnSpc>
              <a:spcBef>
                <a:spcPts val="525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PR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Документооборот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, НПА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Команда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МО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региона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Активность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Полезность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инвестору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941269" y="5269198"/>
            <a:ext cx="119398" cy="209581"/>
          </a:xfrm>
          <a:custGeom>
            <a:avLst/>
            <a:gdLst/>
            <a:ahLst/>
            <a:cxnLst/>
            <a:rect l="l" t="t" r="r" b="b"/>
            <a:pathLst>
              <a:path w="119379" h="209550">
                <a:moveTo>
                  <a:pt x="1600" y="0"/>
                </a:moveTo>
                <a:lnTo>
                  <a:pt x="0" y="723"/>
                </a:lnTo>
                <a:lnTo>
                  <a:pt x="0" y="208965"/>
                </a:lnTo>
                <a:lnTo>
                  <a:pt x="119291" y="104355"/>
                </a:lnTo>
                <a:lnTo>
                  <a:pt x="119291" y="103225"/>
                </a:lnTo>
                <a:lnTo>
                  <a:pt x="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84313" y="5373950"/>
            <a:ext cx="477591" cy="1520414"/>
          </a:xfrm>
          <a:custGeom>
            <a:avLst/>
            <a:gdLst/>
            <a:ahLst/>
            <a:cxnLst/>
            <a:rect l="l" t="t" r="r" b="b"/>
            <a:pathLst>
              <a:path w="477520" h="972820">
                <a:moveTo>
                  <a:pt x="0" y="972819"/>
                </a:moveTo>
                <a:lnTo>
                  <a:pt x="477151" y="972819"/>
                </a:lnTo>
                <a:lnTo>
                  <a:pt x="477151" y="0"/>
                </a:lnTo>
                <a:lnTo>
                  <a:pt x="0" y="0"/>
                </a:lnTo>
                <a:lnTo>
                  <a:pt x="0" y="972819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84313" y="6296025"/>
            <a:ext cx="477591" cy="598338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477151" y="546760"/>
                </a:moveTo>
                <a:lnTo>
                  <a:pt x="0" y="546760"/>
                </a:lnTo>
                <a:lnTo>
                  <a:pt x="0" y="0"/>
                </a:lnTo>
                <a:lnTo>
                  <a:pt x="477151" y="0"/>
                </a:lnTo>
                <a:lnTo>
                  <a:pt x="477151" y="54676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47320" y="6143625"/>
            <a:ext cx="1513430" cy="243051"/>
          </a:xfrm>
          <a:prstGeom prst="rect">
            <a:avLst/>
          </a:prstGeom>
        </p:spPr>
        <p:txBody>
          <a:bodyPr vert="horz" wrap="square" lIns="0" tIns="12067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ts val="175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34 балла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813778" y="6174109"/>
            <a:ext cx="119398" cy="209581"/>
          </a:xfrm>
          <a:custGeom>
            <a:avLst/>
            <a:gdLst/>
            <a:ahLst/>
            <a:cxnLst/>
            <a:rect l="l" t="t" r="r" b="b"/>
            <a:pathLst>
              <a:path w="119379" h="209550">
                <a:moveTo>
                  <a:pt x="117690" y="0"/>
                </a:moveTo>
                <a:lnTo>
                  <a:pt x="0" y="103212"/>
                </a:lnTo>
                <a:lnTo>
                  <a:pt x="0" y="104355"/>
                </a:lnTo>
                <a:lnTo>
                  <a:pt x="119278" y="208965"/>
                </a:lnTo>
                <a:lnTo>
                  <a:pt x="119278" y="723"/>
                </a:lnTo>
                <a:lnTo>
                  <a:pt x="11769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55453" y="5316422"/>
            <a:ext cx="720197" cy="396963"/>
          </a:xfrm>
          <a:prstGeom prst="rect">
            <a:avLst/>
          </a:prstGeom>
        </p:spPr>
        <p:txBody>
          <a:bodyPr vert="horz" wrap="square" lIns="0" tIns="12067" rIns="0" bIns="0" rtlCol="0">
            <a:spAutoFit/>
          </a:bodyPr>
          <a:lstStyle/>
          <a:p>
            <a:pPr marL="0" marR="5081" lvl="0" indent="0" algn="r" defTabSz="914217" rtl="0" eaLnBrk="1" fontAlgn="auto" latinLnBrk="0" hangingPunct="1">
              <a:lnSpc>
                <a:spcPts val="175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80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0" lvl="0" indent="0" algn="r" defTabSz="914217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баллов max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-789" y="-561"/>
            <a:ext cx="868809" cy="174651"/>
          </a:xfrm>
          <a:custGeom>
            <a:avLst/>
            <a:gdLst/>
            <a:ahLst/>
            <a:cxnLst/>
            <a:rect l="l" t="t" r="r" b="b"/>
            <a:pathLst>
              <a:path w="868680" h="174625">
                <a:moveTo>
                  <a:pt x="868183" y="0"/>
                </a:moveTo>
                <a:lnTo>
                  <a:pt x="790463" y="0"/>
                </a:lnTo>
                <a:lnTo>
                  <a:pt x="0" y="158762"/>
                </a:lnTo>
                <a:lnTo>
                  <a:pt x="0" y="174372"/>
                </a:lnTo>
                <a:lnTo>
                  <a:pt x="868183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456144" y="-561"/>
            <a:ext cx="682091" cy="243240"/>
          </a:xfrm>
          <a:custGeom>
            <a:avLst/>
            <a:gdLst/>
            <a:ahLst/>
            <a:cxnLst/>
            <a:rect l="l" t="t" r="r" b="b"/>
            <a:pathLst>
              <a:path w="681989" h="243204">
                <a:moveTo>
                  <a:pt x="21467" y="0"/>
                </a:moveTo>
                <a:lnTo>
                  <a:pt x="0" y="0"/>
                </a:lnTo>
                <a:lnTo>
                  <a:pt x="238294" y="242070"/>
                </a:lnTo>
                <a:lnTo>
                  <a:pt x="241431" y="242781"/>
                </a:lnTo>
                <a:lnTo>
                  <a:pt x="289457" y="225763"/>
                </a:lnTo>
                <a:lnTo>
                  <a:pt x="243691" y="225763"/>
                </a:lnTo>
                <a:lnTo>
                  <a:pt x="21467" y="0"/>
                </a:lnTo>
                <a:close/>
              </a:path>
              <a:path w="681989" h="243204">
                <a:moveTo>
                  <a:pt x="521193" y="0"/>
                </a:moveTo>
                <a:lnTo>
                  <a:pt x="485642" y="0"/>
                </a:lnTo>
                <a:lnTo>
                  <a:pt x="654168" y="80322"/>
                </a:lnTo>
                <a:lnTo>
                  <a:pt x="243691" y="225763"/>
                </a:lnTo>
                <a:lnTo>
                  <a:pt x="289457" y="225763"/>
                </a:lnTo>
                <a:lnTo>
                  <a:pt x="678616" y="87866"/>
                </a:lnTo>
                <a:lnTo>
                  <a:pt x="680152" y="86456"/>
                </a:lnTo>
                <a:lnTo>
                  <a:pt x="681448" y="83751"/>
                </a:lnTo>
                <a:lnTo>
                  <a:pt x="681702" y="82786"/>
                </a:lnTo>
                <a:lnTo>
                  <a:pt x="681918" y="78659"/>
                </a:lnTo>
                <a:lnTo>
                  <a:pt x="680203" y="75788"/>
                </a:lnTo>
                <a:lnTo>
                  <a:pt x="521193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330387" y="-562"/>
            <a:ext cx="76846" cy="45727"/>
          </a:xfrm>
          <a:custGeom>
            <a:avLst/>
            <a:gdLst/>
            <a:ahLst/>
            <a:cxnLst/>
            <a:rect l="l" t="t" r="r" b="b"/>
            <a:pathLst>
              <a:path w="76834" h="45720">
                <a:moveTo>
                  <a:pt x="20627" y="0"/>
                </a:moveTo>
                <a:lnTo>
                  <a:pt x="0" y="0"/>
                </a:lnTo>
                <a:lnTo>
                  <a:pt x="40394" y="44586"/>
                </a:lnTo>
                <a:lnTo>
                  <a:pt x="42769" y="45513"/>
                </a:lnTo>
                <a:lnTo>
                  <a:pt x="47557" y="45081"/>
                </a:lnTo>
                <a:lnTo>
                  <a:pt x="49716" y="43735"/>
                </a:lnTo>
                <a:lnTo>
                  <a:pt x="61273" y="25015"/>
                </a:lnTo>
                <a:lnTo>
                  <a:pt x="43290" y="25015"/>
                </a:lnTo>
                <a:lnTo>
                  <a:pt x="20627" y="0"/>
                </a:lnTo>
                <a:close/>
              </a:path>
              <a:path w="76834" h="45720">
                <a:moveTo>
                  <a:pt x="76716" y="0"/>
                </a:moveTo>
                <a:lnTo>
                  <a:pt x="58727" y="0"/>
                </a:lnTo>
                <a:lnTo>
                  <a:pt x="43290" y="25015"/>
                </a:lnTo>
                <a:lnTo>
                  <a:pt x="61273" y="25015"/>
                </a:lnTo>
                <a:lnTo>
                  <a:pt x="76716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8338903" y="1233"/>
            <a:ext cx="72401" cy="72401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7578" y="0"/>
                </a:moveTo>
                <a:lnTo>
                  <a:pt x="23937" y="2029"/>
                </a:lnTo>
                <a:lnTo>
                  <a:pt x="12056" y="9023"/>
                </a:lnTo>
                <a:lnTo>
                  <a:pt x="3479" y="20436"/>
                </a:lnTo>
                <a:lnTo>
                  <a:pt x="0" y="34272"/>
                </a:lnTo>
                <a:lnTo>
                  <a:pt x="2035" y="47892"/>
                </a:lnTo>
                <a:lnTo>
                  <a:pt x="9037" y="59757"/>
                </a:lnTo>
                <a:lnTo>
                  <a:pt x="20459" y="68328"/>
                </a:lnTo>
                <a:lnTo>
                  <a:pt x="34314" y="71808"/>
                </a:lnTo>
                <a:lnTo>
                  <a:pt x="47950" y="69775"/>
                </a:lnTo>
                <a:lnTo>
                  <a:pt x="59827" y="62781"/>
                </a:lnTo>
                <a:lnTo>
                  <a:pt x="68402" y="51373"/>
                </a:lnTo>
                <a:lnTo>
                  <a:pt x="71883" y="37536"/>
                </a:lnTo>
                <a:lnTo>
                  <a:pt x="69853" y="23913"/>
                </a:lnTo>
                <a:lnTo>
                  <a:pt x="62855" y="12047"/>
                </a:lnTo>
                <a:lnTo>
                  <a:pt x="51434" y="3481"/>
                </a:lnTo>
                <a:lnTo>
                  <a:pt x="37578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3668880" y="205132"/>
            <a:ext cx="58428" cy="58428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30282" y="0"/>
                </a:moveTo>
                <a:lnTo>
                  <a:pt x="19289" y="1635"/>
                </a:lnTo>
                <a:lnTo>
                  <a:pt x="9714" y="7269"/>
                </a:lnTo>
                <a:lnTo>
                  <a:pt x="2804" y="16464"/>
                </a:lnTo>
                <a:lnTo>
                  <a:pt x="0" y="27620"/>
                </a:lnTo>
                <a:lnTo>
                  <a:pt x="1637" y="38602"/>
                </a:lnTo>
                <a:lnTo>
                  <a:pt x="7278" y="48166"/>
                </a:lnTo>
                <a:lnTo>
                  <a:pt x="16482" y="55072"/>
                </a:lnTo>
                <a:lnTo>
                  <a:pt x="27648" y="57871"/>
                </a:lnTo>
                <a:lnTo>
                  <a:pt x="38639" y="56236"/>
                </a:lnTo>
                <a:lnTo>
                  <a:pt x="48213" y="50602"/>
                </a:lnTo>
                <a:lnTo>
                  <a:pt x="55128" y="41407"/>
                </a:lnTo>
                <a:lnTo>
                  <a:pt x="57933" y="30251"/>
                </a:lnTo>
                <a:lnTo>
                  <a:pt x="56295" y="19269"/>
                </a:lnTo>
                <a:lnTo>
                  <a:pt x="50654" y="9705"/>
                </a:lnTo>
                <a:lnTo>
                  <a:pt x="41450" y="2799"/>
                </a:lnTo>
                <a:lnTo>
                  <a:pt x="30282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670011" y="206262"/>
            <a:ext cx="55888" cy="55888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9096" y="0"/>
                </a:moveTo>
                <a:lnTo>
                  <a:pt x="18533" y="1570"/>
                </a:lnTo>
                <a:lnTo>
                  <a:pt x="9334" y="6983"/>
                </a:lnTo>
                <a:lnTo>
                  <a:pt x="2694" y="15816"/>
                </a:lnTo>
                <a:lnTo>
                  <a:pt x="0" y="26532"/>
                </a:lnTo>
                <a:lnTo>
                  <a:pt x="1575" y="37084"/>
                </a:lnTo>
                <a:lnTo>
                  <a:pt x="6997" y="46275"/>
                </a:lnTo>
                <a:lnTo>
                  <a:pt x="15839" y="52912"/>
                </a:lnTo>
                <a:lnTo>
                  <a:pt x="26565" y="55604"/>
                </a:lnTo>
                <a:lnTo>
                  <a:pt x="37126" y="54035"/>
                </a:lnTo>
                <a:lnTo>
                  <a:pt x="46327" y="48624"/>
                </a:lnTo>
                <a:lnTo>
                  <a:pt x="52974" y="39793"/>
                </a:lnTo>
                <a:lnTo>
                  <a:pt x="55663" y="29070"/>
                </a:lnTo>
                <a:lnTo>
                  <a:pt x="54088" y="18516"/>
                </a:lnTo>
                <a:lnTo>
                  <a:pt x="48670" y="9327"/>
                </a:lnTo>
                <a:lnTo>
                  <a:pt x="39829" y="2697"/>
                </a:lnTo>
                <a:lnTo>
                  <a:pt x="29096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3582728" y="119068"/>
            <a:ext cx="230538" cy="230538"/>
          </a:xfrm>
          <a:custGeom>
            <a:avLst/>
            <a:gdLst/>
            <a:ahLst/>
            <a:cxnLst/>
            <a:rect l="l" t="t" r="r" b="b"/>
            <a:pathLst>
              <a:path w="230504" h="230504">
                <a:moveTo>
                  <a:pt x="120338" y="0"/>
                </a:moveTo>
                <a:lnTo>
                  <a:pt x="76660" y="6505"/>
                </a:lnTo>
                <a:lnTo>
                  <a:pt x="38609" y="28898"/>
                </a:lnTo>
                <a:lnTo>
                  <a:pt x="11130" y="65433"/>
                </a:lnTo>
                <a:lnTo>
                  <a:pt x="0" y="109756"/>
                </a:lnTo>
                <a:lnTo>
                  <a:pt x="6515" y="153388"/>
                </a:lnTo>
                <a:lnTo>
                  <a:pt x="28930" y="191393"/>
                </a:lnTo>
                <a:lnTo>
                  <a:pt x="65499" y="218836"/>
                </a:lnTo>
                <a:lnTo>
                  <a:pt x="109864" y="229962"/>
                </a:lnTo>
                <a:lnTo>
                  <a:pt x="153542" y="223456"/>
                </a:lnTo>
                <a:lnTo>
                  <a:pt x="191590" y="201066"/>
                </a:lnTo>
                <a:lnTo>
                  <a:pt x="219067" y="164543"/>
                </a:lnTo>
                <a:lnTo>
                  <a:pt x="230205" y="120220"/>
                </a:lnTo>
                <a:lnTo>
                  <a:pt x="223692" y="76586"/>
                </a:lnTo>
                <a:lnTo>
                  <a:pt x="201274" y="38578"/>
                </a:lnTo>
                <a:lnTo>
                  <a:pt x="164698" y="11127"/>
                </a:lnTo>
                <a:lnTo>
                  <a:pt x="120338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">
            <a:extLst>
              <a:ext uri="{FF2B5EF4-FFF2-40B4-BE49-F238E27FC236}">
                <a16:creationId xmlns="" xmlns:a16="http://schemas.microsoft.com/office/drawing/2014/main" id="{D5B728BB-D8D0-4E42-B4F1-865E4816AB87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ДИАГНОСТИКА РАБОТЫ МО С ИНВЕСТОРАМИ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54" name="object 34">
            <a:extLst>
              <a:ext uri="{FF2B5EF4-FFF2-40B4-BE49-F238E27FC236}">
                <a16:creationId xmlns="" xmlns:a16="http://schemas.microsoft.com/office/drawing/2014/main" id="{F8582655-0808-474B-8F20-5B43FC3C067B}"/>
              </a:ext>
            </a:extLst>
          </p:cNvPr>
          <p:cNvSpPr txBox="1"/>
          <p:nvPr/>
        </p:nvSpPr>
        <p:spPr>
          <a:xfrm>
            <a:off x="541394" y="1581665"/>
            <a:ext cx="2169141" cy="16601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51" marR="5081" lvl="0" indent="-171450" algn="l" defTabSz="914217" rtl="0" eaLnBrk="1" fontAlgn="auto" latinLnBrk="0" hangingPunct="1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Моргаушский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район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="" xmlns:a16="http://schemas.microsoft.com/office/drawing/2014/main" id="{060E1E84-B63B-4807-91F4-5463837ECBB9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28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612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197">
            <a:extLst>
              <a:ext uri="{FF2B5EF4-FFF2-40B4-BE49-F238E27FC236}">
                <a16:creationId xmlns="" xmlns:a16="http://schemas.microsoft.com/office/drawing/2014/main" id="{C7E00C0E-E28C-4B57-8450-419FDB973ED1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43111" y="4924425"/>
            <a:ext cx="2574763" cy="78694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плана проведения активностей за пределами территории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плана проведения межмуниципальных форумов, съездов, включающих представителей администраций и бизнеса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 используют агентов бизнеса, интеграторов 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7842690" y="1647509"/>
            <a:ext cx="2610168" cy="82542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целенаправленного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медиапланирования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: МО, регион, РФ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единой бренд-платформы для продвижения совместно с регионом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Мало узнаваемы за пределами региона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Нет предпринимательских чатов районов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143111" y="1628543"/>
            <a:ext cx="2492726" cy="104342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плана создания инвестиционного контента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базы профильных экспертов для проработки проектов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подразделения для формирования инвестиционного контента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регулярности обновления информации             от РОИВ, не достаточно качественной информации о ресурсах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B925C9A4-241C-401B-879B-80686A30BD6A}"/>
              </a:ext>
            </a:extLst>
          </p:cNvPr>
          <p:cNvSpPr/>
          <p:nvPr/>
        </p:nvSpPr>
        <p:spPr>
          <a:xfrm>
            <a:off x="8393077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="" xmlns:a16="http://schemas.microsoft.com/office/drawing/2014/main" id="{71D09DDD-2C4E-46DA-A552-38F80AF00563}"/>
              </a:ext>
            </a:extLst>
          </p:cNvPr>
          <p:cNvSpPr/>
          <p:nvPr/>
        </p:nvSpPr>
        <p:spPr>
          <a:xfrm>
            <a:off x="8530534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="" xmlns:a16="http://schemas.microsoft.com/office/drawing/2014/main" id="{69A82450-8974-49B3-B12B-75743E820CF9}"/>
              </a:ext>
            </a:extLst>
          </p:cNvPr>
          <p:cNvSpPr/>
          <p:nvPr/>
        </p:nvSpPr>
        <p:spPr>
          <a:xfrm>
            <a:off x="8667992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="" xmlns:a16="http://schemas.microsoft.com/office/drawing/2014/main" id="{7EDAF7C6-EFAE-42D6-950F-7BCC29BBF41A}"/>
              </a:ext>
            </a:extLst>
          </p:cNvPr>
          <p:cNvSpPr/>
          <p:nvPr/>
        </p:nvSpPr>
        <p:spPr>
          <a:xfrm>
            <a:off x="8805449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="" xmlns:a16="http://schemas.microsoft.com/office/drawing/2014/main" id="{F5D1109E-3713-4BA9-BFB7-C6F11B209813}"/>
              </a:ext>
            </a:extLst>
          </p:cNvPr>
          <p:cNvSpPr/>
          <p:nvPr/>
        </p:nvSpPr>
        <p:spPr>
          <a:xfrm>
            <a:off x="894290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="" xmlns:a16="http://schemas.microsoft.com/office/drawing/2014/main" id="{6F799D00-2361-4933-98A1-FA925FE610DA}"/>
              </a:ext>
            </a:extLst>
          </p:cNvPr>
          <p:cNvSpPr/>
          <p:nvPr/>
        </p:nvSpPr>
        <p:spPr>
          <a:xfrm>
            <a:off x="9080364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="" xmlns:a16="http://schemas.microsoft.com/office/drawing/2014/main" id="{648786E1-67AC-4B42-88F1-40D15551B00E}"/>
              </a:ext>
            </a:extLst>
          </p:cNvPr>
          <p:cNvSpPr/>
          <p:nvPr/>
        </p:nvSpPr>
        <p:spPr>
          <a:xfrm>
            <a:off x="9217821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="" xmlns:a16="http://schemas.microsoft.com/office/drawing/2014/main" id="{5D83FFE9-A399-4619-909A-93DAA8AB3B08}"/>
              </a:ext>
            </a:extLst>
          </p:cNvPr>
          <p:cNvSpPr/>
          <p:nvPr/>
        </p:nvSpPr>
        <p:spPr>
          <a:xfrm>
            <a:off x="9355279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="" xmlns:a16="http://schemas.microsoft.com/office/drawing/2014/main" id="{26BBEAA0-8829-4B49-87A1-7A0FE028AC4C}"/>
              </a:ext>
            </a:extLst>
          </p:cNvPr>
          <p:cNvSpPr/>
          <p:nvPr/>
        </p:nvSpPr>
        <p:spPr>
          <a:xfrm>
            <a:off x="9492736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="" xmlns:a16="http://schemas.microsoft.com/office/drawing/2014/main" id="{0F7F5A6D-0FF9-4380-B7AD-6BA987099BCC}"/>
              </a:ext>
            </a:extLst>
          </p:cNvPr>
          <p:cNvSpPr/>
          <p:nvPr/>
        </p:nvSpPr>
        <p:spPr>
          <a:xfrm>
            <a:off x="9630191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1D3B8AAD-A031-4AA0-B283-90A38B8EFA01}"/>
              </a:ext>
            </a:extLst>
          </p:cNvPr>
          <p:cNvSpPr/>
          <p:nvPr/>
        </p:nvSpPr>
        <p:spPr>
          <a:xfrm>
            <a:off x="5803968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="" xmlns:a16="http://schemas.microsoft.com/office/drawing/2014/main" id="{28E2AD7A-E00C-434B-B7AF-10D801DE489C}"/>
              </a:ext>
            </a:extLst>
          </p:cNvPr>
          <p:cNvSpPr/>
          <p:nvPr/>
        </p:nvSpPr>
        <p:spPr>
          <a:xfrm>
            <a:off x="594142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E3E2E42A-E5AF-4AE9-BA3A-6DDDB50CF388}"/>
              </a:ext>
            </a:extLst>
          </p:cNvPr>
          <p:cNvSpPr/>
          <p:nvPr/>
        </p:nvSpPr>
        <p:spPr>
          <a:xfrm>
            <a:off x="607888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="" xmlns:a16="http://schemas.microsoft.com/office/drawing/2014/main" id="{DA4E573E-1A8E-48B1-89FB-8B094E69DB55}"/>
              </a:ext>
            </a:extLst>
          </p:cNvPr>
          <p:cNvSpPr/>
          <p:nvPr/>
        </p:nvSpPr>
        <p:spPr>
          <a:xfrm>
            <a:off x="6216341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CF98E9C8-0CD5-427A-BDE2-A57F1BEFD5EF}"/>
              </a:ext>
            </a:extLst>
          </p:cNvPr>
          <p:cNvSpPr/>
          <p:nvPr/>
        </p:nvSpPr>
        <p:spPr>
          <a:xfrm>
            <a:off x="6353798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8129A51C-8895-46B6-B023-18F2CD308D21}"/>
              </a:ext>
            </a:extLst>
          </p:cNvPr>
          <p:cNvSpPr/>
          <p:nvPr/>
        </p:nvSpPr>
        <p:spPr>
          <a:xfrm>
            <a:off x="6491255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28232C14-8915-4F34-8C8B-EC79771273B6}"/>
              </a:ext>
            </a:extLst>
          </p:cNvPr>
          <p:cNvSpPr/>
          <p:nvPr/>
        </p:nvSpPr>
        <p:spPr>
          <a:xfrm>
            <a:off x="6628713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ADC7B5DA-58B5-4E9D-9B75-F642CCEAB5D4}"/>
              </a:ext>
            </a:extLst>
          </p:cNvPr>
          <p:cNvSpPr/>
          <p:nvPr/>
        </p:nvSpPr>
        <p:spPr>
          <a:xfrm>
            <a:off x="6766170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5F043669-D17D-4E82-AE76-9B228782BC98}"/>
              </a:ext>
            </a:extLst>
          </p:cNvPr>
          <p:cNvSpPr/>
          <p:nvPr/>
        </p:nvSpPr>
        <p:spPr>
          <a:xfrm>
            <a:off x="6903628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879D966D-119A-4F57-8540-C8E957A89912}"/>
              </a:ext>
            </a:extLst>
          </p:cNvPr>
          <p:cNvSpPr/>
          <p:nvPr/>
        </p:nvSpPr>
        <p:spPr>
          <a:xfrm>
            <a:off x="7041083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404" y="1569653"/>
            <a:ext cx="2280517" cy="915189"/>
          </a:xfrm>
          <a:prstGeom prst="rect">
            <a:avLst/>
          </a:prstGeom>
        </p:spPr>
        <p:txBody>
          <a:bodyPr vert="horz" wrap="square" lIns="0" tIns="12702" rIns="0" bIns="0" rtlCol="0" anchor="ctr">
            <a:spAutoFit/>
          </a:bodyPr>
          <a:lstStyle/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подразделения для привлечения инвесторов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Бюджет более 1 млрд рублей, на продвижение средств не предусмотрено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Работают в основном на входящем потоке                                     и внутренними инвесторами  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мотивации в привлечении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547" y="2592006"/>
            <a:ext cx="2169576" cy="1453798"/>
          </a:xfrm>
          <a:prstGeom prst="rect">
            <a:avLst/>
          </a:prstGeom>
        </p:spPr>
        <p:txBody>
          <a:bodyPr vert="horz" wrap="square" lIns="0" tIns="12702" rIns="0" bIns="0" rtlCol="0" anchor="ctr">
            <a:spAutoFit/>
          </a:bodyPr>
          <a:lstStyle/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Основные перспективы: </a:t>
            </a: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переработка сельскохозяйственной продукции (мясо, молоко, ягоды и т.п.), овощеводство, производство строительных материалов, туризм, автоцистерны, камины порталы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Местная команда 4 человека обслуживает входящий поток, в планах создание проектного офиса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rgbClr val="58595B"/>
              </a:solidFill>
              <a:latin typeface="Calibri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Есть примеры локализации внешних инвесторов, в год 2-3 инвестора обращаются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rgbClr val="58595B"/>
              </a:solidFill>
              <a:latin typeface="Calibri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350 га земельные участки для комплексной застройки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78784" y="24860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285779" marR="0" lvl="0" indent="-285779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4404" y="4898732"/>
            <a:ext cx="2280517" cy="1599995"/>
          </a:xfrm>
          <a:prstGeom prst="rect">
            <a:avLst/>
          </a:prstGeom>
        </p:spPr>
        <p:txBody>
          <a:bodyPr vert="horz" wrap="square" lIns="0" tIns="30485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средств автоматизации для сбора отчетности по территории – отнимает много времени</a:t>
            </a:r>
            <a:endParaRPr lang="ru-RU" sz="800" b="1" dirty="0">
              <a:solidFill>
                <a:srgbClr val="58595B"/>
              </a:solidFill>
              <a:latin typeface="Calibri"/>
              <a:cs typeface="DIN Pro Bold" panose="020B0804020101020102" pitchFamily="34" charset="0"/>
            </a:endParaRPr>
          </a:p>
          <a:p>
            <a:pPr marL="184168" marR="5081" indent="-171467" defTabSz="914217">
              <a:lnSpc>
                <a:spcPts val="700"/>
              </a:lnSpc>
              <a:spcBef>
                <a:spcPts val="600"/>
              </a:spcBef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sz="800" b="1" dirty="0">
                <a:solidFill>
                  <a:srgbClr val="58595B"/>
                </a:solidFill>
                <a:cs typeface="DIN Pro Bold" panose="020B0804020101020102" pitchFamily="34" charset="0"/>
              </a:rPr>
              <a:t>Нет единого НПА, в котором увязано взаимодействие всех федеральных, региональных, муниципальных структур             и </a:t>
            </a:r>
            <a:r>
              <a:rPr lang="ru-RU" sz="800" b="1" dirty="0" err="1">
                <a:solidFill>
                  <a:srgbClr val="58595B"/>
                </a:solidFill>
                <a:cs typeface="DIN Pro Bold" panose="020B0804020101020102" pitchFamily="34" charset="0"/>
              </a:rPr>
              <a:t>ресурсоснабжающих</a:t>
            </a:r>
            <a:r>
              <a:rPr lang="ru-RU" sz="800" b="1" dirty="0">
                <a:solidFill>
                  <a:srgbClr val="58595B"/>
                </a:solidFill>
                <a:cs typeface="DIN Pro Bold" panose="020B0804020101020102" pitchFamily="34" charset="0"/>
              </a:rPr>
              <a:t> организаций                       при сопровождении инвесторов</a:t>
            </a:r>
          </a:p>
          <a:p>
            <a:pPr marL="184168" marR="5081" indent="-171467" defTabSz="914217">
              <a:lnSpc>
                <a:spcPts val="700"/>
              </a:lnSpc>
              <a:spcBef>
                <a:spcPts val="600"/>
              </a:spcBef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sz="800" b="1" dirty="0">
                <a:solidFill>
                  <a:srgbClr val="58595B"/>
                </a:solidFill>
                <a:cs typeface="DIN Pro Bold" panose="020B0804020101020102" pitchFamily="34" charset="0"/>
              </a:rPr>
              <a:t>Не закреплен статус реестра инвестиционных проектов: для муниципальных                                          и региональных проектов</a:t>
            </a:r>
          </a:p>
          <a:p>
            <a:pPr marL="184168" marR="5081" indent="-171467" defTabSz="914217">
              <a:lnSpc>
                <a:spcPts val="700"/>
              </a:lnSpc>
              <a:spcBef>
                <a:spcPts val="600"/>
              </a:spcBef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sz="800" b="1" dirty="0">
                <a:solidFill>
                  <a:srgbClr val="58595B"/>
                </a:solidFill>
                <a:cs typeface="DIN Pro Bold" panose="020B0804020101020102" pitchFamily="34" charset="0"/>
              </a:rPr>
              <a:t>Нет  механизма ускорения сроков по работе              с инвесторами, решению их вопросов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70976" y="2979337"/>
            <a:ext cx="2523643" cy="91518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Имеется реестр инвестиционных проектов: около 18 проектов на сопровождении на 228 млн рублей. Якорный проект ЗАО ЧП «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Сеспель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»</a:t>
            </a: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Работают в активном взаимодействии                       с ресурсоснабжающими организациями</a:t>
            </a:r>
          </a:p>
          <a:p>
            <a:pPr marL="12700" marR="310546" lvl="0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Административных ресурсов хватает                   для сопровождения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143111" y="5947977"/>
            <a:ext cx="2517770" cy="958150"/>
          </a:xfrm>
          <a:prstGeom prst="rect">
            <a:avLst/>
          </a:prstGeom>
        </p:spPr>
        <p:txBody>
          <a:bodyPr vert="horz" wrap="square" lIns="0" tIns="17148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Проводятся регулярные выезды на республиканские мероприятия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Ездили, изучали опыт работы в Башкирию, Липецкую область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На </a:t>
            </a: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высшем экономическом совете региона регулярно обсуждают проекты и условия реализации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42690" y="2714625"/>
            <a:ext cx="2610165" cy="69718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Есть ответственный по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PR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Имеются газеты, сайты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Работают с населением через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соцсети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Выстроены отношения с пресс-службой Главы Республики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7853050" y="6585799"/>
            <a:ext cx="2387634" cy="548425"/>
          </a:xfrm>
          <a:prstGeom prst="rect">
            <a:avLst/>
          </a:prstGeom>
        </p:spPr>
        <p:txBody>
          <a:bodyPr vert="horz" wrap="square" lIns="0" tIns="30485" rIns="0" bIns="0" rtlCol="0">
            <a:spAutoFit/>
          </a:bodyPr>
          <a:lstStyle/>
          <a:p>
            <a:pPr marL="184168" marR="74937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Инвесторам предоставляется широкий набор услуг и поддержки</a:t>
            </a:r>
          </a:p>
          <a:p>
            <a:pPr marL="184168" marR="74937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Активная поддержка за счет грантов Минсельхоза</a:t>
            </a:r>
          </a:p>
        </p:txBody>
      </p:sp>
      <p:sp>
        <p:nvSpPr>
          <p:cNvPr id="68" name="object 68"/>
          <p:cNvSpPr/>
          <p:nvPr/>
        </p:nvSpPr>
        <p:spPr>
          <a:xfrm>
            <a:off x="2570976" y="28670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154196" y="27146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86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853050" y="25622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33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57369" y="62960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143111" y="5795577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86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853050" y="6438169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33" y="0"/>
                </a:lnTo>
              </a:path>
            </a:pathLst>
          </a:custGeom>
          <a:ln w="28486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74001" y="142545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5418" y="809184"/>
            <a:ext cx="1705915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ПРИВЛЕЧЕНИЕ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64231" y="4010059"/>
            <a:ext cx="446471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НПА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72736" y="4647036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70976" y="1579939"/>
            <a:ext cx="2399599" cy="1287086"/>
          </a:xfrm>
          <a:prstGeom prst="rect">
            <a:avLst/>
          </a:prstGeom>
        </p:spPr>
        <p:txBody>
          <a:bodyPr vert="horz" wrap="square" lIns="0" tIns="12702" rIns="0" bIns="0" rtlCol="0" anchor="ctr">
            <a:spAutoFit/>
          </a:bodyPr>
          <a:lstStyle/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Отработка вопросов инвесторов в письменном виде</a:t>
            </a: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«Ручной режим» сопровождения</a:t>
            </a: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Нет достаточного количества свободных земельных участков для развития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формата получения обратной связи                от инвесторов</a:t>
            </a: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Нет четкой процедуры сопровождения инвесторов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933640" y="809184"/>
            <a:ext cx="1880514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СОПРОВОЖДЕНИЕ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67757" y="4010059"/>
            <a:ext cx="2777601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КОМАНДА МО И РЕГИОНА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70976" y="4910068"/>
            <a:ext cx="2455497" cy="1274262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системности в обучении единой инвестиционной команды региона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проработанной программы по изучению лучших российских, мировых практик – выездные стажировки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системного взаимодействия между региональной командой развития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программы стажировок для команды (главы в тонусе, а команды внутри МО нет). 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ru-RU" sz="800" b="1" dirty="0">
                <a:solidFill>
                  <a:srgbClr val="58595B"/>
                </a:solidFill>
                <a:latin typeface="Calibri"/>
                <a:cs typeface="DIN Pro Bold" panose="020B0804020101020102" pitchFamily="34" charset="0"/>
              </a:rPr>
              <a:t>Мало «живого общения»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87122" y="809184"/>
            <a:ext cx="946926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КОНТЕНТ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323158" y="4010059"/>
            <a:ext cx="2312678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АКТИВНОСТЬ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248597" y="809184"/>
            <a:ext cx="1597897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ПРОДВИЖЕНИЕ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465217" y="4010059"/>
            <a:ext cx="3213955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ПОЛЕЗНОСТЬ ИНВЕСТОРУ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853051" y="4898732"/>
            <a:ext cx="2387633" cy="1466622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Достаточно сложная система гос. поддержки       – необходимо упрощать, нет механизмов ее актуализации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долгосрочной прогнозируемости и плановости в государственной поддержке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постоянных представителей институтов развития региона в районе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Бизнес боится брать государственную поддержку и гранты, нужно проводить разъяснительную работу, обучающие мероприятия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21F824D6-D72B-4AB0-AC89-18E4791CD71A}"/>
              </a:ext>
            </a:extLst>
          </p:cNvPr>
          <p:cNvSpPr/>
          <p:nvPr/>
        </p:nvSpPr>
        <p:spPr>
          <a:xfrm>
            <a:off x="603865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7F77ACE9-7DEB-4A1A-8CF2-BD6B47851C7E}"/>
              </a:ext>
            </a:extLst>
          </p:cNvPr>
          <p:cNvSpPr/>
          <p:nvPr/>
        </p:nvSpPr>
        <p:spPr>
          <a:xfrm>
            <a:off x="74132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35A6412E-BB0C-45FE-BD32-CCD09C1EA9B5}"/>
              </a:ext>
            </a:extLst>
          </p:cNvPr>
          <p:cNvSpPr/>
          <p:nvPr/>
        </p:nvSpPr>
        <p:spPr>
          <a:xfrm>
            <a:off x="878780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0B0FCA1B-B097-4668-BBDF-47531C4C399B}"/>
              </a:ext>
            </a:extLst>
          </p:cNvPr>
          <p:cNvSpPr/>
          <p:nvPr/>
        </p:nvSpPr>
        <p:spPr>
          <a:xfrm>
            <a:off x="1016238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8C3A8542-FCF8-4CB3-9A2A-F19F56713708}"/>
              </a:ext>
            </a:extLst>
          </p:cNvPr>
          <p:cNvSpPr/>
          <p:nvPr/>
        </p:nvSpPr>
        <p:spPr>
          <a:xfrm>
            <a:off x="1153695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C9655480-B962-4EB6-915C-EF4C0ECFF0E8}"/>
              </a:ext>
            </a:extLst>
          </p:cNvPr>
          <p:cNvSpPr/>
          <p:nvPr/>
        </p:nvSpPr>
        <p:spPr>
          <a:xfrm>
            <a:off x="1291152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49EAA9BF-8D5F-4E69-ADCD-A7A4A412A063}"/>
              </a:ext>
            </a:extLst>
          </p:cNvPr>
          <p:cNvSpPr/>
          <p:nvPr/>
        </p:nvSpPr>
        <p:spPr>
          <a:xfrm>
            <a:off x="1428610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C8D5C3BD-94C3-4CE3-AE4A-6FE04FF3CB53}"/>
              </a:ext>
            </a:extLst>
          </p:cNvPr>
          <p:cNvSpPr/>
          <p:nvPr/>
        </p:nvSpPr>
        <p:spPr>
          <a:xfrm>
            <a:off x="1566067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CFE5F25F-F7CA-4F3A-84D9-48D1EE36B4C9}"/>
              </a:ext>
            </a:extLst>
          </p:cNvPr>
          <p:cNvSpPr/>
          <p:nvPr/>
        </p:nvSpPr>
        <p:spPr>
          <a:xfrm>
            <a:off x="1703525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99131B7F-1D28-4851-B628-20662CBA4021}"/>
              </a:ext>
            </a:extLst>
          </p:cNvPr>
          <p:cNvSpPr/>
          <p:nvPr/>
        </p:nvSpPr>
        <p:spPr>
          <a:xfrm>
            <a:off x="1840980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3DC37CC9-3552-4B3F-9051-D6C95E7F2E97}"/>
              </a:ext>
            </a:extLst>
          </p:cNvPr>
          <p:cNvSpPr/>
          <p:nvPr/>
        </p:nvSpPr>
        <p:spPr>
          <a:xfrm>
            <a:off x="3191459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CC1DC807-9D34-4C46-B05C-D698AC6EA73D}"/>
              </a:ext>
            </a:extLst>
          </p:cNvPr>
          <p:cNvSpPr/>
          <p:nvPr/>
        </p:nvSpPr>
        <p:spPr>
          <a:xfrm>
            <a:off x="332891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BBB3957E-14D5-43F3-B457-E96A5C2CD2A9}"/>
              </a:ext>
            </a:extLst>
          </p:cNvPr>
          <p:cNvSpPr/>
          <p:nvPr/>
        </p:nvSpPr>
        <p:spPr>
          <a:xfrm>
            <a:off x="346637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29646713-B08B-4B16-ADAD-88D6F5E153D3}"/>
              </a:ext>
            </a:extLst>
          </p:cNvPr>
          <p:cNvSpPr/>
          <p:nvPr/>
        </p:nvSpPr>
        <p:spPr>
          <a:xfrm>
            <a:off x="3603831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475DBC62-9437-4E65-8D0A-8EF7B0FE36BA}"/>
              </a:ext>
            </a:extLst>
          </p:cNvPr>
          <p:cNvSpPr/>
          <p:nvPr/>
        </p:nvSpPr>
        <p:spPr>
          <a:xfrm>
            <a:off x="3741288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FAB086B-34A6-49F2-B1C9-A17DC7BCE095}"/>
              </a:ext>
            </a:extLst>
          </p:cNvPr>
          <p:cNvSpPr/>
          <p:nvPr/>
        </p:nvSpPr>
        <p:spPr>
          <a:xfrm>
            <a:off x="387874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CC51FC93-3DFE-4F4A-B6FC-F3501B8A9F3D}"/>
              </a:ext>
            </a:extLst>
          </p:cNvPr>
          <p:cNvSpPr/>
          <p:nvPr/>
        </p:nvSpPr>
        <p:spPr>
          <a:xfrm>
            <a:off x="4016203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59B0985D-801D-4830-AE21-BCE7F9AE690D}"/>
              </a:ext>
            </a:extLst>
          </p:cNvPr>
          <p:cNvSpPr/>
          <p:nvPr/>
        </p:nvSpPr>
        <p:spPr>
          <a:xfrm>
            <a:off x="4153660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1B3C9657-B96E-4CA2-8BDE-DEE46A6E1BC8}"/>
              </a:ext>
            </a:extLst>
          </p:cNvPr>
          <p:cNvSpPr/>
          <p:nvPr/>
        </p:nvSpPr>
        <p:spPr>
          <a:xfrm>
            <a:off x="4291118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FC6DAE17-8FA2-4463-A2A2-7DC7380C16D2}"/>
              </a:ext>
            </a:extLst>
          </p:cNvPr>
          <p:cNvSpPr/>
          <p:nvPr/>
        </p:nvSpPr>
        <p:spPr>
          <a:xfrm>
            <a:off x="4428573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="" xmlns:a16="http://schemas.microsoft.com/office/drawing/2014/main" id="{D691713C-6CC2-4E54-BF65-0F4A3F8CF58B}"/>
              </a:ext>
            </a:extLst>
          </p:cNvPr>
          <p:cNvSpPr/>
          <p:nvPr/>
        </p:nvSpPr>
        <p:spPr>
          <a:xfrm>
            <a:off x="8389615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="" xmlns:a16="http://schemas.microsoft.com/office/drawing/2014/main" id="{FEFAA23C-EF20-4803-82EE-D2200AD0F3D0}"/>
              </a:ext>
            </a:extLst>
          </p:cNvPr>
          <p:cNvSpPr/>
          <p:nvPr/>
        </p:nvSpPr>
        <p:spPr>
          <a:xfrm>
            <a:off x="8527073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="" xmlns:a16="http://schemas.microsoft.com/office/drawing/2014/main" id="{D8B7C136-B2FF-44B1-A289-9B7CF6549CD6}"/>
              </a:ext>
            </a:extLst>
          </p:cNvPr>
          <p:cNvSpPr/>
          <p:nvPr/>
        </p:nvSpPr>
        <p:spPr>
          <a:xfrm>
            <a:off x="8664530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="" xmlns:a16="http://schemas.microsoft.com/office/drawing/2014/main" id="{67AA2546-FD13-4BBF-9DE9-B49378C3526A}"/>
              </a:ext>
            </a:extLst>
          </p:cNvPr>
          <p:cNvSpPr/>
          <p:nvPr/>
        </p:nvSpPr>
        <p:spPr>
          <a:xfrm>
            <a:off x="880198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EB20C4E6-9165-4B82-A364-9A9C1935538A}"/>
              </a:ext>
            </a:extLst>
          </p:cNvPr>
          <p:cNvSpPr/>
          <p:nvPr/>
        </p:nvSpPr>
        <p:spPr>
          <a:xfrm>
            <a:off x="8939445" y="1114030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="" xmlns:a16="http://schemas.microsoft.com/office/drawing/2014/main" id="{F3455845-52F7-4674-9BF6-22D83D4CFF8E}"/>
              </a:ext>
            </a:extLst>
          </p:cNvPr>
          <p:cNvSpPr/>
          <p:nvPr/>
        </p:nvSpPr>
        <p:spPr>
          <a:xfrm>
            <a:off x="9076902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="" xmlns:a16="http://schemas.microsoft.com/office/drawing/2014/main" id="{9C097534-211F-42D5-A29F-090971C01ED2}"/>
              </a:ext>
            </a:extLst>
          </p:cNvPr>
          <p:cNvSpPr/>
          <p:nvPr/>
        </p:nvSpPr>
        <p:spPr>
          <a:xfrm>
            <a:off x="9214360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="" xmlns:a16="http://schemas.microsoft.com/office/drawing/2014/main" id="{1D1DB95A-5327-44B5-980E-9A04C822F659}"/>
              </a:ext>
            </a:extLst>
          </p:cNvPr>
          <p:cNvSpPr/>
          <p:nvPr/>
        </p:nvSpPr>
        <p:spPr>
          <a:xfrm>
            <a:off x="9351817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="" xmlns:a16="http://schemas.microsoft.com/office/drawing/2014/main" id="{18668B50-B449-4A98-A80C-FD427C366DD6}"/>
              </a:ext>
            </a:extLst>
          </p:cNvPr>
          <p:cNvSpPr/>
          <p:nvPr/>
        </p:nvSpPr>
        <p:spPr>
          <a:xfrm>
            <a:off x="9489274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="" xmlns:a16="http://schemas.microsoft.com/office/drawing/2014/main" id="{91654446-7B76-4B56-AB63-D6938ACD3EC3}"/>
              </a:ext>
            </a:extLst>
          </p:cNvPr>
          <p:cNvSpPr/>
          <p:nvPr/>
        </p:nvSpPr>
        <p:spPr>
          <a:xfrm>
            <a:off x="9626730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="" xmlns:a16="http://schemas.microsoft.com/office/drawing/2014/main" id="{91045CA3-52EB-4E3E-B304-3E8F74ED0C29}"/>
              </a:ext>
            </a:extLst>
          </p:cNvPr>
          <p:cNvSpPr/>
          <p:nvPr/>
        </p:nvSpPr>
        <p:spPr>
          <a:xfrm>
            <a:off x="580050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="" xmlns:a16="http://schemas.microsoft.com/office/drawing/2014/main" id="{77B0F75A-E586-400B-AF6D-A810A406FA07}"/>
              </a:ext>
            </a:extLst>
          </p:cNvPr>
          <p:cNvSpPr/>
          <p:nvPr/>
        </p:nvSpPr>
        <p:spPr>
          <a:xfrm>
            <a:off x="593796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="" xmlns:a16="http://schemas.microsoft.com/office/drawing/2014/main" id="{9EE4B8CF-A70E-4291-95D5-23005D21350E}"/>
              </a:ext>
            </a:extLst>
          </p:cNvPr>
          <p:cNvSpPr/>
          <p:nvPr/>
        </p:nvSpPr>
        <p:spPr>
          <a:xfrm>
            <a:off x="6075422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="" xmlns:a16="http://schemas.microsoft.com/office/drawing/2014/main" id="{7F6387AD-4B31-4459-85F6-AB46B74DE2EB}"/>
              </a:ext>
            </a:extLst>
          </p:cNvPr>
          <p:cNvSpPr/>
          <p:nvPr/>
        </p:nvSpPr>
        <p:spPr>
          <a:xfrm>
            <a:off x="6212879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="" xmlns:a16="http://schemas.microsoft.com/office/drawing/2014/main" id="{30C63771-33C4-44F8-8B98-17FB093BE8CC}"/>
              </a:ext>
            </a:extLst>
          </p:cNvPr>
          <p:cNvSpPr/>
          <p:nvPr/>
        </p:nvSpPr>
        <p:spPr>
          <a:xfrm>
            <a:off x="6350336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="" xmlns:a16="http://schemas.microsoft.com/office/drawing/2014/main" id="{FC49AF19-2F76-49AE-9E96-A89296CDEC48}"/>
              </a:ext>
            </a:extLst>
          </p:cNvPr>
          <p:cNvSpPr/>
          <p:nvPr/>
        </p:nvSpPr>
        <p:spPr>
          <a:xfrm>
            <a:off x="6482249" y="111421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="" xmlns:a16="http://schemas.microsoft.com/office/drawing/2014/main" id="{60ADF430-EC13-4091-986F-C347AE568367}"/>
              </a:ext>
            </a:extLst>
          </p:cNvPr>
          <p:cNvSpPr/>
          <p:nvPr/>
        </p:nvSpPr>
        <p:spPr>
          <a:xfrm>
            <a:off x="6625251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="" xmlns:a16="http://schemas.microsoft.com/office/drawing/2014/main" id="{D424A754-C531-4160-9B66-43C4B794BA4C}"/>
              </a:ext>
            </a:extLst>
          </p:cNvPr>
          <p:cNvSpPr/>
          <p:nvPr/>
        </p:nvSpPr>
        <p:spPr>
          <a:xfrm>
            <a:off x="6762709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="" xmlns:a16="http://schemas.microsoft.com/office/drawing/2014/main" id="{DE149929-FE37-4FF9-97ED-0363D1EE4658}"/>
              </a:ext>
            </a:extLst>
          </p:cNvPr>
          <p:cNvSpPr/>
          <p:nvPr/>
        </p:nvSpPr>
        <p:spPr>
          <a:xfrm>
            <a:off x="6900166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="" xmlns:a16="http://schemas.microsoft.com/office/drawing/2014/main" id="{60F74CB3-3010-4E02-8815-D4F0F1E8F50B}"/>
              </a:ext>
            </a:extLst>
          </p:cNvPr>
          <p:cNvSpPr/>
          <p:nvPr/>
        </p:nvSpPr>
        <p:spPr>
          <a:xfrm>
            <a:off x="7037622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="" xmlns:a16="http://schemas.microsoft.com/office/drawing/2014/main" id="{1EC4E424-A075-439C-B5ED-1963AB00E1F5}"/>
              </a:ext>
            </a:extLst>
          </p:cNvPr>
          <p:cNvSpPr/>
          <p:nvPr/>
        </p:nvSpPr>
        <p:spPr>
          <a:xfrm>
            <a:off x="60040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="" xmlns:a16="http://schemas.microsoft.com/office/drawing/2014/main" id="{34EBC33C-B60F-4EAD-9D6A-CA3DCEA2EB47}"/>
              </a:ext>
            </a:extLst>
          </p:cNvPr>
          <p:cNvSpPr/>
          <p:nvPr/>
        </p:nvSpPr>
        <p:spPr>
          <a:xfrm>
            <a:off x="737861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="" xmlns:a16="http://schemas.microsoft.com/office/drawing/2014/main" id="{33C03896-E553-4951-8EA3-E3092B948FC4}"/>
              </a:ext>
            </a:extLst>
          </p:cNvPr>
          <p:cNvSpPr/>
          <p:nvPr/>
        </p:nvSpPr>
        <p:spPr>
          <a:xfrm>
            <a:off x="875319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="" xmlns:a16="http://schemas.microsoft.com/office/drawing/2014/main" id="{8AA27304-D4EF-4166-A84D-3CCFB28EF56E}"/>
              </a:ext>
            </a:extLst>
          </p:cNvPr>
          <p:cNvSpPr/>
          <p:nvPr/>
        </p:nvSpPr>
        <p:spPr>
          <a:xfrm>
            <a:off x="1012776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832E2992-4219-4D8C-A7D6-7609684220D5}"/>
              </a:ext>
            </a:extLst>
          </p:cNvPr>
          <p:cNvSpPr/>
          <p:nvPr/>
        </p:nvSpPr>
        <p:spPr>
          <a:xfrm>
            <a:off x="1150233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EA7BBAB6-9A12-4CB7-9612-0FBF8DA49A2D}"/>
              </a:ext>
            </a:extLst>
          </p:cNvPr>
          <p:cNvSpPr/>
          <p:nvPr/>
        </p:nvSpPr>
        <p:spPr>
          <a:xfrm>
            <a:off x="1287691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="" xmlns:a16="http://schemas.microsoft.com/office/drawing/2014/main" id="{2AA65E20-4D6A-49D6-B328-B4318FA89857}"/>
              </a:ext>
            </a:extLst>
          </p:cNvPr>
          <p:cNvSpPr/>
          <p:nvPr/>
        </p:nvSpPr>
        <p:spPr>
          <a:xfrm>
            <a:off x="1425148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="" xmlns:a16="http://schemas.microsoft.com/office/drawing/2014/main" id="{E50B0F5C-779C-423E-9BA3-85C3D8352ADC}"/>
              </a:ext>
            </a:extLst>
          </p:cNvPr>
          <p:cNvSpPr/>
          <p:nvPr/>
        </p:nvSpPr>
        <p:spPr>
          <a:xfrm>
            <a:off x="1562606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="" xmlns:a16="http://schemas.microsoft.com/office/drawing/2014/main" id="{4008CAF3-4D27-4F26-85F1-98BB2D7CE6F9}"/>
              </a:ext>
            </a:extLst>
          </p:cNvPr>
          <p:cNvSpPr/>
          <p:nvPr/>
        </p:nvSpPr>
        <p:spPr>
          <a:xfrm>
            <a:off x="1700063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="" xmlns:a16="http://schemas.microsoft.com/office/drawing/2014/main" id="{820B51C7-920A-45DA-8142-6E41C9748322}"/>
              </a:ext>
            </a:extLst>
          </p:cNvPr>
          <p:cNvSpPr/>
          <p:nvPr/>
        </p:nvSpPr>
        <p:spPr>
          <a:xfrm>
            <a:off x="1837519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="" xmlns:a16="http://schemas.microsoft.com/office/drawing/2014/main" id="{E42A6FEC-7579-4847-AB9B-237A215198D9}"/>
              </a:ext>
            </a:extLst>
          </p:cNvPr>
          <p:cNvSpPr/>
          <p:nvPr/>
        </p:nvSpPr>
        <p:spPr>
          <a:xfrm>
            <a:off x="318799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="" xmlns:a16="http://schemas.microsoft.com/office/drawing/2014/main" id="{F2C5B5FF-E674-45CD-B0DC-8AB5C4D20324}"/>
              </a:ext>
            </a:extLst>
          </p:cNvPr>
          <p:cNvSpPr/>
          <p:nvPr/>
        </p:nvSpPr>
        <p:spPr>
          <a:xfrm>
            <a:off x="332545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="" xmlns:a16="http://schemas.microsoft.com/office/drawing/2014/main" id="{A0365467-401B-4ED3-AC2B-F428880FE20A}"/>
              </a:ext>
            </a:extLst>
          </p:cNvPr>
          <p:cNvSpPr/>
          <p:nvPr/>
        </p:nvSpPr>
        <p:spPr>
          <a:xfrm>
            <a:off x="3462912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="" xmlns:a16="http://schemas.microsoft.com/office/drawing/2014/main" id="{7B8F501F-B123-4D32-ACFF-08F02B89B039}"/>
              </a:ext>
            </a:extLst>
          </p:cNvPr>
          <p:cNvSpPr/>
          <p:nvPr/>
        </p:nvSpPr>
        <p:spPr>
          <a:xfrm>
            <a:off x="3600369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="" xmlns:a16="http://schemas.microsoft.com/office/drawing/2014/main" id="{E5E888F7-94B4-4B89-B7AB-8997935ECCC4}"/>
              </a:ext>
            </a:extLst>
          </p:cNvPr>
          <p:cNvSpPr/>
          <p:nvPr/>
        </p:nvSpPr>
        <p:spPr>
          <a:xfrm>
            <a:off x="373782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D1E52FB8-C676-4237-B207-3B4695919C86}"/>
              </a:ext>
            </a:extLst>
          </p:cNvPr>
          <p:cNvSpPr/>
          <p:nvPr/>
        </p:nvSpPr>
        <p:spPr>
          <a:xfrm>
            <a:off x="387528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Прямоугольник 188">
            <a:extLst>
              <a:ext uri="{FF2B5EF4-FFF2-40B4-BE49-F238E27FC236}">
                <a16:creationId xmlns="" xmlns:a16="http://schemas.microsoft.com/office/drawing/2014/main" id="{D17CD3BE-58A4-4931-921B-8105352992ED}"/>
              </a:ext>
            </a:extLst>
          </p:cNvPr>
          <p:cNvSpPr/>
          <p:nvPr/>
        </p:nvSpPr>
        <p:spPr>
          <a:xfrm>
            <a:off x="4012741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92BB1470-8813-4316-882C-5C7CFFED542C}"/>
              </a:ext>
            </a:extLst>
          </p:cNvPr>
          <p:cNvSpPr/>
          <p:nvPr/>
        </p:nvSpPr>
        <p:spPr>
          <a:xfrm>
            <a:off x="4150199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Прямоугольник 190">
            <a:extLst>
              <a:ext uri="{FF2B5EF4-FFF2-40B4-BE49-F238E27FC236}">
                <a16:creationId xmlns="" xmlns:a16="http://schemas.microsoft.com/office/drawing/2014/main" id="{51264BA0-07C7-45EC-8A64-3756795F7B1A}"/>
              </a:ext>
            </a:extLst>
          </p:cNvPr>
          <p:cNvSpPr/>
          <p:nvPr/>
        </p:nvSpPr>
        <p:spPr>
          <a:xfrm>
            <a:off x="4287656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="" xmlns:a16="http://schemas.microsoft.com/office/drawing/2014/main" id="{475F8A87-397C-40C7-8315-1E6FC5760E15}"/>
              </a:ext>
            </a:extLst>
          </p:cNvPr>
          <p:cNvSpPr/>
          <p:nvPr/>
        </p:nvSpPr>
        <p:spPr>
          <a:xfrm>
            <a:off x="4425112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74">
            <a:extLst>
              <a:ext uri="{FF2B5EF4-FFF2-40B4-BE49-F238E27FC236}">
                <a16:creationId xmlns="" xmlns:a16="http://schemas.microsoft.com/office/drawing/2014/main" id="{80FF0D1D-3969-4851-A249-CE6C80C16F4E}"/>
              </a:ext>
            </a:extLst>
          </p:cNvPr>
          <p:cNvSpPr txBox="1"/>
          <p:nvPr/>
        </p:nvSpPr>
        <p:spPr>
          <a:xfrm>
            <a:off x="3746263" y="143128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10" dirty="0">
                <a:solidFill>
                  <a:srgbClr val="231F20"/>
                </a:solidFill>
                <a:latin typeface="Calibri"/>
                <a:cs typeface="DIN Pro Medium" panose="020B0604020101020102" pitchFamily="34" charset="0"/>
              </a:rPr>
              <a:t>6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4" name="object 74">
            <a:extLst>
              <a:ext uri="{FF2B5EF4-FFF2-40B4-BE49-F238E27FC236}">
                <a16:creationId xmlns="" xmlns:a16="http://schemas.microsoft.com/office/drawing/2014/main" id="{7F1FB578-2323-407B-B784-E793249BC2A7}"/>
              </a:ext>
            </a:extLst>
          </p:cNvPr>
          <p:cNvSpPr txBox="1"/>
          <p:nvPr/>
        </p:nvSpPr>
        <p:spPr>
          <a:xfrm>
            <a:off x="6373023" y="143128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5" name="object 74">
            <a:extLst>
              <a:ext uri="{FF2B5EF4-FFF2-40B4-BE49-F238E27FC236}">
                <a16:creationId xmlns="" xmlns:a16="http://schemas.microsoft.com/office/drawing/2014/main" id="{C9330862-C63E-4A77-9D32-ADA3E0711695}"/>
              </a:ext>
            </a:extLst>
          </p:cNvPr>
          <p:cNvSpPr txBox="1"/>
          <p:nvPr/>
        </p:nvSpPr>
        <p:spPr>
          <a:xfrm>
            <a:off x="8948691" y="143128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6" name="object 74">
            <a:extLst>
              <a:ext uri="{FF2B5EF4-FFF2-40B4-BE49-F238E27FC236}">
                <a16:creationId xmlns="" xmlns:a16="http://schemas.microsoft.com/office/drawing/2014/main" id="{74428171-0EAB-4C51-8630-81927356AE65}"/>
              </a:ext>
            </a:extLst>
          </p:cNvPr>
          <p:cNvSpPr txBox="1"/>
          <p:nvPr/>
        </p:nvSpPr>
        <p:spPr>
          <a:xfrm>
            <a:off x="1171509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10" dirty="0">
                <a:solidFill>
                  <a:srgbClr val="231F20"/>
                </a:solidFill>
                <a:latin typeface="Calibri"/>
                <a:cs typeface="DIN Pro Medium" panose="020B0604020101020102" pitchFamily="34" charset="0"/>
              </a:rPr>
              <a:t>2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7" name="object 74">
            <a:extLst>
              <a:ext uri="{FF2B5EF4-FFF2-40B4-BE49-F238E27FC236}">
                <a16:creationId xmlns="" xmlns:a16="http://schemas.microsoft.com/office/drawing/2014/main" id="{1928E9C1-E611-4932-ADBC-1938B2F8A941}"/>
              </a:ext>
            </a:extLst>
          </p:cNvPr>
          <p:cNvSpPr txBox="1"/>
          <p:nvPr/>
        </p:nvSpPr>
        <p:spPr>
          <a:xfrm>
            <a:off x="3743771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8" name="object 74">
            <a:extLst>
              <a:ext uri="{FF2B5EF4-FFF2-40B4-BE49-F238E27FC236}">
                <a16:creationId xmlns="" xmlns:a16="http://schemas.microsoft.com/office/drawing/2014/main" id="{E046E767-6E8E-4206-99C0-4AEF17759116}"/>
              </a:ext>
            </a:extLst>
          </p:cNvPr>
          <p:cNvSpPr txBox="1"/>
          <p:nvPr/>
        </p:nvSpPr>
        <p:spPr>
          <a:xfrm>
            <a:off x="6370531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9" name="object 74">
            <a:extLst>
              <a:ext uri="{FF2B5EF4-FFF2-40B4-BE49-F238E27FC236}">
                <a16:creationId xmlns="" xmlns:a16="http://schemas.microsoft.com/office/drawing/2014/main" id="{69B602AA-261C-45C4-A2A8-D0ECF740C8CA}"/>
              </a:ext>
            </a:extLst>
          </p:cNvPr>
          <p:cNvSpPr txBox="1"/>
          <p:nvPr/>
        </p:nvSpPr>
        <p:spPr>
          <a:xfrm>
            <a:off x="8946199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3" name="object 66">
            <a:extLst>
              <a:ext uri="{FF2B5EF4-FFF2-40B4-BE49-F238E27FC236}">
                <a16:creationId xmlns="" xmlns:a16="http://schemas.microsoft.com/office/drawing/2014/main" id="{0080F6CB-118D-489A-9149-BA36B91F5779}"/>
              </a:ext>
            </a:extLst>
          </p:cNvPr>
          <p:cNvSpPr txBox="1"/>
          <p:nvPr/>
        </p:nvSpPr>
        <p:spPr>
          <a:xfrm>
            <a:off x="5143111" y="2821288"/>
            <a:ext cx="2312678" cy="87671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Имеется информация об инфраструктуре (промышленные площадки, заброшенные здания), 350 га под комплексную застройку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Аналитика на основе входящих запросов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Со всеми региональными структурами в регионе выстроены хорошие отношения</a:t>
            </a:r>
          </a:p>
          <a:p>
            <a:pPr marL="12701" marR="0" lvl="0" indent="0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195" name="object 65">
            <a:extLst>
              <a:ext uri="{FF2B5EF4-FFF2-40B4-BE49-F238E27FC236}">
                <a16:creationId xmlns="" xmlns:a16="http://schemas.microsoft.com/office/drawing/2014/main" id="{53A4EAF4-C18B-4C74-812C-2BB5A365D2B9}"/>
              </a:ext>
            </a:extLst>
          </p:cNvPr>
          <p:cNvSpPr txBox="1"/>
          <p:nvPr/>
        </p:nvSpPr>
        <p:spPr>
          <a:xfrm>
            <a:off x="2564905" y="6448425"/>
            <a:ext cx="2345844" cy="534958"/>
          </a:xfrm>
          <a:prstGeom prst="rect">
            <a:avLst/>
          </a:prstGeom>
        </p:spPr>
        <p:txBody>
          <a:bodyPr vert="horz" wrap="square" lIns="0" tIns="17148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Высокая вовлеченность руководителей региона в развитие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Хорошо выстроены отношения с ключевыми министерствами</a:t>
            </a:r>
          </a:p>
        </p:txBody>
      </p:sp>
      <p:sp>
        <p:nvSpPr>
          <p:cNvPr id="142" name="object 60">
            <a:extLst>
              <a:ext uri="{FF2B5EF4-FFF2-40B4-BE49-F238E27FC236}">
                <a16:creationId xmlns="" xmlns:a16="http://schemas.microsoft.com/office/drawing/2014/main" id="{E7E266FC-EACF-4D06-9C42-A8C10B748FDD}"/>
              </a:ext>
            </a:extLst>
          </p:cNvPr>
          <p:cNvSpPr/>
          <p:nvPr/>
        </p:nvSpPr>
        <p:spPr>
          <a:xfrm>
            <a:off x="207269" y="64484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285779" marR="0" lvl="0" indent="-285779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5">
            <a:extLst>
              <a:ext uri="{FF2B5EF4-FFF2-40B4-BE49-F238E27FC236}">
                <a16:creationId xmlns="" xmlns:a16="http://schemas.microsoft.com/office/drawing/2014/main" id="{2DB31C7C-B536-4134-A0BC-67AEE56C147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060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ДИАГНОСТИКА КАРТА ПО ФАКТОРАМ РАБОТЫ МО С ИНВЕСТОРАМИ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99" name="Номер слайда 5">
            <a:extLst>
              <a:ext uri="{FF2B5EF4-FFF2-40B4-BE49-F238E27FC236}">
                <a16:creationId xmlns="" xmlns:a16="http://schemas.microsoft.com/office/drawing/2014/main" id="{0CE9EA54-95E9-4A57-8322-740B49B503D8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29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131" name="object 65">
            <a:extLst>
              <a:ext uri="{FF2B5EF4-FFF2-40B4-BE49-F238E27FC236}">
                <a16:creationId xmlns="" xmlns:a16="http://schemas.microsoft.com/office/drawing/2014/main" id="{A305F344-0F8D-1241-8B68-350FC7727B06}"/>
              </a:ext>
            </a:extLst>
          </p:cNvPr>
          <p:cNvSpPr txBox="1"/>
          <p:nvPr/>
        </p:nvSpPr>
        <p:spPr>
          <a:xfrm>
            <a:off x="178784" y="6599266"/>
            <a:ext cx="2345844" cy="201533"/>
          </a:xfrm>
          <a:prstGeom prst="rect">
            <a:avLst/>
          </a:prstGeom>
        </p:spPr>
        <p:txBody>
          <a:bodyPr vert="horz" wrap="square" lIns="0" tIns="17148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Быстро рассматривают вопросы инвесторов на территории региона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206317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5F3035D4-7174-4976-89F8-4C2DF3EA6B40}"/>
              </a:ext>
            </a:extLst>
          </p:cNvPr>
          <p:cNvCxnSpPr>
            <a:cxnSpLocks/>
          </p:cNvCxnSpPr>
          <p:nvPr/>
        </p:nvCxnSpPr>
        <p:spPr>
          <a:xfrm flipV="1">
            <a:off x="-139700" y="-257175"/>
            <a:ext cx="7022992" cy="8001000"/>
          </a:xfrm>
          <a:prstGeom prst="line">
            <a:avLst/>
          </a:prstGeom>
          <a:ln w="38100">
            <a:solidFill>
              <a:srgbClr val="7895D0"/>
            </a:solidFill>
          </a:ln>
          <a:effectLst>
            <a:outerShdw blurRad="2540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7716268" y="4166895"/>
            <a:ext cx="2976245" cy="3393440"/>
          </a:xfrm>
          <a:custGeom>
            <a:avLst/>
            <a:gdLst/>
            <a:ahLst/>
            <a:cxnLst/>
            <a:rect l="l" t="t" r="r" b="b"/>
            <a:pathLst>
              <a:path w="2976245" h="3393440">
                <a:moveTo>
                  <a:pt x="2975737" y="0"/>
                </a:moveTo>
                <a:lnTo>
                  <a:pt x="0" y="3393109"/>
                </a:lnTo>
                <a:lnTo>
                  <a:pt x="2975737" y="3393109"/>
                </a:lnTo>
                <a:lnTo>
                  <a:pt x="29757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2793" y="5724725"/>
            <a:ext cx="274721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1" dirty="0">
                <a:solidFill>
                  <a:srgbClr val="1F427B"/>
                </a:solidFill>
                <a:latin typeface="+mj-lt"/>
                <a:cs typeface="Montserrat"/>
              </a:rPr>
              <a:t>1.</a:t>
            </a:r>
            <a:endParaRPr sz="2550" dirty="0">
              <a:solidFill>
                <a:srgbClr val="1F427B"/>
              </a:solidFill>
              <a:latin typeface="+mj-l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7770" y="2361661"/>
            <a:ext cx="30353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1" spc="5" dirty="0">
                <a:solidFill>
                  <a:srgbClr val="1F427B"/>
                </a:solidFill>
                <a:latin typeface="+mj-lt"/>
                <a:cs typeface="Montserrat"/>
              </a:rPr>
              <a:t>3.</a:t>
            </a:r>
            <a:endParaRPr sz="2550" dirty="0">
              <a:solidFill>
                <a:srgbClr val="1F427B"/>
              </a:solidFill>
              <a:latin typeface="+mj-l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4677" y="697240"/>
            <a:ext cx="348615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1" spc="55" dirty="0">
                <a:solidFill>
                  <a:srgbClr val="1F427B"/>
                </a:solidFill>
                <a:latin typeface="+mj-lt"/>
                <a:cs typeface="Montserrat"/>
              </a:rPr>
              <a:t>4.</a:t>
            </a:r>
            <a:endParaRPr sz="2550" dirty="0">
              <a:solidFill>
                <a:srgbClr val="1F427B"/>
              </a:solidFill>
              <a:latin typeface="+mj-l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0222" y="6275353"/>
            <a:ext cx="5243451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8475" marR="551180">
              <a:lnSpc>
                <a:spcPts val="1600"/>
              </a:lnSpc>
              <a:spcBef>
                <a:spcPts val="844"/>
              </a:spcBef>
            </a:pP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Сформировать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пул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инвестиционных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экономически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эффективных проектов</a:t>
            </a:r>
            <a:endParaRPr sz="1600" dirty="0">
              <a:latin typeface="+mj-lt"/>
              <a:cs typeface="DIN Pro Medium" panose="020B0604020101020102" pitchFamily="34" charset="0"/>
            </a:endParaRPr>
          </a:p>
          <a:p>
            <a:pPr marL="498475" marR="5080">
              <a:lnSpc>
                <a:spcPts val="1600"/>
              </a:lnSpc>
            </a:pP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для реализации (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поддержка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существующих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и развитие новых)</a:t>
            </a:r>
            <a:endParaRPr sz="16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6331" y="4383245"/>
            <a:ext cx="4533429" cy="740587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50545">
              <a:lnSpc>
                <a:spcPts val="1600"/>
              </a:lnSpc>
              <a:spcBef>
                <a:spcPts val="1170"/>
              </a:spcBef>
            </a:pP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Вовлечь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в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процесс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разработки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инвестиционн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ого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профил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я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все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заинтересованны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е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сторон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ы</a:t>
            </a:r>
            <a:endParaRPr sz="16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1331" y="809625"/>
            <a:ext cx="3450985" cy="492441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869315">
              <a:lnSpc>
                <a:spcPts val="1700"/>
              </a:lnSpc>
              <a:spcBef>
                <a:spcPts val="439"/>
              </a:spcBef>
            </a:pPr>
            <a:r>
              <a:rPr sz="1700" b="1" dirty="0">
                <a:solidFill>
                  <a:srgbClr val="1F427B"/>
                </a:solidFill>
                <a:latin typeface="+mj-lt"/>
                <a:cs typeface="Montserrat ExtraBold"/>
              </a:rPr>
              <a:t>П</a:t>
            </a:r>
            <a:r>
              <a:rPr sz="1700" b="1" spc="-20" dirty="0">
                <a:solidFill>
                  <a:srgbClr val="1F427B"/>
                </a:solidFill>
                <a:latin typeface="+mj-lt"/>
                <a:cs typeface="Montserrat ExtraBold"/>
              </a:rPr>
              <a:t>О</a:t>
            </a:r>
            <a:r>
              <a:rPr sz="1700" b="1" dirty="0">
                <a:solidFill>
                  <a:srgbClr val="1F427B"/>
                </a:solidFill>
                <a:latin typeface="+mj-lt"/>
                <a:cs typeface="Montserrat ExtraBold"/>
              </a:rPr>
              <a:t>ТЕНЦИ</a:t>
            </a:r>
            <a:r>
              <a:rPr sz="1700" b="1" spc="10" dirty="0">
                <a:solidFill>
                  <a:srgbClr val="1F427B"/>
                </a:solidFill>
                <a:latin typeface="+mj-lt"/>
                <a:cs typeface="Montserrat ExtraBold"/>
              </a:rPr>
              <a:t>А</a:t>
            </a:r>
            <a:r>
              <a:rPr sz="1700" b="1" dirty="0">
                <a:solidFill>
                  <a:srgbClr val="1F427B"/>
                </a:solidFill>
                <a:latin typeface="+mj-lt"/>
                <a:cs typeface="Montserrat ExtraBold"/>
              </a:rPr>
              <a:t>ЛЬНЫЕ  </a:t>
            </a:r>
            <a:r>
              <a:rPr sz="17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ИНВЕСТОРЫ</a:t>
            </a:r>
            <a:endParaRPr sz="1600" dirty="0">
              <a:solidFill>
                <a:srgbClr val="1F427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564" y="1036237"/>
            <a:ext cx="2121535" cy="2974532"/>
          </a:xfrm>
          <a:prstGeom prst="rect">
            <a:avLst/>
          </a:prstGeom>
        </p:spPr>
        <p:txBody>
          <a:bodyPr vert="horz" wrap="square" lIns="0" tIns="304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sz="3500" b="1" spc="55" dirty="0">
                <a:solidFill>
                  <a:srgbClr val="1F427B"/>
                </a:solidFill>
                <a:latin typeface="+mj-lt"/>
                <a:cs typeface="Montserrat ExtraBold"/>
              </a:rPr>
              <a:t>ЦЕЛЬ</a:t>
            </a:r>
            <a:endParaRPr sz="3500" dirty="0">
              <a:solidFill>
                <a:srgbClr val="1F427B"/>
              </a:solidFill>
              <a:latin typeface="+mj-lt"/>
              <a:cs typeface="Montserrat ExtraBold"/>
            </a:endParaRPr>
          </a:p>
          <a:p>
            <a:pPr marL="12700" marR="724535">
              <a:lnSpc>
                <a:spcPts val="1900"/>
              </a:lnSpc>
              <a:spcBef>
                <a:spcPts val="1305"/>
              </a:spcBef>
            </a:pPr>
            <a:r>
              <a:rPr b="1" spc="-30" dirty="0" err="1">
                <a:solidFill>
                  <a:srgbClr val="58595B"/>
                </a:solidFill>
                <a:latin typeface="+mj-lt"/>
                <a:cs typeface="DIN Pro Bold"/>
              </a:rPr>
              <a:t>Разработать</a:t>
            </a:r>
            <a:r>
              <a:rPr b="1" spc="-30" dirty="0">
                <a:solidFill>
                  <a:srgbClr val="58595B"/>
                </a:solidFill>
                <a:latin typeface="+mj-lt"/>
                <a:cs typeface="DIN Pro Bold"/>
              </a:rPr>
              <a:t>  </a:t>
            </a:r>
            <a:r>
              <a:rPr b="1" dirty="0">
                <a:solidFill>
                  <a:srgbClr val="58595B"/>
                </a:solidFill>
                <a:latin typeface="+mj-lt"/>
                <a:cs typeface="DIN Pro Bold"/>
              </a:rPr>
              <a:t>и</a:t>
            </a:r>
            <a:r>
              <a:rPr b="1" spc="-100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b="1" spc="-25" dirty="0" err="1">
                <a:solidFill>
                  <a:srgbClr val="58595B"/>
                </a:solidFill>
                <a:latin typeface="+mj-lt"/>
                <a:cs typeface="DIN Pro Bold"/>
              </a:rPr>
              <a:t>обосновать</a:t>
            </a:r>
            <a:r>
              <a:rPr b="1" spc="-25" dirty="0">
                <a:solidFill>
                  <a:srgbClr val="58595B"/>
                </a:solidFill>
                <a:latin typeface="+mj-lt"/>
                <a:cs typeface="DIN Pro Bold"/>
              </a:rPr>
              <a:t>  </a:t>
            </a:r>
            <a:r>
              <a:rPr b="1" spc="-20" dirty="0" err="1">
                <a:solidFill>
                  <a:srgbClr val="58595B"/>
                </a:solidFill>
                <a:latin typeface="+mj-lt"/>
                <a:cs typeface="DIN Pro Bold"/>
              </a:rPr>
              <a:t>напра</a:t>
            </a:r>
            <a:r>
              <a:rPr b="1" spc="-30" dirty="0" err="1">
                <a:solidFill>
                  <a:srgbClr val="58595B"/>
                </a:solidFill>
                <a:latin typeface="+mj-lt"/>
                <a:cs typeface="DIN Pro Bold"/>
              </a:rPr>
              <a:t>в</a:t>
            </a:r>
            <a:r>
              <a:rPr b="1" spc="-20" dirty="0" err="1">
                <a:solidFill>
                  <a:srgbClr val="58595B"/>
                </a:solidFill>
                <a:latin typeface="+mj-lt"/>
                <a:cs typeface="DIN Pro Bold"/>
              </a:rPr>
              <a:t>ления</a:t>
            </a:r>
            <a:endParaRPr dirty="0">
              <a:latin typeface="+mj-lt"/>
              <a:cs typeface="DIN Pro Bold"/>
            </a:endParaRPr>
          </a:p>
          <a:p>
            <a:pPr marL="12700">
              <a:lnSpc>
                <a:spcPts val="1900"/>
              </a:lnSpc>
            </a:pPr>
            <a:r>
              <a:rPr b="1" spc="-25" dirty="0">
                <a:solidFill>
                  <a:srgbClr val="58595B"/>
                </a:solidFill>
                <a:latin typeface="+mj-lt"/>
                <a:cs typeface="DIN Pro Bold"/>
              </a:rPr>
              <a:t>инвестиционного</a:t>
            </a:r>
            <a:endParaRPr dirty="0">
              <a:latin typeface="+mj-lt"/>
              <a:cs typeface="DIN Pro Bold"/>
            </a:endParaRPr>
          </a:p>
          <a:p>
            <a:pPr marL="12700" marR="5080">
              <a:lnSpc>
                <a:spcPts val="1900"/>
              </a:lnSpc>
              <a:spcBef>
                <a:spcPts val="85"/>
              </a:spcBef>
            </a:pPr>
            <a:r>
              <a:rPr lang="ru-RU" b="1" spc="-25" dirty="0">
                <a:solidFill>
                  <a:srgbClr val="58595B"/>
                </a:solidFill>
                <a:latin typeface="+mj-lt"/>
                <a:cs typeface="DIN Pro Bold"/>
              </a:rPr>
              <a:t>р</a:t>
            </a:r>
            <a:r>
              <a:rPr b="1" spc="-25" dirty="0" err="1">
                <a:solidFill>
                  <a:srgbClr val="58595B"/>
                </a:solidFill>
                <a:latin typeface="+mj-lt"/>
                <a:cs typeface="DIN Pro Bold"/>
              </a:rPr>
              <a:t>азвития</a:t>
            </a:r>
            <a:r>
              <a:rPr lang="ru-RU" b="1" spc="-25" dirty="0">
                <a:solidFill>
                  <a:srgbClr val="58595B"/>
                </a:solidFill>
                <a:latin typeface="+mj-lt"/>
                <a:cs typeface="DIN Pro Bold"/>
              </a:rPr>
              <a:t> Моргаушского района</a:t>
            </a:r>
            <a:r>
              <a:rPr b="1" spc="-90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b="1" spc="-10" dirty="0" err="1">
                <a:solidFill>
                  <a:srgbClr val="58595B"/>
                </a:solidFill>
                <a:latin typeface="+mj-lt"/>
                <a:cs typeface="DIN Pro Bold"/>
              </a:rPr>
              <a:t>на</a:t>
            </a:r>
            <a:r>
              <a:rPr b="1" spc="-10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b="1" spc="-25" dirty="0" err="1">
                <a:solidFill>
                  <a:srgbClr val="58595B"/>
                </a:solidFill>
                <a:latin typeface="+mj-lt"/>
                <a:cs typeface="DIN Pro Bold"/>
              </a:rPr>
              <a:t>период</a:t>
            </a:r>
            <a:r>
              <a:rPr b="1" spc="-25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b="1" spc="-15" dirty="0">
                <a:solidFill>
                  <a:srgbClr val="58595B"/>
                </a:solidFill>
                <a:latin typeface="+mj-lt"/>
                <a:cs typeface="DIN Pro Bold"/>
              </a:rPr>
              <a:t>до 2025</a:t>
            </a:r>
            <a:r>
              <a:rPr b="1" spc="-75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b="1" spc="-30" dirty="0" err="1">
                <a:solidFill>
                  <a:srgbClr val="58595B"/>
                </a:solidFill>
                <a:latin typeface="+mj-lt"/>
                <a:cs typeface="DIN Pro Bold"/>
              </a:rPr>
              <a:t>года</a:t>
            </a:r>
            <a:endParaRPr dirty="0">
              <a:latin typeface="+mj-lt"/>
              <a:cs typeface="DIN Pro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336131"/>
            <a:ext cx="306705" cy="525780"/>
          </a:xfrm>
          <a:custGeom>
            <a:avLst/>
            <a:gdLst/>
            <a:ahLst/>
            <a:cxnLst/>
            <a:rect l="l" t="t" r="r" b="b"/>
            <a:pathLst>
              <a:path w="306705" h="525780">
                <a:moveTo>
                  <a:pt x="4051" y="0"/>
                </a:moveTo>
                <a:lnTo>
                  <a:pt x="0" y="1854"/>
                </a:lnTo>
                <a:lnTo>
                  <a:pt x="253" y="523379"/>
                </a:lnTo>
                <a:lnTo>
                  <a:pt x="4317" y="525233"/>
                </a:lnTo>
                <a:lnTo>
                  <a:pt x="304711" y="265518"/>
                </a:lnTo>
                <a:lnTo>
                  <a:pt x="306565" y="263905"/>
                </a:lnTo>
                <a:lnTo>
                  <a:pt x="306565" y="261023"/>
                </a:lnTo>
                <a:lnTo>
                  <a:pt x="405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="" xmlns:a16="http://schemas.microsoft.com/office/drawing/2014/main" id="{0BAF7C9A-8A9D-45B6-A773-9CE79D729105}"/>
              </a:ext>
            </a:extLst>
          </p:cNvPr>
          <p:cNvSpPr txBox="1"/>
          <p:nvPr/>
        </p:nvSpPr>
        <p:spPr>
          <a:xfrm>
            <a:off x="3673885" y="4056272"/>
            <a:ext cx="524345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sz="2550" b="1" spc="15" dirty="0">
                <a:solidFill>
                  <a:srgbClr val="1F427B"/>
                </a:solidFill>
                <a:latin typeface="+mj-lt"/>
                <a:cs typeface="Montserrat"/>
              </a:rPr>
              <a:t>2.</a:t>
            </a:r>
            <a:endParaRPr sz="1600" dirty="0">
              <a:solidFill>
                <a:srgbClr val="1F427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="" xmlns:a16="http://schemas.microsoft.com/office/drawing/2014/main" id="{CF2E618D-5077-4D3D-8579-D74E63EC1D7A}"/>
              </a:ext>
            </a:extLst>
          </p:cNvPr>
          <p:cNvSpPr txBox="1"/>
          <p:nvPr/>
        </p:nvSpPr>
        <p:spPr>
          <a:xfrm>
            <a:off x="4141849" y="4056272"/>
            <a:ext cx="524345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sz="2550" b="1" spc="-22" baseline="1633" dirty="0">
                <a:solidFill>
                  <a:srgbClr val="1F427B"/>
                </a:solidFill>
                <a:latin typeface="+mj-lt"/>
                <a:cs typeface="Montserrat ExtraBold"/>
              </a:rPr>
              <a:t>СТЕЙКХОЛДЕРЫ</a:t>
            </a:r>
            <a:endParaRPr sz="1600" dirty="0">
              <a:solidFill>
                <a:srgbClr val="1F427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="" xmlns:a16="http://schemas.microsoft.com/office/drawing/2014/main" id="{C333CD95-A1A2-4800-A561-2553C13950DA}"/>
              </a:ext>
            </a:extLst>
          </p:cNvPr>
          <p:cNvSpPr txBox="1"/>
          <p:nvPr/>
        </p:nvSpPr>
        <p:spPr>
          <a:xfrm>
            <a:off x="2637809" y="5782125"/>
            <a:ext cx="5243451" cy="34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lang="ru-RU" sz="2550" b="1" spc="-22" baseline="1633" dirty="0">
                <a:solidFill>
                  <a:srgbClr val="1F427B"/>
                </a:solidFill>
                <a:latin typeface="+mj-lt"/>
                <a:cs typeface="Montserrat ExtraBold"/>
              </a:rPr>
              <a:t>ИНВЕСТИЦИОННЫЕ ПРОЕКТЫ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="" xmlns:a16="http://schemas.microsoft.com/office/drawing/2014/main" id="{ADB39EA5-80D5-40A1-B848-1EE62017B80D}"/>
              </a:ext>
            </a:extLst>
          </p:cNvPr>
          <p:cNvSpPr txBox="1"/>
          <p:nvPr/>
        </p:nvSpPr>
        <p:spPr>
          <a:xfrm>
            <a:off x="5656895" y="2778844"/>
            <a:ext cx="4533429" cy="945772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172085">
              <a:lnSpc>
                <a:spcPts val="1600"/>
              </a:lnSpc>
              <a:spcBef>
                <a:spcPts val="910"/>
              </a:spcBef>
            </a:pP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Выработать рекомендации </a:t>
            </a:r>
            <a:r>
              <a:rPr lang="ru-RU" sz="160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 улучшению  инвестиционной 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привлекательности</a:t>
            </a:r>
            <a:endParaRPr lang="ru-RU" sz="1600" dirty="0">
              <a:latin typeface="+mj-lt"/>
              <a:cs typeface="DIN Pro Medium" panose="020B0604020101020102" pitchFamily="34" charset="0"/>
            </a:endParaRPr>
          </a:p>
          <a:p>
            <a:pPr marL="12700" marR="5080">
              <a:lnSpc>
                <a:spcPts val="1600"/>
              </a:lnSpc>
            </a:pP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 повышению инвестиционной </a:t>
            </a:r>
            <a:r>
              <a:rPr lang="ru-RU" sz="160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активности,  сохранению 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квалифицированных кадров</a:t>
            </a:r>
            <a:endParaRPr lang="ru-RU" sz="16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="" xmlns:a16="http://schemas.microsoft.com/office/drawing/2014/main" id="{7339DAA1-F3C1-416A-8A9F-2D3F17D2C12B}"/>
              </a:ext>
            </a:extLst>
          </p:cNvPr>
          <p:cNvSpPr txBox="1"/>
          <p:nvPr/>
        </p:nvSpPr>
        <p:spPr>
          <a:xfrm>
            <a:off x="5652633" y="2424684"/>
            <a:ext cx="5243451" cy="34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lang="ru-RU" sz="2550" b="1" spc="-22" baseline="1633" dirty="0">
                <a:solidFill>
                  <a:srgbClr val="1F427B"/>
                </a:solidFill>
                <a:latin typeface="+mj-lt"/>
                <a:cs typeface="Montserrat ExtraBold"/>
              </a:rPr>
              <a:t>ИНВЕСТИЦИОННЫЕ УСЛОВИЯ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="" xmlns:a16="http://schemas.microsoft.com/office/drawing/2014/main" id="{1BBEF0B7-90C7-4C8C-BD7E-435F45EF0E98}"/>
              </a:ext>
            </a:extLst>
          </p:cNvPr>
          <p:cNvSpPr txBox="1"/>
          <p:nvPr/>
        </p:nvSpPr>
        <p:spPr>
          <a:xfrm>
            <a:off x="7051330" y="1416985"/>
            <a:ext cx="3450985" cy="671978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1250"/>
              </a:spcBef>
            </a:pP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Определить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пул</a:t>
            </a:r>
            <a:r>
              <a:rPr sz="160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потенциальных  интересантов в реализации  инвестиционных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проектов</a:t>
            </a:r>
            <a:endParaRPr sz="16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="" xmlns:a16="http://schemas.microsoft.com/office/drawing/2014/main" id="{C7397A4A-94E2-4BC2-8465-97152B3075F6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5">
            <a:extLst>
              <a:ext uri="{FF2B5EF4-FFF2-40B4-BE49-F238E27FC236}">
                <a16:creationId xmlns="" xmlns:a16="http://schemas.microsoft.com/office/drawing/2014/main" id="{E489C452-3C23-4A6A-908D-3CD36A43E611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ЦЕЛЬ И ЗАДАЧИ ПРОЕКТА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7" name="Рисунок 28">
            <a:extLst>
              <a:ext uri="{FF2B5EF4-FFF2-40B4-BE49-F238E27FC236}">
                <a16:creationId xmlns="" xmlns:a16="http://schemas.microsoft.com/office/drawing/2014/main" id="{A60EC7D8-54EC-417F-ACF7-29F30845E77F}"/>
              </a:ext>
            </a:extLst>
          </p:cNvPr>
          <p:cNvGrpSpPr/>
          <p:nvPr/>
        </p:nvGrpSpPr>
        <p:grpSpPr>
          <a:xfrm>
            <a:off x="4773683" y="646077"/>
            <a:ext cx="1399865" cy="1399865"/>
            <a:chOff x="4773683" y="646077"/>
            <a:chExt cx="1399865" cy="1399865"/>
          </a:xfrm>
          <a:solidFill>
            <a:schemeClr val="accent1"/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74D77A5F-4438-4A45-9E3E-763E5D7E51B7}"/>
                </a:ext>
              </a:extLst>
            </p:cNvPr>
            <p:cNvSpPr/>
            <p:nvPr/>
          </p:nvSpPr>
          <p:spPr>
            <a:xfrm rot="-4060763">
              <a:off x="4937213" y="809607"/>
              <a:ext cx="1072807" cy="1072807"/>
            </a:xfrm>
            <a:custGeom>
              <a:avLst/>
              <a:gdLst>
                <a:gd name="connsiteX0" fmla="*/ 1072808 w 1072807"/>
                <a:gd name="connsiteY0" fmla="*/ 536404 h 1072807"/>
                <a:gd name="connsiteX1" fmla="*/ 536404 w 1072807"/>
                <a:gd name="connsiteY1" fmla="*/ 1072808 h 1072807"/>
                <a:gd name="connsiteX2" fmla="*/ 0 w 1072807"/>
                <a:gd name="connsiteY2" fmla="*/ 536404 h 1072807"/>
                <a:gd name="connsiteX3" fmla="*/ 536404 w 1072807"/>
                <a:gd name="connsiteY3" fmla="*/ 0 h 1072807"/>
                <a:gd name="connsiteX4" fmla="*/ 1072808 w 1072807"/>
                <a:gd name="connsiteY4" fmla="*/ 536404 h 10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7" h="1072807">
                  <a:moveTo>
                    <a:pt x="1072808" y="536404"/>
                  </a:moveTo>
                  <a:cubicBezTo>
                    <a:pt x="1072808" y="832651"/>
                    <a:pt x="832651" y="1072808"/>
                    <a:pt x="536404" y="1072808"/>
                  </a:cubicBezTo>
                  <a:cubicBezTo>
                    <a:pt x="240156" y="1072808"/>
                    <a:pt x="0" y="832651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1" y="0"/>
                    <a:pt x="1072808" y="240156"/>
                    <a:pt x="1072808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D940980A-1CC4-492A-A2E5-2FA1F7431B99}"/>
                </a:ext>
              </a:extLst>
            </p:cNvPr>
            <p:cNvSpPr/>
            <p:nvPr/>
          </p:nvSpPr>
          <p:spPr>
            <a:xfrm>
              <a:off x="5086113" y="1411612"/>
              <a:ext cx="710006" cy="293351"/>
            </a:xfrm>
            <a:custGeom>
              <a:avLst/>
              <a:gdLst>
                <a:gd name="connsiteX0" fmla="*/ 693445 w 710006"/>
                <a:gd name="connsiteY0" fmla="*/ 77446 h 293351"/>
                <a:gd name="connsiteX1" fmla="*/ 658161 w 710006"/>
                <a:gd name="connsiteY1" fmla="*/ 66873 h 293351"/>
                <a:gd name="connsiteX2" fmla="*/ 580588 w 710006"/>
                <a:gd name="connsiteY2" fmla="*/ 90693 h 293351"/>
                <a:gd name="connsiteX3" fmla="*/ 547215 w 710006"/>
                <a:gd name="connsiteY3" fmla="*/ 101138 h 293351"/>
                <a:gd name="connsiteX4" fmla="*/ 519956 w 710006"/>
                <a:gd name="connsiteY4" fmla="*/ 109545 h 293351"/>
                <a:gd name="connsiteX5" fmla="*/ 512314 w 710006"/>
                <a:gd name="connsiteY5" fmla="*/ 111838 h 293351"/>
                <a:gd name="connsiteX6" fmla="*/ 511422 w 710006"/>
                <a:gd name="connsiteY6" fmla="*/ 104195 h 293351"/>
                <a:gd name="connsiteX7" fmla="*/ 460598 w 710006"/>
                <a:gd name="connsiteY7" fmla="*/ 65600 h 293351"/>
                <a:gd name="connsiteX8" fmla="*/ 460089 w 710006"/>
                <a:gd name="connsiteY8" fmla="*/ 65600 h 293351"/>
                <a:gd name="connsiteX9" fmla="*/ 372580 w 710006"/>
                <a:gd name="connsiteY9" fmla="*/ 65854 h 293351"/>
                <a:gd name="connsiteX10" fmla="*/ 362135 w 710006"/>
                <a:gd name="connsiteY10" fmla="*/ 63562 h 293351"/>
                <a:gd name="connsiteX11" fmla="*/ 350671 w 710006"/>
                <a:gd name="connsiteY11" fmla="*/ 59358 h 293351"/>
                <a:gd name="connsiteX12" fmla="*/ 262908 w 710006"/>
                <a:gd name="connsiteY12" fmla="*/ 27386 h 293351"/>
                <a:gd name="connsiteX13" fmla="*/ 230809 w 710006"/>
                <a:gd name="connsiteY13" fmla="*/ 22036 h 293351"/>
                <a:gd name="connsiteX14" fmla="*/ 183169 w 710006"/>
                <a:gd name="connsiteY14" fmla="*/ 22164 h 293351"/>
                <a:gd name="connsiteX15" fmla="*/ 160878 w 710006"/>
                <a:gd name="connsiteY15" fmla="*/ 22164 h 293351"/>
                <a:gd name="connsiteX16" fmla="*/ 133747 w 710006"/>
                <a:gd name="connsiteY16" fmla="*/ 0 h 293351"/>
                <a:gd name="connsiteX17" fmla="*/ 23438 w 710006"/>
                <a:gd name="connsiteY17" fmla="*/ 0 h 293351"/>
                <a:gd name="connsiteX18" fmla="*/ 9681 w 710006"/>
                <a:gd name="connsiteY18" fmla="*/ 0 h 293351"/>
                <a:gd name="connsiteX19" fmla="*/ 5605 w 710006"/>
                <a:gd name="connsiteY19" fmla="*/ 127 h 293351"/>
                <a:gd name="connsiteX20" fmla="*/ 0 w 710006"/>
                <a:gd name="connsiteY20" fmla="*/ 382 h 293351"/>
                <a:gd name="connsiteX21" fmla="*/ 0 w 710006"/>
                <a:gd name="connsiteY21" fmla="*/ 30189 h 293351"/>
                <a:gd name="connsiteX22" fmla="*/ 130817 w 710006"/>
                <a:gd name="connsiteY22" fmla="*/ 30189 h 293351"/>
                <a:gd name="connsiteX23" fmla="*/ 130817 w 710006"/>
                <a:gd name="connsiteY23" fmla="*/ 219854 h 293351"/>
                <a:gd name="connsiteX24" fmla="*/ 255 w 710006"/>
                <a:gd name="connsiteY24" fmla="*/ 219854 h 293351"/>
                <a:gd name="connsiteX25" fmla="*/ 255 w 710006"/>
                <a:gd name="connsiteY25" fmla="*/ 249533 h 293351"/>
                <a:gd name="connsiteX26" fmla="*/ 57957 w 710006"/>
                <a:gd name="connsiteY26" fmla="*/ 249533 h 293351"/>
                <a:gd name="connsiteX27" fmla="*/ 129671 w 710006"/>
                <a:gd name="connsiteY27" fmla="*/ 249533 h 293351"/>
                <a:gd name="connsiteX28" fmla="*/ 150943 w 710006"/>
                <a:gd name="connsiteY28" fmla="*/ 244438 h 293351"/>
                <a:gd name="connsiteX29" fmla="*/ 161260 w 710006"/>
                <a:gd name="connsiteY29" fmla="*/ 227752 h 293351"/>
                <a:gd name="connsiteX30" fmla="*/ 168011 w 710006"/>
                <a:gd name="connsiteY30" fmla="*/ 227752 h 293351"/>
                <a:gd name="connsiteX31" fmla="*/ 192468 w 710006"/>
                <a:gd name="connsiteY31" fmla="*/ 227879 h 293351"/>
                <a:gd name="connsiteX32" fmla="*/ 206607 w 710006"/>
                <a:gd name="connsiteY32" fmla="*/ 230299 h 293351"/>
                <a:gd name="connsiteX33" fmla="*/ 331310 w 710006"/>
                <a:gd name="connsiteY33" fmla="*/ 274372 h 293351"/>
                <a:gd name="connsiteX34" fmla="*/ 366594 w 710006"/>
                <a:gd name="connsiteY34" fmla="*/ 287110 h 293351"/>
                <a:gd name="connsiteX35" fmla="*/ 382898 w 710006"/>
                <a:gd name="connsiteY35" fmla="*/ 293096 h 293351"/>
                <a:gd name="connsiteX36" fmla="*/ 414742 w 710006"/>
                <a:gd name="connsiteY36" fmla="*/ 293351 h 293351"/>
                <a:gd name="connsiteX37" fmla="*/ 416653 w 710006"/>
                <a:gd name="connsiteY37" fmla="*/ 292077 h 293351"/>
                <a:gd name="connsiteX38" fmla="*/ 417672 w 710006"/>
                <a:gd name="connsiteY38" fmla="*/ 291313 h 293351"/>
                <a:gd name="connsiteX39" fmla="*/ 495373 w 710006"/>
                <a:gd name="connsiteY39" fmla="*/ 250934 h 293351"/>
                <a:gd name="connsiteX40" fmla="*/ 670008 w 710006"/>
                <a:gd name="connsiteY40" fmla="*/ 160114 h 293351"/>
                <a:gd name="connsiteX41" fmla="*/ 676376 w 710006"/>
                <a:gd name="connsiteY41" fmla="*/ 156930 h 293351"/>
                <a:gd name="connsiteX42" fmla="*/ 695356 w 710006"/>
                <a:gd name="connsiteY42" fmla="*/ 145466 h 293351"/>
                <a:gd name="connsiteX43" fmla="*/ 710004 w 710006"/>
                <a:gd name="connsiteY43" fmla="*/ 112093 h 293351"/>
                <a:gd name="connsiteX44" fmla="*/ 693445 w 710006"/>
                <a:gd name="connsiteY44" fmla="*/ 77446 h 293351"/>
                <a:gd name="connsiteX45" fmla="*/ 462127 w 710006"/>
                <a:gd name="connsiteY45" fmla="*/ 95533 h 293351"/>
                <a:gd name="connsiteX46" fmla="*/ 478559 w 710006"/>
                <a:gd name="connsiteY46" fmla="*/ 102412 h 293351"/>
                <a:gd name="connsiteX47" fmla="*/ 480851 w 710006"/>
                <a:gd name="connsiteY47" fmla="*/ 121264 h 293351"/>
                <a:gd name="connsiteX48" fmla="*/ 463910 w 710006"/>
                <a:gd name="connsiteY48" fmla="*/ 131709 h 293351"/>
                <a:gd name="connsiteX49" fmla="*/ 416780 w 710006"/>
                <a:gd name="connsiteY49" fmla="*/ 131709 h 293351"/>
                <a:gd name="connsiteX50" fmla="*/ 359842 w 710006"/>
                <a:gd name="connsiteY50" fmla="*/ 131836 h 293351"/>
                <a:gd name="connsiteX51" fmla="*/ 355639 w 710006"/>
                <a:gd name="connsiteY51" fmla="*/ 131836 h 293351"/>
                <a:gd name="connsiteX52" fmla="*/ 331692 w 710006"/>
                <a:gd name="connsiteY52" fmla="*/ 133492 h 293351"/>
                <a:gd name="connsiteX53" fmla="*/ 296408 w 710006"/>
                <a:gd name="connsiteY53" fmla="*/ 179221 h 293351"/>
                <a:gd name="connsiteX54" fmla="*/ 296536 w 710006"/>
                <a:gd name="connsiteY54" fmla="*/ 183042 h 293351"/>
                <a:gd name="connsiteX55" fmla="*/ 323667 w 710006"/>
                <a:gd name="connsiteY55" fmla="*/ 183042 h 293351"/>
                <a:gd name="connsiteX56" fmla="*/ 324686 w 710006"/>
                <a:gd name="connsiteY56" fmla="*/ 180622 h 293351"/>
                <a:gd name="connsiteX57" fmla="*/ 326342 w 710006"/>
                <a:gd name="connsiteY57" fmla="*/ 176291 h 293351"/>
                <a:gd name="connsiteX58" fmla="*/ 330036 w 710006"/>
                <a:gd name="connsiteY58" fmla="*/ 168394 h 293351"/>
                <a:gd name="connsiteX59" fmla="*/ 347359 w 710006"/>
                <a:gd name="connsiteY59" fmla="*/ 161515 h 293351"/>
                <a:gd name="connsiteX60" fmla="*/ 440091 w 710006"/>
                <a:gd name="connsiteY60" fmla="*/ 161643 h 293351"/>
                <a:gd name="connsiteX61" fmla="*/ 464165 w 710006"/>
                <a:gd name="connsiteY61" fmla="*/ 161515 h 293351"/>
                <a:gd name="connsiteX62" fmla="*/ 491296 w 710006"/>
                <a:gd name="connsiteY62" fmla="*/ 152981 h 293351"/>
                <a:gd name="connsiteX63" fmla="*/ 512441 w 710006"/>
                <a:gd name="connsiteY63" fmla="*/ 143173 h 293351"/>
                <a:gd name="connsiteX64" fmla="*/ 515371 w 710006"/>
                <a:gd name="connsiteY64" fmla="*/ 142281 h 293351"/>
                <a:gd name="connsiteX65" fmla="*/ 598549 w 710006"/>
                <a:gd name="connsiteY65" fmla="*/ 116296 h 293351"/>
                <a:gd name="connsiteX66" fmla="*/ 659945 w 710006"/>
                <a:gd name="connsiteY66" fmla="*/ 97189 h 293351"/>
                <a:gd name="connsiteX67" fmla="*/ 678542 w 710006"/>
                <a:gd name="connsiteY67" fmla="*/ 106615 h 293351"/>
                <a:gd name="connsiteX68" fmla="*/ 671663 w 710006"/>
                <a:gd name="connsiteY68" fmla="*/ 125212 h 293351"/>
                <a:gd name="connsiteX69" fmla="*/ 496264 w 710006"/>
                <a:gd name="connsiteY69" fmla="*/ 216288 h 293351"/>
                <a:gd name="connsiteX70" fmla="*/ 412195 w 710006"/>
                <a:gd name="connsiteY70" fmla="*/ 260106 h 293351"/>
                <a:gd name="connsiteX71" fmla="*/ 385573 w 710006"/>
                <a:gd name="connsiteY71" fmla="*/ 261507 h 293351"/>
                <a:gd name="connsiteX72" fmla="*/ 291695 w 710006"/>
                <a:gd name="connsiteY72" fmla="*/ 228516 h 293351"/>
                <a:gd name="connsiteX73" fmla="*/ 244311 w 710006"/>
                <a:gd name="connsiteY73" fmla="*/ 211829 h 293351"/>
                <a:gd name="connsiteX74" fmla="*/ 216670 w 710006"/>
                <a:gd name="connsiteY74" fmla="*/ 201894 h 293351"/>
                <a:gd name="connsiteX75" fmla="*/ 192977 w 710006"/>
                <a:gd name="connsiteY75" fmla="*/ 197436 h 293351"/>
                <a:gd name="connsiteX76" fmla="*/ 190685 w 710006"/>
                <a:gd name="connsiteY76" fmla="*/ 197436 h 293351"/>
                <a:gd name="connsiteX77" fmla="*/ 167884 w 710006"/>
                <a:gd name="connsiteY77" fmla="*/ 197563 h 293351"/>
                <a:gd name="connsiteX78" fmla="*/ 161515 w 710006"/>
                <a:gd name="connsiteY78" fmla="*/ 197563 h 293351"/>
                <a:gd name="connsiteX79" fmla="*/ 161515 w 710006"/>
                <a:gd name="connsiteY79" fmla="*/ 52352 h 293351"/>
                <a:gd name="connsiteX80" fmla="*/ 183552 w 710006"/>
                <a:gd name="connsiteY80" fmla="*/ 52225 h 293351"/>
                <a:gd name="connsiteX81" fmla="*/ 239853 w 710006"/>
                <a:gd name="connsiteY81" fmla="*/ 52607 h 293351"/>
                <a:gd name="connsiteX82" fmla="*/ 257813 w 710006"/>
                <a:gd name="connsiteY82" fmla="*/ 57575 h 293351"/>
                <a:gd name="connsiteX83" fmla="*/ 263545 w 710006"/>
                <a:gd name="connsiteY83" fmla="*/ 59740 h 293351"/>
                <a:gd name="connsiteX84" fmla="*/ 313604 w 710006"/>
                <a:gd name="connsiteY84" fmla="*/ 77828 h 293351"/>
                <a:gd name="connsiteX85" fmla="*/ 359078 w 710006"/>
                <a:gd name="connsiteY85" fmla="*/ 94260 h 293351"/>
                <a:gd name="connsiteX86" fmla="*/ 369014 w 710006"/>
                <a:gd name="connsiteY86" fmla="*/ 95788 h 293351"/>
                <a:gd name="connsiteX87" fmla="*/ 453975 w 710006"/>
                <a:gd name="connsiteY87" fmla="*/ 95788 h 293351"/>
                <a:gd name="connsiteX88" fmla="*/ 462127 w 710006"/>
                <a:gd name="connsiteY88" fmla="*/ 95533 h 293351"/>
                <a:gd name="connsiteX89" fmla="*/ 462127 w 710006"/>
                <a:gd name="connsiteY89" fmla="*/ 95533 h 2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10006" h="293351">
                  <a:moveTo>
                    <a:pt x="693445" y="77446"/>
                  </a:moveTo>
                  <a:cubicBezTo>
                    <a:pt x="681089" y="67001"/>
                    <a:pt x="669625" y="63562"/>
                    <a:pt x="658161" y="66873"/>
                  </a:cubicBezTo>
                  <a:cubicBezTo>
                    <a:pt x="632176" y="74516"/>
                    <a:pt x="605936" y="82796"/>
                    <a:pt x="580588" y="90693"/>
                  </a:cubicBezTo>
                  <a:cubicBezTo>
                    <a:pt x="569506" y="94132"/>
                    <a:pt x="558425" y="97699"/>
                    <a:pt x="547215" y="101138"/>
                  </a:cubicBezTo>
                  <a:cubicBezTo>
                    <a:pt x="538171" y="103940"/>
                    <a:pt x="529128" y="106743"/>
                    <a:pt x="519956" y="109545"/>
                  </a:cubicBezTo>
                  <a:lnTo>
                    <a:pt x="512314" y="111838"/>
                  </a:lnTo>
                  <a:cubicBezTo>
                    <a:pt x="512186" y="109163"/>
                    <a:pt x="512059" y="106743"/>
                    <a:pt x="511422" y="104195"/>
                  </a:cubicBezTo>
                  <a:cubicBezTo>
                    <a:pt x="505563" y="79611"/>
                    <a:pt x="487093" y="65600"/>
                    <a:pt x="460598" y="65600"/>
                  </a:cubicBezTo>
                  <a:cubicBezTo>
                    <a:pt x="460471" y="65600"/>
                    <a:pt x="460216" y="65600"/>
                    <a:pt x="460089" y="65600"/>
                  </a:cubicBezTo>
                  <a:cubicBezTo>
                    <a:pt x="430919" y="65854"/>
                    <a:pt x="401750" y="65982"/>
                    <a:pt x="372580" y="65854"/>
                  </a:cubicBezTo>
                  <a:cubicBezTo>
                    <a:pt x="369014" y="65854"/>
                    <a:pt x="365065" y="64581"/>
                    <a:pt x="362135" y="63562"/>
                  </a:cubicBezTo>
                  <a:lnTo>
                    <a:pt x="350671" y="59358"/>
                  </a:lnTo>
                  <a:cubicBezTo>
                    <a:pt x="321374" y="48786"/>
                    <a:pt x="292077" y="38341"/>
                    <a:pt x="262908" y="27386"/>
                  </a:cubicBezTo>
                  <a:cubicBezTo>
                    <a:pt x="252718" y="23565"/>
                    <a:pt x="242273" y="21782"/>
                    <a:pt x="230809" y="22036"/>
                  </a:cubicBezTo>
                  <a:cubicBezTo>
                    <a:pt x="214886" y="22291"/>
                    <a:pt x="199092" y="22291"/>
                    <a:pt x="183169" y="22164"/>
                  </a:cubicBezTo>
                  <a:lnTo>
                    <a:pt x="160878" y="22164"/>
                  </a:lnTo>
                  <a:cubicBezTo>
                    <a:pt x="158076" y="8407"/>
                    <a:pt x="148013" y="0"/>
                    <a:pt x="133747" y="0"/>
                  </a:cubicBezTo>
                  <a:lnTo>
                    <a:pt x="23438" y="0"/>
                  </a:lnTo>
                  <a:lnTo>
                    <a:pt x="9681" y="0"/>
                  </a:lnTo>
                  <a:cubicBezTo>
                    <a:pt x="8280" y="0"/>
                    <a:pt x="7006" y="127"/>
                    <a:pt x="5605" y="127"/>
                  </a:cubicBezTo>
                  <a:lnTo>
                    <a:pt x="0" y="382"/>
                  </a:lnTo>
                  <a:lnTo>
                    <a:pt x="0" y="30189"/>
                  </a:lnTo>
                  <a:lnTo>
                    <a:pt x="130817" y="30189"/>
                  </a:lnTo>
                  <a:lnTo>
                    <a:pt x="130817" y="219854"/>
                  </a:lnTo>
                  <a:lnTo>
                    <a:pt x="255" y="219854"/>
                  </a:lnTo>
                  <a:lnTo>
                    <a:pt x="255" y="249533"/>
                  </a:lnTo>
                  <a:lnTo>
                    <a:pt x="57957" y="249533"/>
                  </a:lnTo>
                  <a:cubicBezTo>
                    <a:pt x="81777" y="249533"/>
                    <a:pt x="105724" y="249406"/>
                    <a:pt x="129671" y="249533"/>
                  </a:cubicBezTo>
                  <a:cubicBezTo>
                    <a:pt x="136804" y="249533"/>
                    <a:pt x="144192" y="249533"/>
                    <a:pt x="150943" y="244438"/>
                  </a:cubicBezTo>
                  <a:cubicBezTo>
                    <a:pt x="156675" y="240107"/>
                    <a:pt x="160114" y="234503"/>
                    <a:pt x="161260" y="227752"/>
                  </a:cubicBezTo>
                  <a:lnTo>
                    <a:pt x="168011" y="227752"/>
                  </a:lnTo>
                  <a:cubicBezTo>
                    <a:pt x="176291" y="227752"/>
                    <a:pt x="184316" y="227624"/>
                    <a:pt x="192468" y="227879"/>
                  </a:cubicBezTo>
                  <a:cubicBezTo>
                    <a:pt x="197818" y="228006"/>
                    <a:pt x="202531" y="228898"/>
                    <a:pt x="206607" y="230299"/>
                  </a:cubicBezTo>
                  <a:cubicBezTo>
                    <a:pt x="248259" y="244820"/>
                    <a:pt x="289785" y="259596"/>
                    <a:pt x="331310" y="274372"/>
                  </a:cubicBezTo>
                  <a:cubicBezTo>
                    <a:pt x="343156" y="278575"/>
                    <a:pt x="354875" y="282906"/>
                    <a:pt x="366594" y="287110"/>
                  </a:cubicBezTo>
                  <a:lnTo>
                    <a:pt x="382898" y="293096"/>
                  </a:lnTo>
                  <a:lnTo>
                    <a:pt x="414742" y="293351"/>
                  </a:lnTo>
                  <a:lnTo>
                    <a:pt x="416653" y="292077"/>
                  </a:lnTo>
                  <a:cubicBezTo>
                    <a:pt x="417035" y="291823"/>
                    <a:pt x="417290" y="291568"/>
                    <a:pt x="417672" y="291313"/>
                  </a:cubicBezTo>
                  <a:lnTo>
                    <a:pt x="495373" y="250934"/>
                  </a:lnTo>
                  <a:cubicBezTo>
                    <a:pt x="553584" y="220619"/>
                    <a:pt x="611796" y="190430"/>
                    <a:pt x="670008" y="160114"/>
                  </a:cubicBezTo>
                  <a:cubicBezTo>
                    <a:pt x="672046" y="158968"/>
                    <a:pt x="674211" y="157949"/>
                    <a:pt x="676376" y="156930"/>
                  </a:cubicBezTo>
                  <a:cubicBezTo>
                    <a:pt x="683000" y="153745"/>
                    <a:pt x="689878" y="150433"/>
                    <a:pt x="695356" y="145466"/>
                  </a:cubicBezTo>
                  <a:cubicBezTo>
                    <a:pt x="705036" y="136804"/>
                    <a:pt x="710132" y="124958"/>
                    <a:pt x="710004" y="112093"/>
                  </a:cubicBezTo>
                  <a:cubicBezTo>
                    <a:pt x="709750" y="98718"/>
                    <a:pt x="703763" y="86235"/>
                    <a:pt x="693445" y="77446"/>
                  </a:cubicBezTo>
                  <a:close/>
                  <a:moveTo>
                    <a:pt x="462127" y="95533"/>
                  </a:moveTo>
                  <a:cubicBezTo>
                    <a:pt x="469515" y="95533"/>
                    <a:pt x="474737" y="97699"/>
                    <a:pt x="478559" y="102412"/>
                  </a:cubicBezTo>
                  <a:cubicBezTo>
                    <a:pt x="483144" y="108144"/>
                    <a:pt x="483909" y="114513"/>
                    <a:pt x="480851" y="121264"/>
                  </a:cubicBezTo>
                  <a:cubicBezTo>
                    <a:pt x="477667" y="128142"/>
                    <a:pt x="472062" y="131709"/>
                    <a:pt x="463910" y="131709"/>
                  </a:cubicBezTo>
                  <a:cubicBezTo>
                    <a:pt x="448243" y="131709"/>
                    <a:pt x="432448" y="131836"/>
                    <a:pt x="416780" y="131709"/>
                  </a:cubicBezTo>
                  <a:cubicBezTo>
                    <a:pt x="397801" y="131709"/>
                    <a:pt x="378822" y="131709"/>
                    <a:pt x="359842" y="131836"/>
                  </a:cubicBezTo>
                  <a:lnTo>
                    <a:pt x="355639" y="131836"/>
                  </a:lnTo>
                  <a:cubicBezTo>
                    <a:pt x="347869" y="131836"/>
                    <a:pt x="339589" y="131836"/>
                    <a:pt x="331692" y="133492"/>
                  </a:cubicBezTo>
                  <a:cubicBezTo>
                    <a:pt x="311184" y="137823"/>
                    <a:pt x="295389" y="158331"/>
                    <a:pt x="296408" y="179221"/>
                  </a:cubicBezTo>
                  <a:lnTo>
                    <a:pt x="296536" y="183042"/>
                  </a:lnTo>
                  <a:lnTo>
                    <a:pt x="323667" y="183042"/>
                  </a:lnTo>
                  <a:lnTo>
                    <a:pt x="324686" y="180622"/>
                  </a:lnTo>
                  <a:cubicBezTo>
                    <a:pt x="325323" y="179221"/>
                    <a:pt x="325833" y="177820"/>
                    <a:pt x="326342" y="176291"/>
                  </a:cubicBezTo>
                  <a:cubicBezTo>
                    <a:pt x="327489" y="173361"/>
                    <a:pt x="328508" y="170559"/>
                    <a:pt x="330036" y="168394"/>
                  </a:cubicBezTo>
                  <a:cubicBezTo>
                    <a:pt x="333348" y="163553"/>
                    <a:pt x="338316" y="161260"/>
                    <a:pt x="347359" y="161515"/>
                  </a:cubicBezTo>
                  <a:cubicBezTo>
                    <a:pt x="378312" y="161770"/>
                    <a:pt x="409138" y="161770"/>
                    <a:pt x="440091" y="161643"/>
                  </a:cubicBezTo>
                  <a:lnTo>
                    <a:pt x="464165" y="161515"/>
                  </a:lnTo>
                  <a:cubicBezTo>
                    <a:pt x="475756" y="161515"/>
                    <a:pt x="484673" y="158713"/>
                    <a:pt x="491296" y="152981"/>
                  </a:cubicBezTo>
                  <a:cubicBezTo>
                    <a:pt x="497411" y="147758"/>
                    <a:pt x="504671" y="145466"/>
                    <a:pt x="512441" y="143173"/>
                  </a:cubicBezTo>
                  <a:lnTo>
                    <a:pt x="515371" y="142281"/>
                  </a:lnTo>
                  <a:cubicBezTo>
                    <a:pt x="543139" y="133619"/>
                    <a:pt x="570780" y="124958"/>
                    <a:pt x="598549" y="116296"/>
                  </a:cubicBezTo>
                  <a:lnTo>
                    <a:pt x="659945" y="97189"/>
                  </a:lnTo>
                  <a:cubicBezTo>
                    <a:pt x="667333" y="94897"/>
                    <a:pt x="675230" y="98845"/>
                    <a:pt x="678542" y="106615"/>
                  </a:cubicBezTo>
                  <a:cubicBezTo>
                    <a:pt x="681599" y="113748"/>
                    <a:pt x="678669" y="121518"/>
                    <a:pt x="671663" y="125212"/>
                  </a:cubicBezTo>
                  <a:lnTo>
                    <a:pt x="496264" y="216288"/>
                  </a:lnTo>
                  <a:cubicBezTo>
                    <a:pt x="468241" y="230809"/>
                    <a:pt x="440091" y="245330"/>
                    <a:pt x="412195" y="260106"/>
                  </a:cubicBezTo>
                  <a:cubicBezTo>
                    <a:pt x="404170" y="264309"/>
                    <a:pt x="395126" y="264819"/>
                    <a:pt x="385573" y="261507"/>
                  </a:cubicBezTo>
                  <a:cubicBezTo>
                    <a:pt x="354238" y="250680"/>
                    <a:pt x="323030" y="239598"/>
                    <a:pt x="291695" y="228516"/>
                  </a:cubicBezTo>
                  <a:lnTo>
                    <a:pt x="244311" y="211829"/>
                  </a:lnTo>
                  <a:cubicBezTo>
                    <a:pt x="235012" y="208645"/>
                    <a:pt x="225714" y="205461"/>
                    <a:pt x="216670" y="201894"/>
                  </a:cubicBezTo>
                  <a:cubicBezTo>
                    <a:pt x="209027" y="198964"/>
                    <a:pt x="201257" y="197436"/>
                    <a:pt x="192977" y="197436"/>
                  </a:cubicBezTo>
                  <a:cubicBezTo>
                    <a:pt x="192213" y="197436"/>
                    <a:pt x="191449" y="197436"/>
                    <a:pt x="190685" y="197436"/>
                  </a:cubicBezTo>
                  <a:cubicBezTo>
                    <a:pt x="183169" y="197690"/>
                    <a:pt x="175654" y="197690"/>
                    <a:pt x="167884" y="197563"/>
                  </a:cubicBezTo>
                  <a:lnTo>
                    <a:pt x="161515" y="197563"/>
                  </a:lnTo>
                  <a:lnTo>
                    <a:pt x="161515" y="52352"/>
                  </a:lnTo>
                  <a:cubicBezTo>
                    <a:pt x="168903" y="52225"/>
                    <a:pt x="176164" y="52352"/>
                    <a:pt x="183552" y="52225"/>
                  </a:cubicBezTo>
                  <a:cubicBezTo>
                    <a:pt x="202021" y="52098"/>
                    <a:pt x="221128" y="51970"/>
                    <a:pt x="239853" y="52607"/>
                  </a:cubicBezTo>
                  <a:cubicBezTo>
                    <a:pt x="245585" y="52862"/>
                    <a:pt x="251571" y="55155"/>
                    <a:pt x="257813" y="57575"/>
                  </a:cubicBezTo>
                  <a:cubicBezTo>
                    <a:pt x="259723" y="58339"/>
                    <a:pt x="261634" y="59103"/>
                    <a:pt x="263545" y="59740"/>
                  </a:cubicBezTo>
                  <a:cubicBezTo>
                    <a:pt x="280231" y="65727"/>
                    <a:pt x="296918" y="71714"/>
                    <a:pt x="313604" y="77828"/>
                  </a:cubicBezTo>
                  <a:cubicBezTo>
                    <a:pt x="328762" y="83305"/>
                    <a:pt x="343920" y="88782"/>
                    <a:pt x="359078" y="94260"/>
                  </a:cubicBezTo>
                  <a:cubicBezTo>
                    <a:pt x="361880" y="95279"/>
                    <a:pt x="365065" y="95788"/>
                    <a:pt x="369014" y="95788"/>
                  </a:cubicBezTo>
                  <a:cubicBezTo>
                    <a:pt x="397292" y="95788"/>
                    <a:pt x="425697" y="95788"/>
                    <a:pt x="453975" y="95788"/>
                  </a:cubicBezTo>
                  <a:lnTo>
                    <a:pt x="462127" y="95533"/>
                  </a:lnTo>
                  <a:cubicBezTo>
                    <a:pt x="461999" y="95533"/>
                    <a:pt x="462127" y="95533"/>
                    <a:pt x="462127" y="95533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DEE8EE68-CF1F-40E7-8FDB-99D5D6DE8DCB}"/>
                </a:ext>
              </a:extLst>
            </p:cNvPr>
            <p:cNvSpPr/>
            <p:nvPr/>
          </p:nvSpPr>
          <p:spPr>
            <a:xfrm>
              <a:off x="5285091" y="974674"/>
              <a:ext cx="422092" cy="487506"/>
            </a:xfrm>
            <a:custGeom>
              <a:avLst/>
              <a:gdLst>
                <a:gd name="connsiteX0" fmla="*/ 421862 w 422092"/>
                <a:gd name="connsiteY0" fmla="*/ 389171 h 487506"/>
                <a:gd name="connsiteX1" fmla="*/ 403137 w 422092"/>
                <a:gd name="connsiteY1" fmla="*/ 279881 h 487506"/>
                <a:gd name="connsiteX2" fmla="*/ 323399 w 422092"/>
                <a:gd name="connsiteY2" fmla="*/ 177469 h 487506"/>
                <a:gd name="connsiteX3" fmla="*/ 297287 w 422092"/>
                <a:gd name="connsiteY3" fmla="*/ 163585 h 487506"/>
                <a:gd name="connsiteX4" fmla="*/ 287478 w 422092"/>
                <a:gd name="connsiteY4" fmla="*/ 158745 h 487506"/>
                <a:gd name="connsiteX5" fmla="*/ 288880 w 422092"/>
                <a:gd name="connsiteY5" fmla="*/ 135052 h 487506"/>
                <a:gd name="connsiteX6" fmla="*/ 274104 w 422092"/>
                <a:gd name="connsiteY6" fmla="*/ 115181 h 487506"/>
                <a:gd name="connsiteX7" fmla="*/ 284803 w 422092"/>
                <a:gd name="connsiteY7" fmla="*/ 93782 h 487506"/>
                <a:gd name="connsiteX8" fmla="*/ 309770 w 422092"/>
                <a:gd name="connsiteY8" fmla="*/ 43722 h 487506"/>
                <a:gd name="connsiteX9" fmla="*/ 302509 w 422092"/>
                <a:gd name="connsiteY9" fmla="*/ 22068 h 487506"/>
                <a:gd name="connsiteX10" fmla="*/ 287478 w 422092"/>
                <a:gd name="connsiteY10" fmla="*/ 14553 h 487506"/>
                <a:gd name="connsiteX11" fmla="*/ 263022 w 422092"/>
                <a:gd name="connsiteY11" fmla="*/ 2197 h 487506"/>
                <a:gd name="connsiteX12" fmla="*/ 246717 w 422092"/>
                <a:gd name="connsiteY12" fmla="*/ 2197 h 487506"/>
                <a:gd name="connsiteX13" fmla="*/ 213727 w 422092"/>
                <a:gd name="connsiteY13" fmla="*/ 18629 h 487506"/>
                <a:gd name="connsiteX14" fmla="*/ 207995 w 422092"/>
                <a:gd name="connsiteY14" fmla="*/ 18629 h 487506"/>
                <a:gd name="connsiteX15" fmla="*/ 175768 w 422092"/>
                <a:gd name="connsiteY15" fmla="*/ 2579 h 487506"/>
                <a:gd name="connsiteX16" fmla="*/ 158445 w 422092"/>
                <a:gd name="connsiteY16" fmla="*/ 2452 h 487506"/>
                <a:gd name="connsiteX17" fmla="*/ 133733 w 422092"/>
                <a:gd name="connsiteY17" fmla="*/ 14935 h 487506"/>
                <a:gd name="connsiteX18" fmla="*/ 119085 w 422092"/>
                <a:gd name="connsiteY18" fmla="*/ 22196 h 487506"/>
                <a:gd name="connsiteX19" fmla="*/ 111952 w 422092"/>
                <a:gd name="connsiteY19" fmla="*/ 44105 h 487506"/>
                <a:gd name="connsiteX20" fmla="*/ 145834 w 422092"/>
                <a:gd name="connsiteY20" fmla="*/ 111870 h 487506"/>
                <a:gd name="connsiteX21" fmla="*/ 147490 w 422092"/>
                <a:gd name="connsiteY21" fmla="*/ 115309 h 487506"/>
                <a:gd name="connsiteX22" fmla="*/ 133988 w 422092"/>
                <a:gd name="connsiteY22" fmla="*/ 159254 h 487506"/>
                <a:gd name="connsiteX23" fmla="*/ 71063 w 422092"/>
                <a:gd name="connsiteY23" fmla="*/ 194283 h 487506"/>
                <a:gd name="connsiteX24" fmla="*/ 15272 w 422092"/>
                <a:gd name="connsiteY24" fmla="*/ 284467 h 487506"/>
                <a:gd name="connsiteX25" fmla="*/ 369 w 422092"/>
                <a:gd name="connsiteY25" fmla="*/ 370829 h 487506"/>
                <a:gd name="connsiteX26" fmla="*/ 114 w 422092"/>
                <a:gd name="connsiteY26" fmla="*/ 403820 h 487506"/>
                <a:gd name="connsiteX27" fmla="*/ 241 w 422092"/>
                <a:gd name="connsiteY27" fmla="*/ 418723 h 487506"/>
                <a:gd name="connsiteX28" fmla="*/ 241 w 422092"/>
                <a:gd name="connsiteY28" fmla="*/ 421398 h 487506"/>
                <a:gd name="connsiteX29" fmla="*/ 27118 w 422092"/>
                <a:gd name="connsiteY29" fmla="*/ 421398 h 487506"/>
                <a:gd name="connsiteX30" fmla="*/ 27118 w 422092"/>
                <a:gd name="connsiteY30" fmla="*/ 399234 h 487506"/>
                <a:gd name="connsiteX31" fmla="*/ 37945 w 422092"/>
                <a:gd name="connsiteY31" fmla="*/ 304210 h 487506"/>
                <a:gd name="connsiteX32" fmla="*/ 91316 w 422092"/>
                <a:gd name="connsiteY32" fmla="*/ 213008 h 487506"/>
                <a:gd name="connsiteX33" fmla="*/ 173985 w 422092"/>
                <a:gd name="connsiteY33" fmla="*/ 180654 h 487506"/>
                <a:gd name="connsiteX34" fmla="*/ 174367 w 422092"/>
                <a:gd name="connsiteY34" fmla="*/ 180654 h 487506"/>
                <a:gd name="connsiteX35" fmla="*/ 201371 w 422092"/>
                <a:gd name="connsiteY35" fmla="*/ 180654 h 487506"/>
                <a:gd name="connsiteX36" fmla="*/ 251558 w 422092"/>
                <a:gd name="connsiteY36" fmla="*/ 180781 h 487506"/>
                <a:gd name="connsiteX37" fmla="*/ 272575 w 422092"/>
                <a:gd name="connsiteY37" fmla="*/ 183711 h 487506"/>
                <a:gd name="connsiteX38" fmla="*/ 368618 w 422092"/>
                <a:gd name="connsiteY38" fmla="*/ 268799 h 487506"/>
                <a:gd name="connsiteX39" fmla="*/ 394094 w 422092"/>
                <a:gd name="connsiteY39" fmla="*/ 383567 h 487506"/>
                <a:gd name="connsiteX40" fmla="*/ 394348 w 422092"/>
                <a:gd name="connsiteY40" fmla="*/ 449166 h 487506"/>
                <a:gd name="connsiteX41" fmla="*/ 394221 w 422092"/>
                <a:gd name="connsiteY41" fmla="*/ 478208 h 487506"/>
                <a:gd name="connsiteX42" fmla="*/ 394221 w 422092"/>
                <a:gd name="connsiteY42" fmla="*/ 487507 h 487506"/>
                <a:gd name="connsiteX43" fmla="*/ 421735 w 422092"/>
                <a:gd name="connsiteY43" fmla="*/ 487507 h 487506"/>
                <a:gd name="connsiteX44" fmla="*/ 421735 w 422092"/>
                <a:gd name="connsiteY44" fmla="*/ 478081 h 487506"/>
                <a:gd name="connsiteX45" fmla="*/ 421735 w 422092"/>
                <a:gd name="connsiteY45" fmla="*/ 450567 h 487506"/>
                <a:gd name="connsiteX46" fmla="*/ 421862 w 422092"/>
                <a:gd name="connsiteY46" fmla="*/ 389171 h 487506"/>
                <a:gd name="connsiteX47" fmla="*/ 247227 w 422092"/>
                <a:gd name="connsiteY47" fmla="*/ 107157 h 487506"/>
                <a:gd name="connsiteX48" fmla="*/ 244170 w 422092"/>
                <a:gd name="connsiteY48" fmla="*/ 109449 h 487506"/>
                <a:gd name="connsiteX49" fmla="*/ 187869 w 422092"/>
                <a:gd name="connsiteY49" fmla="*/ 109577 h 487506"/>
                <a:gd name="connsiteX50" fmla="*/ 175513 w 422092"/>
                <a:gd name="connsiteY50" fmla="*/ 109577 h 487506"/>
                <a:gd name="connsiteX51" fmla="*/ 141503 w 422092"/>
                <a:gd name="connsiteY51" fmla="*/ 41557 h 487506"/>
                <a:gd name="connsiteX52" fmla="*/ 145962 w 422092"/>
                <a:gd name="connsiteY52" fmla="*/ 39264 h 487506"/>
                <a:gd name="connsiteX53" fmla="*/ 166597 w 422092"/>
                <a:gd name="connsiteY53" fmla="*/ 28819 h 487506"/>
                <a:gd name="connsiteX54" fmla="*/ 169399 w 422092"/>
                <a:gd name="connsiteY54" fmla="*/ 29966 h 487506"/>
                <a:gd name="connsiteX55" fmla="*/ 174876 w 422092"/>
                <a:gd name="connsiteY55" fmla="*/ 32641 h 487506"/>
                <a:gd name="connsiteX56" fmla="*/ 201626 w 422092"/>
                <a:gd name="connsiteY56" fmla="*/ 46143 h 487506"/>
                <a:gd name="connsiteX57" fmla="*/ 219586 w 422092"/>
                <a:gd name="connsiteY57" fmla="*/ 46270 h 487506"/>
                <a:gd name="connsiteX58" fmla="*/ 252195 w 422092"/>
                <a:gd name="connsiteY58" fmla="*/ 30093 h 487506"/>
                <a:gd name="connsiteX59" fmla="*/ 257162 w 422092"/>
                <a:gd name="connsiteY59" fmla="*/ 30093 h 487506"/>
                <a:gd name="connsiteX60" fmla="*/ 275505 w 422092"/>
                <a:gd name="connsiteY60" fmla="*/ 39137 h 487506"/>
                <a:gd name="connsiteX61" fmla="*/ 280218 w 422092"/>
                <a:gd name="connsiteY61" fmla="*/ 41557 h 487506"/>
                <a:gd name="connsiteX62" fmla="*/ 274231 w 422092"/>
                <a:gd name="connsiteY62" fmla="*/ 53531 h 487506"/>
                <a:gd name="connsiteX63" fmla="*/ 247227 w 422092"/>
                <a:gd name="connsiteY63" fmla="*/ 107157 h 487506"/>
                <a:gd name="connsiteX64" fmla="*/ 169017 w 422092"/>
                <a:gd name="connsiteY64" fmla="*/ 136836 h 487506"/>
                <a:gd name="connsiteX65" fmla="*/ 213981 w 422092"/>
                <a:gd name="connsiteY65" fmla="*/ 136836 h 487506"/>
                <a:gd name="connsiteX66" fmla="*/ 233980 w 422092"/>
                <a:gd name="connsiteY66" fmla="*/ 136963 h 487506"/>
                <a:gd name="connsiteX67" fmla="*/ 254488 w 422092"/>
                <a:gd name="connsiteY67" fmla="*/ 137090 h 487506"/>
                <a:gd name="connsiteX68" fmla="*/ 260984 w 422092"/>
                <a:gd name="connsiteY68" fmla="*/ 139893 h 487506"/>
                <a:gd name="connsiteX69" fmla="*/ 263022 w 422092"/>
                <a:gd name="connsiteY69" fmla="*/ 145115 h 487506"/>
                <a:gd name="connsiteX70" fmla="*/ 254105 w 422092"/>
                <a:gd name="connsiteY70" fmla="*/ 153013 h 487506"/>
                <a:gd name="connsiteX71" fmla="*/ 223025 w 422092"/>
                <a:gd name="connsiteY71" fmla="*/ 153013 h 487506"/>
                <a:gd name="connsiteX72" fmla="*/ 210287 w 422092"/>
                <a:gd name="connsiteY72" fmla="*/ 153013 h 487506"/>
                <a:gd name="connsiteX73" fmla="*/ 202008 w 422092"/>
                <a:gd name="connsiteY73" fmla="*/ 153013 h 487506"/>
                <a:gd name="connsiteX74" fmla="*/ 168890 w 422092"/>
                <a:gd name="connsiteY74" fmla="*/ 153013 h 487506"/>
                <a:gd name="connsiteX75" fmla="*/ 158445 w 422092"/>
                <a:gd name="connsiteY75" fmla="*/ 144988 h 487506"/>
                <a:gd name="connsiteX76" fmla="*/ 169017 w 422092"/>
                <a:gd name="connsiteY76" fmla="*/ 136836 h 48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22092" h="487506">
                  <a:moveTo>
                    <a:pt x="421862" y="389171"/>
                  </a:moveTo>
                  <a:cubicBezTo>
                    <a:pt x="421225" y="348028"/>
                    <a:pt x="415111" y="312235"/>
                    <a:pt x="403137" y="279881"/>
                  </a:cubicBezTo>
                  <a:cubicBezTo>
                    <a:pt x="386069" y="234025"/>
                    <a:pt x="359956" y="200525"/>
                    <a:pt x="323399" y="177469"/>
                  </a:cubicBezTo>
                  <a:cubicBezTo>
                    <a:pt x="314992" y="172247"/>
                    <a:pt x="306076" y="167788"/>
                    <a:pt x="297287" y="163585"/>
                  </a:cubicBezTo>
                  <a:cubicBezTo>
                    <a:pt x="293975" y="161929"/>
                    <a:pt x="290663" y="160401"/>
                    <a:pt x="287478" y="158745"/>
                  </a:cubicBezTo>
                  <a:cubicBezTo>
                    <a:pt x="290663" y="151102"/>
                    <a:pt x="291172" y="143077"/>
                    <a:pt x="288880" y="135052"/>
                  </a:cubicBezTo>
                  <a:cubicBezTo>
                    <a:pt x="286587" y="127155"/>
                    <a:pt x="281619" y="120404"/>
                    <a:pt x="274104" y="115181"/>
                  </a:cubicBezTo>
                  <a:lnTo>
                    <a:pt x="284803" y="93782"/>
                  </a:lnTo>
                  <a:cubicBezTo>
                    <a:pt x="293210" y="76968"/>
                    <a:pt x="301490" y="60282"/>
                    <a:pt x="309770" y="43722"/>
                  </a:cubicBezTo>
                  <a:cubicBezTo>
                    <a:pt x="314610" y="33914"/>
                    <a:pt x="312317" y="27036"/>
                    <a:pt x="302509" y="22068"/>
                  </a:cubicBezTo>
                  <a:cubicBezTo>
                    <a:pt x="297541" y="19521"/>
                    <a:pt x="292446" y="17100"/>
                    <a:pt x="287478" y="14553"/>
                  </a:cubicBezTo>
                  <a:cubicBezTo>
                    <a:pt x="279326" y="10477"/>
                    <a:pt x="271174" y="6401"/>
                    <a:pt x="263022" y="2197"/>
                  </a:cubicBezTo>
                  <a:cubicBezTo>
                    <a:pt x="257417" y="-732"/>
                    <a:pt x="252322" y="-732"/>
                    <a:pt x="246717" y="2197"/>
                  </a:cubicBezTo>
                  <a:cubicBezTo>
                    <a:pt x="237801" y="6910"/>
                    <a:pt x="225828" y="12897"/>
                    <a:pt x="213727" y="18629"/>
                  </a:cubicBezTo>
                  <a:cubicBezTo>
                    <a:pt x="212198" y="19266"/>
                    <a:pt x="209523" y="19266"/>
                    <a:pt x="207995" y="18629"/>
                  </a:cubicBezTo>
                  <a:cubicBezTo>
                    <a:pt x="197932" y="13916"/>
                    <a:pt x="187359" y="8694"/>
                    <a:pt x="175768" y="2579"/>
                  </a:cubicBezTo>
                  <a:cubicBezTo>
                    <a:pt x="169781" y="-605"/>
                    <a:pt x="164304" y="-605"/>
                    <a:pt x="158445" y="2452"/>
                  </a:cubicBezTo>
                  <a:cubicBezTo>
                    <a:pt x="150292" y="6655"/>
                    <a:pt x="142013" y="10732"/>
                    <a:pt x="133733" y="14935"/>
                  </a:cubicBezTo>
                  <a:cubicBezTo>
                    <a:pt x="128893" y="17355"/>
                    <a:pt x="124053" y="19775"/>
                    <a:pt x="119085" y="22196"/>
                  </a:cubicBezTo>
                  <a:cubicBezTo>
                    <a:pt x="108767" y="27418"/>
                    <a:pt x="106729" y="33787"/>
                    <a:pt x="111952" y="44105"/>
                  </a:cubicBezTo>
                  <a:lnTo>
                    <a:pt x="145834" y="111870"/>
                  </a:lnTo>
                  <a:cubicBezTo>
                    <a:pt x="146344" y="113016"/>
                    <a:pt x="146981" y="114162"/>
                    <a:pt x="147490" y="115309"/>
                  </a:cubicBezTo>
                  <a:cubicBezTo>
                    <a:pt x="132077" y="126900"/>
                    <a:pt x="127619" y="141549"/>
                    <a:pt x="133988" y="159254"/>
                  </a:cubicBezTo>
                  <a:cubicBezTo>
                    <a:pt x="110296" y="166260"/>
                    <a:pt x="89151" y="178106"/>
                    <a:pt x="71063" y="194283"/>
                  </a:cubicBezTo>
                  <a:cubicBezTo>
                    <a:pt x="45460" y="217211"/>
                    <a:pt x="27245" y="246763"/>
                    <a:pt x="15272" y="284467"/>
                  </a:cubicBezTo>
                  <a:cubicBezTo>
                    <a:pt x="6865" y="311089"/>
                    <a:pt x="1897" y="339239"/>
                    <a:pt x="369" y="370829"/>
                  </a:cubicBezTo>
                  <a:cubicBezTo>
                    <a:pt x="-141" y="381783"/>
                    <a:pt x="-13" y="392993"/>
                    <a:pt x="114" y="403820"/>
                  </a:cubicBezTo>
                  <a:cubicBezTo>
                    <a:pt x="114" y="408787"/>
                    <a:pt x="241" y="413755"/>
                    <a:pt x="241" y="418723"/>
                  </a:cubicBezTo>
                  <a:lnTo>
                    <a:pt x="241" y="421398"/>
                  </a:lnTo>
                  <a:lnTo>
                    <a:pt x="27118" y="421398"/>
                  </a:lnTo>
                  <a:lnTo>
                    <a:pt x="27118" y="399234"/>
                  </a:lnTo>
                  <a:cubicBezTo>
                    <a:pt x="27118" y="361785"/>
                    <a:pt x="30557" y="331596"/>
                    <a:pt x="37945" y="304210"/>
                  </a:cubicBezTo>
                  <a:cubicBezTo>
                    <a:pt x="48772" y="264468"/>
                    <a:pt x="66223" y="234662"/>
                    <a:pt x="91316" y="213008"/>
                  </a:cubicBezTo>
                  <a:cubicBezTo>
                    <a:pt x="116665" y="191226"/>
                    <a:pt x="143796" y="180654"/>
                    <a:pt x="173985" y="180654"/>
                  </a:cubicBezTo>
                  <a:cubicBezTo>
                    <a:pt x="174112" y="180654"/>
                    <a:pt x="174239" y="180654"/>
                    <a:pt x="174367" y="180654"/>
                  </a:cubicBezTo>
                  <a:cubicBezTo>
                    <a:pt x="183283" y="180654"/>
                    <a:pt x="192327" y="180654"/>
                    <a:pt x="201371" y="180654"/>
                  </a:cubicBezTo>
                  <a:cubicBezTo>
                    <a:pt x="218185" y="180654"/>
                    <a:pt x="234871" y="180654"/>
                    <a:pt x="251558" y="180781"/>
                  </a:cubicBezTo>
                  <a:cubicBezTo>
                    <a:pt x="259201" y="180908"/>
                    <a:pt x="266206" y="181927"/>
                    <a:pt x="272575" y="183711"/>
                  </a:cubicBezTo>
                  <a:cubicBezTo>
                    <a:pt x="314865" y="196066"/>
                    <a:pt x="346327" y="223962"/>
                    <a:pt x="368618" y="268799"/>
                  </a:cubicBezTo>
                  <a:cubicBezTo>
                    <a:pt x="384795" y="301281"/>
                    <a:pt x="393075" y="338857"/>
                    <a:pt x="394094" y="383567"/>
                  </a:cubicBezTo>
                  <a:cubicBezTo>
                    <a:pt x="394603" y="405348"/>
                    <a:pt x="394476" y="427639"/>
                    <a:pt x="394348" y="449166"/>
                  </a:cubicBezTo>
                  <a:cubicBezTo>
                    <a:pt x="394348" y="458847"/>
                    <a:pt x="394221" y="468528"/>
                    <a:pt x="394221" y="478208"/>
                  </a:cubicBezTo>
                  <a:lnTo>
                    <a:pt x="394221" y="487507"/>
                  </a:lnTo>
                  <a:lnTo>
                    <a:pt x="421735" y="487507"/>
                  </a:lnTo>
                  <a:lnTo>
                    <a:pt x="421735" y="478081"/>
                  </a:lnTo>
                  <a:cubicBezTo>
                    <a:pt x="421735" y="468910"/>
                    <a:pt x="421735" y="459739"/>
                    <a:pt x="421735" y="450567"/>
                  </a:cubicBezTo>
                  <a:cubicBezTo>
                    <a:pt x="422117" y="430569"/>
                    <a:pt x="422244" y="409679"/>
                    <a:pt x="421862" y="389171"/>
                  </a:cubicBezTo>
                  <a:close/>
                  <a:moveTo>
                    <a:pt x="247227" y="107157"/>
                  </a:moveTo>
                  <a:cubicBezTo>
                    <a:pt x="246717" y="108303"/>
                    <a:pt x="244807" y="109449"/>
                    <a:pt x="244170" y="109449"/>
                  </a:cubicBezTo>
                  <a:cubicBezTo>
                    <a:pt x="225445" y="109704"/>
                    <a:pt x="206721" y="109577"/>
                    <a:pt x="187869" y="109577"/>
                  </a:cubicBezTo>
                  <a:lnTo>
                    <a:pt x="175513" y="109577"/>
                  </a:lnTo>
                  <a:lnTo>
                    <a:pt x="141503" y="41557"/>
                  </a:lnTo>
                  <a:lnTo>
                    <a:pt x="145962" y="39264"/>
                  </a:lnTo>
                  <a:cubicBezTo>
                    <a:pt x="152967" y="35698"/>
                    <a:pt x="159973" y="32131"/>
                    <a:pt x="166597" y="28819"/>
                  </a:cubicBezTo>
                  <a:cubicBezTo>
                    <a:pt x="167106" y="28819"/>
                    <a:pt x="168635" y="29584"/>
                    <a:pt x="169399" y="29966"/>
                  </a:cubicBezTo>
                  <a:lnTo>
                    <a:pt x="174876" y="32641"/>
                  </a:lnTo>
                  <a:cubicBezTo>
                    <a:pt x="183665" y="36971"/>
                    <a:pt x="192837" y="41430"/>
                    <a:pt x="201626" y="46143"/>
                  </a:cubicBezTo>
                  <a:cubicBezTo>
                    <a:pt x="207740" y="49327"/>
                    <a:pt x="213472" y="49454"/>
                    <a:pt x="219586" y="46270"/>
                  </a:cubicBezTo>
                  <a:cubicBezTo>
                    <a:pt x="231050" y="40283"/>
                    <a:pt x="241750" y="34933"/>
                    <a:pt x="252195" y="30093"/>
                  </a:cubicBezTo>
                  <a:cubicBezTo>
                    <a:pt x="253468" y="29456"/>
                    <a:pt x="255889" y="29456"/>
                    <a:pt x="257162" y="30093"/>
                  </a:cubicBezTo>
                  <a:cubicBezTo>
                    <a:pt x="263277" y="32895"/>
                    <a:pt x="269263" y="35825"/>
                    <a:pt x="275505" y="39137"/>
                  </a:cubicBezTo>
                  <a:lnTo>
                    <a:pt x="280218" y="41557"/>
                  </a:lnTo>
                  <a:lnTo>
                    <a:pt x="274231" y="53531"/>
                  </a:lnTo>
                  <a:cubicBezTo>
                    <a:pt x="265187" y="71746"/>
                    <a:pt x="256271" y="89451"/>
                    <a:pt x="247227" y="107157"/>
                  </a:cubicBezTo>
                  <a:close/>
                  <a:moveTo>
                    <a:pt x="169017" y="136836"/>
                  </a:moveTo>
                  <a:cubicBezTo>
                    <a:pt x="184048" y="136708"/>
                    <a:pt x="199078" y="136836"/>
                    <a:pt x="213981" y="136836"/>
                  </a:cubicBezTo>
                  <a:lnTo>
                    <a:pt x="233980" y="136963"/>
                  </a:lnTo>
                  <a:cubicBezTo>
                    <a:pt x="240858" y="136963"/>
                    <a:pt x="247609" y="136963"/>
                    <a:pt x="254488" y="137090"/>
                  </a:cubicBezTo>
                  <a:cubicBezTo>
                    <a:pt x="257035" y="137090"/>
                    <a:pt x="259455" y="138109"/>
                    <a:pt x="260984" y="139893"/>
                  </a:cubicBezTo>
                  <a:cubicBezTo>
                    <a:pt x="262385" y="141421"/>
                    <a:pt x="263149" y="143205"/>
                    <a:pt x="263022" y="145115"/>
                  </a:cubicBezTo>
                  <a:cubicBezTo>
                    <a:pt x="262894" y="149828"/>
                    <a:pt x="259328" y="153013"/>
                    <a:pt x="254105" y="153013"/>
                  </a:cubicBezTo>
                  <a:cubicBezTo>
                    <a:pt x="243788" y="153013"/>
                    <a:pt x="233343" y="153013"/>
                    <a:pt x="223025" y="153013"/>
                  </a:cubicBezTo>
                  <a:lnTo>
                    <a:pt x="210287" y="153013"/>
                  </a:lnTo>
                  <a:lnTo>
                    <a:pt x="202008" y="153013"/>
                  </a:lnTo>
                  <a:cubicBezTo>
                    <a:pt x="190926" y="153013"/>
                    <a:pt x="179844" y="153013"/>
                    <a:pt x="168890" y="153013"/>
                  </a:cubicBezTo>
                  <a:cubicBezTo>
                    <a:pt x="165705" y="153013"/>
                    <a:pt x="158445" y="152248"/>
                    <a:pt x="158445" y="144988"/>
                  </a:cubicBezTo>
                  <a:cubicBezTo>
                    <a:pt x="158699" y="140020"/>
                    <a:pt x="162521" y="136963"/>
                    <a:pt x="169017" y="136836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FBF5F91F-9418-4FEE-9A5E-8D02DC792F58}"/>
                </a:ext>
              </a:extLst>
            </p:cNvPr>
            <p:cNvSpPr/>
            <p:nvPr/>
          </p:nvSpPr>
          <p:spPr>
            <a:xfrm>
              <a:off x="5449522" y="1259778"/>
              <a:ext cx="107379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3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153 w 107379"/>
                <a:gd name="connsiteY18" fmla="*/ 45729 h 103685"/>
                <a:gd name="connsiteX19" fmla="*/ 61269 w 107379"/>
                <a:gd name="connsiteY19" fmla="*/ 49423 h 103685"/>
                <a:gd name="connsiteX20" fmla="*/ 41270 w 107379"/>
                <a:gd name="connsiteY20" fmla="*/ 49423 h 103685"/>
                <a:gd name="connsiteX21" fmla="*/ 41270 w 107379"/>
                <a:gd name="connsiteY21" fmla="*/ 20253 h 103685"/>
                <a:gd name="connsiteX22" fmla="*/ 61269 w 107379"/>
                <a:gd name="connsiteY22" fmla="*/ 20253 h 103685"/>
                <a:gd name="connsiteX23" fmla="*/ 75153 w 107379"/>
                <a:gd name="connsiteY23" fmla="*/ 23947 h 103685"/>
                <a:gd name="connsiteX24" fmla="*/ 75153 w 107379"/>
                <a:gd name="connsiteY24" fmla="*/ 23947 h 103685"/>
                <a:gd name="connsiteX25" fmla="*/ 80375 w 107379"/>
                <a:gd name="connsiteY25" fmla="*/ 34774 h 103685"/>
                <a:gd name="connsiteX26" fmla="*/ 75153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3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558" y="54390"/>
                    <a:pt x="107380" y="45983"/>
                    <a:pt x="107380" y="34519"/>
                  </a:cubicBezTo>
                  <a:close/>
                  <a:moveTo>
                    <a:pt x="75153" y="45729"/>
                  </a:moveTo>
                  <a:cubicBezTo>
                    <a:pt x="71841" y="48149"/>
                    <a:pt x="67128" y="49423"/>
                    <a:pt x="61269" y="49423"/>
                  </a:cubicBezTo>
                  <a:lnTo>
                    <a:pt x="41270" y="49423"/>
                  </a:lnTo>
                  <a:lnTo>
                    <a:pt x="41270" y="20253"/>
                  </a:lnTo>
                  <a:lnTo>
                    <a:pt x="61269" y="20253"/>
                  </a:lnTo>
                  <a:cubicBezTo>
                    <a:pt x="67128" y="20253"/>
                    <a:pt x="71841" y="21527"/>
                    <a:pt x="75153" y="23947"/>
                  </a:cubicBezTo>
                  <a:lnTo>
                    <a:pt x="75153" y="23947"/>
                  </a:lnTo>
                  <a:cubicBezTo>
                    <a:pt x="78592" y="26495"/>
                    <a:pt x="80375" y="30189"/>
                    <a:pt x="80375" y="34774"/>
                  </a:cubicBezTo>
                  <a:cubicBezTo>
                    <a:pt x="80375" y="39487"/>
                    <a:pt x="78592" y="43181"/>
                    <a:pt x="75153" y="45729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0" name="Рисунок 29">
            <a:extLst>
              <a:ext uri="{FF2B5EF4-FFF2-40B4-BE49-F238E27FC236}">
                <a16:creationId xmlns="" xmlns:a16="http://schemas.microsoft.com/office/drawing/2014/main" id="{5AA71274-7755-496F-8DF6-827F3FBEEC49}"/>
              </a:ext>
            </a:extLst>
          </p:cNvPr>
          <p:cNvGrpSpPr/>
          <p:nvPr/>
        </p:nvGrpSpPr>
        <p:grpSpPr>
          <a:xfrm>
            <a:off x="3349000" y="2241964"/>
            <a:ext cx="1399867" cy="1399867"/>
            <a:chOff x="3349000" y="2241964"/>
            <a:chExt cx="1399867" cy="1399867"/>
          </a:xfrm>
          <a:solidFill>
            <a:schemeClr val="accent1"/>
          </a:solidFill>
        </p:grpSpPr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6D57D9D6-803B-4253-B7A6-1D192C3282CE}"/>
                </a:ext>
              </a:extLst>
            </p:cNvPr>
            <p:cNvSpPr/>
            <p:nvPr/>
          </p:nvSpPr>
          <p:spPr>
            <a:xfrm rot="-4060763">
              <a:off x="3512530" y="2405494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39BA927B-425B-4405-AAD4-3C55CC12C177}"/>
                </a:ext>
              </a:extLst>
            </p:cNvPr>
            <p:cNvSpPr/>
            <p:nvPr/>
          </p:nvSpPr>
          <p:spPr>
            <a:xfrm>
              <a:off x="3966874" y="2997324"/>
              <a:ext cx="395644" cy="250316"/>
            </a:xfrm>
            <a:custGeom>
              <a:avLst/>
              <a:gdLst>
                <a:gd name="connsiteX0" fmla="*/ 395644 w 395644"/>
                <a:gd name="connsiteY0" fmla="*/ 211305 h 250316"/>
                <a:gd name="connsiteX1" fmla="*/ 395644 w 395644"/>
                <a:gd name="connsiteY1" fmla="*/ 40109 h 250316"/>
                <a:gd name="connsiteX2" fmla="*/ 374882 w 395644"/>
                <a:gd name="connsiteY2" fmla="*/ 17181 h 250316"/>
                <a:gd name="connsiteX3" fmla="*/ 354883 w 395644"/>
                <a:gd name="connsiteY3" fmla="*/ 8902 h 250316"/>
                <a:gd name="connsiteX4" fmla="*/ 259605 w 395644"/>
                <a:gd name="connsiteY4" fmla="*/ 1896 h 250316"/>
                <a:gd name="connsiteX5" fmla="*/ 208781 w 395644"/>
                <a:gd name="connsiteY5" fmla="*/ 15907 h 250316"/>
                <a:gd name="connsiteX6" fmla="*/ 185471 w 395644"/>
                <a:gd name="connsiteY6" fmla="*/ 53611 h 250316"/>
                <a:gd name="connsiteX7" fmla="*/ 185598 w 395644"/>
                <a:gd name="connsiteY7" fmla="*/ 61764 h 250316"/>
                <a:gd name="connsiteX8" fmla="*/ 185598 w 395644"/>
                <a:gd name="connsiteY8" fmla="*/ 65967 h 250316"/>
                <a:gd name="connsiteX9" fmla="*/ 185598 w 395644"/>
                <a:gd name="connsiteY9" fmla="*/ 67878 h 250316"/>
                <a:gd name="connsiteX10" fmla="*/ 176554 w 395644"/>
                <a:gd name="connsiteY10" fmla="*/ 64566 h 250316"/>
                <a:gd name="connsiteX11" fmla="*/ 172860 w 395644"/>
                <a:gd name="connsiteY11" fmla="*/ 63165 h 250316"/>
                <a:gd name="connsiteX12" fmla="*/ 74907 w 395644"/>
                <a:gd name="connsiteY12" fmla="*/ 55012 h 250316"/>
                <a:gd name="connsiteX13" fmla="*/ 18988 w 395644"/>
                <a:gd name="connsiteY13" fmla="*/ 71317 h 250316"/>
                <a:gd name="connsiteX14" fmla="*/ 8 w 395644"/>
                <a:gd name="connsiteY14" fmla="*/ 104308 h 250316"/>
                <a:gd name="connsiteX15" fmla="*/ 8 w 395644"/>
                <a:gd name="connsiteY15" fmla="*/ 199714 h 250316"/>
                <a:gd name="connsiteX16" fmla="*/ 17077 w 395644"/>
                <a:gd name="connsiteY16" fmla="*/ 230794 h 250316"/>
                <a:gd name="connsiteX17" fmla="*/ 35929 w 395644"/>
                <a:gd name="connsiteY17" fmla="*/ 239711 h 250316"/>
                <a:gd name="connsiteX18" fmla="*/ 125094 w 395644"/>
                <a:gd name="connsiteY18" fmla="*/ 249391 h 250316"/>
                <a:gd name="connsiteX19" fmla="*/ 197189 w 395644"/>
                <a:gd name="connsiteY19" fmla="*/ 228246 h 250316"/>
                <a:gd name="connsiteX20" fmla="*/ 197954 w 395644"/>
                <a:gd name="connsiteY20" fmla="*/ 227737 h 250316"/>
                <a:gd name="connsiteX21" fmla="*/ 198718 w 395644"/>
                <a:gd name="connsiteY21" fmla="*/ 228119 h 250316"/>
                <a:gd name="connsiteX22" fmla="*/ 202412 w 395644"/>
                <a:gd name="connsiteY22" fmla="*/ 230412 h 250316"/>
                <a:gd name="connsiteX23" fmla="*/ 210182 w 395644"/>
                <a:gd name="connsiteY23" fmla="*/ 234870 h 250316"/>
                <a:gd name="connsiteX24" fmla="*/ 222920 w 395644"/>
                <a:gd name="connsiteY24" fmla="*/ 239965 h 250316"/>
                <a:gd name="connsiteX25" fmla="*/ 357813 w 395644"/>
                <a:gd name="connsiteY25" fmla="*/ 240602 h 250316"/>
                <a:gd name="connsiteX26" fmla="*/ 395644 w 395644"/>
                <a:gd name="connsiteY26" fmla="*/ 211305 h 250316"/>
                <a:gd name="connsiteX27" fmla="*/ 185598 w 395644"/>
                <a:gd name="connsiteY27" fmla="*/ 137171 h 250316"/>
                <a:gd name="connsiteX28" fmla="*/ 185216 w 395644"/>
                <a:gd name="connsiteY28" fmla="*/ 150164 h 250316"/>
                <a:gd name="connsiteX29" fmla="*/ 178592 w 395644"/>
                <a:gd name="connsiteY29" fmla="*/ 157934 h 250316"/>
                <a:gd name="connsiteX30" fmla="*/ 171077 w 395644"/>
                <a:gd name="connsiteY30" fmla="*/ 160736 h 250316"/>
                <a:gd name="connsiteX31" fmla="*/ 141016 w 395644"/>
                <a:gd name="connsiteY31" fmla="*/ 169907 h 250316"/>
                <a:gd name="connsiteX32" fmla="*/ 104076 w 395644"/>
                <a:gd name="connsiteY32" fmla="*/ 173092 h 250316"/>
                <a:gd name="connsiteX33" fmla="*/ 49686 w 395644"/>
                <a:gd name="connsiteY33" fmla="*/ 165959 h 250316"/>
                <a:gd name="connsiteX34" fmla="*/ 47902 w 395644"/>
                <a:gd name="connsiteY34" fmla="*/ 165322 h 250316"/>
                <a:gd name="connsiteX35" fmla="*/ 46756 w 395644"/>
                <a:gd name="connsiteY35" fmla="*/ 164940 h 250316"/>
                <a:gd name="connsiteX36" fmla="*/ 24338 w 395644"/>
                <a:gd name="connsiteY36" fmla="*/ 131821 h 250316"/>
                <a:gd name="connsiteX37" fmla="*/ 24465 w 395644"/>
                <a:gd name="connsiteY37" fmla="*/ 130038 h 250316"/>
                <a:gd name="connsiteX38" fmla="*/ 26121 w 395644"/>
                <a:gd name="connsiteY38" fmla="*/ 130675 h 250316"/>
                <a:gd name="connsiteX39" fmla="*/ 183687 w 395644"/>
                <a:gd name="connsiteY39" fmla="*/ 130802 h 250316"/>
                <a:gd name="connsiteX40" fmla="*/ 185471 w 395644"/>
                <a:gd name="connsiteY40" fmla="*/ 130165 h 250316"/>
                <a:gd name="connsiteX41" fmla="*/ 185471 w 395644"/>
                <a:gd name="connsiteY41" fmla="*/ 132076 h 250316"/>
                <a:gd name="connsiteX42" fmla="*/ 185598 w 395644"/>
                <a:gd name="connsiteY42" fmla="*/ 137171 h 250316"/>
                <a:gd name="connsiteX43" fmla="*/ 185216 w 395644"/>
                <a:gd name="connsiteY43" fmla="*/ 202389 h 250316"/>
                <a:gd name="connsiteX44" fmla="*/ 178210 w 395644"/>
                <a:gd name="connsiteY44" fmla="*/ 211305 h 250316"/>
                <a:gd name="connsiteX45" fmla="*/ 174898 w 395644"/>
                <a:gd name="connsiteY45" fmla="*/ 212579 h 250316"/>
                <a:gd name="connsiteX46" fmla="*/ 144200 w 395644"/>
                <a:gd name="connsiteY46" fmla="*/ 222387 h 250316"/>
                <a:gd name="connsiteX47" fmla="*/ 103567 w 395644"/>
                <a:gd name="connsiteY47" fmla="*/ 226208 h 250316"/>
                <a:gd name="connsiteX48" fmla="*/ 45737 w 395644"/>
                <a:gd name="connsiteY48" fmla="*/ 217674 h 250316"/>
                <a:gd name="connsiteX49" fmla="*/ 24465 w 395644"/>
                <a:gd name="connsiteY49" fmla="*/ 184683 h 250316"/>
                <a:gd name="connsiteX50" fmla="*/ 24592 w 395644"/>
                <a:gd name="connsiteY50" fmla="*/ 182900 h 250316"/>
                <a:gd name="connsiteX51" fmla="*/ 26248 w 395644"/>
                <a:gd name="connsiteY51" fmla="*/ 183537 h 250316"/>
                <a:gd name="connsiteX52" fmla="*/ 104076 w 395644"/>
                <a:gd name="connsiteY52" fmla="*/ 197294 h 250316"/>
                <a:gd name="connsiteX53" fmla="*/ 104203 w 395644"/>
                <a:gd name="connsiteY53" fmla="*/ 197294 h 250316"/>
                <a:gd name="connsiteX54" fmla="*/ 183687 w 395644"/>
                <a:gd name="connsiteY54" fmla="*/ 183282 h 250316"/>
                <a:gd name="connsiteX55" fmla="*/ 185598 w 395644"/>
                <a:gd name="connsiteY55" fmla="*/ 182518 h 250316"/>
                <a:gd name="connsiteX56" fmla="*/ 185598 w 395644"/>
                <a:gd name="connsiteY56" fmla="*/ 184556 h 250316"/>
                <a:gd name="connsiteX57" fmla="*/ 185725 w 395644"/>
                <a:gd name="connsiteY57" fmla="*/ 190415 h 250316"/>
                <a:gd name="connsiteX58" fmla="*/ 185216 w 395644"/>
                <a:gd name="connsiteY58" fmla="*/ 202389 h 250316"/>
                <a:gd name="connsiteX59" fmla="*/ 186235 w 395644"/>
                <a:gd name="connsiteY59" fmla="*/ 98576 h 250316"/>
                <a:gd name="connsiteX60" fmla="*/ 104458 w 395644"/>
                <a:gd name="connsiteY60" fmla="*/ 119338 h 250316"/>
                <a:gd name="connsiteX61" fmla="*/ 24083 w 395644"/>
                <a:gd name="connsiteY61" fmla="*/ 98958 h 250316"/>
                <a:gd name="connsiteX62" fmla="*/ 22809 w 395644"/>
                <a:gd name="connsiteY62" fmla="*/ 97684 h 250316"/>
                <a:gd name="connsiteX63" fmla="*/ 24338 w 395644"/>
                <a:gd name="connsiteY63" fmla="*/ 96792 h 250316"/>
                <a:gd name="connsiteX64" fmla="*/ 28923 w 395644"/>
                <a:gd name="connsiteY64" fmla="*/ 93990 h 250316"/>
                <a:gd name="connsiteX65" fmla="*/ 38859 w 395644"/>
                <a:gd name="connsiteY65" fmla="*/ 88513 h 250316"/>
                <a:gd name="connsiteX66" fmla="*/ 103184 w 395644"/>
                <a:gd name="connsiteY66" fmla="*/ 77813 h 250316"/>
                <a:gd name="connsiteX67" fmla="*/ 105477 w 395644"/>
                <a:gd name="connsiteY67" fmla="*/ 77813 h 250316"/>
                <a:gd name="connsiteX68" fmla="*/ 167001 w 395644"/>
                <a:gd name="connsiteY68" fmla="*/ 86984 h 250316"/>
                <a:gd name="connsiteX69" fmla="*/ 179611 w 395644"/>
                <a:gd name="connsiteY69" fmla="*/ 93098 h 250316"/>
                <a:gd name="connsiteX70" fmla="*/ 185853 w 395644"/>
                <a:gd name="connsiteY70" fmla="*/ 96410 h 250316"/>
                <a:gd name="connsiteX71" fmla="*/ 187509 w 395644"/>
                <a:gd name="connsiteY71" fmla="*/ 97302 h 250316"/>
                <a:gd name="connsiteX72" fmla="*/ 186235 w 395644"/>
                <a:gd name="connsiteY72" fmla="*/ 98576 h 250316"/>
                <a:gd name="connsiteX73" fmla="*/ 371697 w 395644"/>
                <a:gd name="connsiteY73" fmla="*/ 140101 h 250316"/>
                <a:gd name="connsiteX74" fmla="*/ 357049 w 395644"/>
                <a:gd name="connsiteY74" fmla="*/ 161755 h 250316"/>
                <a:gd name="connsiteX75" fmla="*/ 294888 w 395644"/>
                <a:gd name="connsiteY75" fmla="*/ 172710 h 250316"/>
                <a:gd name="connsiteX76" fmla="*/ 288902 w 395644"/>
                <a:gd name="connsiteY76" fmla="*/ 172837 h 250316"/>
                <a:gd name="connsiteX77" fmla="*/ 235785 w 395644"/>
                <a:gd name="connsiteY77" fmla="*/ 166086 h 250316"/>
                <a:gd name="connsiteX78" fmla="*/ 235148 w 395644"/>
                <a:gd name="connsiteY78" fmla="*/ 165959 h 250316"/>
                <a:gd name="connsiteX79" fmla="*/ 230690 w 395644"/>
                <a:gd name="connsiteY79" fmla="*/ 164558 h 250316"/>
                <a:gd name="connsiteX80" fmla="*/ 230180 w 395644"/>
                <a:gd name="connsiteY80" fmla="*/ 164303 h 250316"/>
                <a:gd name="connsiteX81" fmla="*/ 210182 w 395644"/>
                <a:gd name="connsiteY81" fmla="*/ 139209 h 250316"/>
                <a:gd name="connsiteX82" fmla="*/ 210564 w 395644"/>
                <a:gd name="connsiteY82" fmla="*/ 132076 h 250316"/>
                <a:gd name="connsiteX83" fmla="*/ 210691 w 395644"/>
                <a:gd name="connsiteY83" fmla="*/ 130293 h 250316"/>
                <a:gd name="connsiteX84" fmla="*/ 212347 w 395644"/>
                <a:gd name="connsiteY84" fmla="*/ 130930 h 250316"/>
                <a:gd name="connsiteX85" fmla="*/ 369787 w 395644"/>
                <a:gd name="connsiteY85" fmla="*/ 130548 h 250316"/>
                <a:gd name="connsiteX86" fmla="*/ 371570 w 395644"/>
                <a:gd name="connsiteY86" fmla="*/ 129911 h 250316"/>
                <a:gd name="connsiteX87" fmla="*/ 371570 w 395644"/>
                <a:gd name="connsiteY87" fmla="*/ 140101 h 250316"/>
                <a:gd name="connsiteX88" fmla="*/ 371443 w 395644"/>
                <a:gd name="connsiteY88" fmla="*/ 96156 h 250316"/>
                <a:gd name="connsiteX89" fmla="*/ 364182 w 395644"/>
                <a:gd name="connsiteY89" fmla="*/ 105072 h 250316"/>
                <a:gd name="connsiteX90" fmla="*/ 358832 w 395644"/>
                <a:gd name="connsiteY90" fmla="*/ 107110 h 250316"/>
                <a:gd name="connsiteX91" fmla="*/ 327242 w 395644"/>
                <a:gd name="connsiteY91" fmla="*/ 116663 h 250316"/>
                <a:gd name="connsiteX92" fmla="*/ 289156 w 395644"/>
                <a:gd name="connsiteY92" fmla="*/ 119848 h 250316"/>
                <a:gd name="connsiteX93" fmla="*/ 233110 w 395644"/>
                <a:gd name="connsiteY93" fmla="*/ 111950 h 250316"/>
                <a:gd name="connsiteX94" fmla="*/ 232346 w 395644"/>
                <a:gd name="connsiteY94" fmla="*/ 111823 h 250316"/>
                <a:gd name="connsiteX95" fmla="*/ 230817 w 395644"/>
                <a:gd name="connsiteY95" fmla="*/ 111441 h 250316"/>
                <a:gd name="connsiteX96" fmla="*/ 229671 w 395644"/>
                <a:gd name="connsiteY96" fmla="*/ 110931 h 250316"/>
                <a:gd name="connsiteX97" fmla="*/ 210437 w 395644"/>
                <a:gd name="connsiteY97" fmla="*/ 86347 h 250316"/>
                <a:gd name="connsiteX98" fmla="*/ 210819 w 395644"/>
                <a:gd name="connsiteY98" fmla="*/ 79087 h 250316"/>
                <a:gd name="connsiteX99" fmla="*/ 210946 w 395644"/>
                <a:gd name="connsiteY99" fmla="*/ 77304 h 250316"/>
                <a:gd name="connsiteX100" fmla="*/ 212602 w 395644"/>
                <a:gd name="connsiteY100" fmla="*/ 77813 h 250316"/>
                <a:gd name="connsiteX101" fmla="*/ 370041 w 395644"/>
                <a:gd name="connsiteY101" fmla="*/ 77431 h 250316"/>
                <a:gd name="connsiteX102" fmla="*/ 371825 w 395644"/>
                <a:gd name="connsiteY102" fmla="*/ 76794 h 250316"/>
                <a:gd name="connsiteX103" fmla="*/ 371825 w 395644"/>
                <a:gd name="connsiteY103" fmla="*/ 78705 h 250316"/>
                <a:gd name="connsiteX104" fmla="*/ 371952 w 395644"/>
                <a:gd name="connsiteY104" fmla="*/ 83800 h 250316"/>
                <a:gd name="connsiteX105" fmla="*/ 371443 w 395644"/>
                <a:gd name="connsiteY105" fmla="*/ 96156 h 250316"/>
                <a:gd name="connsiteX106" fmla="*/ 209163 w 395644"/>
                <a:gd name="connsiteY106" fmla="*/ 44695 h 250316"/>
                <a:gd name="connsiteX107" fmla="*/ 210437 w 395644"/>
                <a:gd name="connsiteY107" fmla="*/ 43803 h 250316"/>
                <a:gd name="connsiteX108" fmla="*/ 213621 w 395644"/>
                <a:gd name="connsiteY108" fmla="*/ 41638 h 250316"/>
                <a:gd name="connsiteX109" fmla="*/ 220754 w 395644"/>
                <a:gd name="connsiteY109" fmla="*/ 37180 h 250316"/>
                <a:gd name="connsiteX110" fmla="*/ 277438 w 395644"/>
                <a:gd name="connsiteY110" fmla="*/ 24951 h 250316"/>
                <a:gd name="connsiteX111" fmla="*/ 349661 w 395644"/>
                <a:gd name="connsiteY111" fmla="*/ 32594 h 250316"/>
                <a:gd name="connsiteX112" fmla="*/ 364309 w 395644"/>
                <a:gd name="connsiteY112" fmla="*/ 39090 h 250316"/>
                <a:gd name="connsiteX113" fmla="*/ 371443 w 395644"/>
                <a:gd name="connsiteY113" fmla="*/ 42529 h 250316"/>
                <a:gd name="connsiteX114" fmla="*/ 373098 w 395644"/>
                <a:gd name="connsiteY114" fmla="*/ 43294 h 250316"/>
                <a:gd name="connsiteX115" fmla="*/ 371952 w 395644"/>
                <a:gd name="connsiteY115" fmla="*/ 44695 h 250316"/>
                <a:gd name="connsiteX116" fmla="*/ 295270 w 395644"/>
                <a:gd name="connsiteY116" fmla="*/ 65967 h 250316"/>
                <a:gd name="connsiteX117" fmla="*/ 290175 w 395644"/>
                <a:gd name="connsiteY117" fmla="*/ 65967 h 250316"/>
                <a:gd name="connsiteX118" fmla="*/ 210309 w 395644"/>
                <a:gd name="connsiteY118" fmla="*/ 45841 h 250316"/>
                <a:gd name="connsiteX119" fmla="*/ 209163 w 395644"/>
                <a:gd name="connsiteY119" fmla="*/ 44695 h 250316"/>
                <a:gd name="connsiteX120" fmla="*/ 295270 w 395644"/>
                <a:gd name="connsiteY120" fmla="*/ 226081 h 250316"/>
                <a:gd name="connsiteX121" fmla="*/ 279476 w 395644"/>
                <a:gd name="connsiteY121" fmla="*/ 225444 h 250316"/>
                <a:gd name="connsiteX122" fmla="*/ 246230 w 395644"/>
                <a:gd name="connsiteY122" fmla="*/ 220349 h 250316"/>
                <a:gd name="connsiteX123" fmla="*/ 231836 w 395644"/>
                <a:gd name="connsiteY123" fmla="*/ 217674 h 250316"/>
                <a:gd name="connsiteX124" fmla="*/ 228652 w 395644"/>
                <a:gd name="connsiteY124" fmla="*/ 216782 h 250316"/>
                <a:gd name="connsiteX125" fmla="*/ 226996 w 395644"/>
                <a:gd name="connsiteY125" fmla="*/ 216018 h 250316"/>
                <a:gd name="connsiteX126" fmla="*/ 210437 w 395644"/>
                <a:gd name="connsiteY126" fmla="*/ 190033 h 250316"/>
                <a:gd name="connsiteX127" fmla="*/ 210946 w 395644"/>
                <a:gd name="connsiteY127" fmla="*/ 183409 h 250316"/>
                <a:gd name="connsiteX128" fmla="*/ 212602 w 395644"/>
                <a:gd name="connsiteY128" fmla="*/ 183919 h 250316"/>
                <a:gd name="connsiteX129" fmla="*/ 369659 w 395644"/>
                <a:gd name="connsiteY129" fmla="*/ 183537 h 250316"/>
                <a:gd name="connsiteX130" fmla="*/ 371315 w 395644"/>
                <a:gd name="connsiteY130" fmla="*/ 183027 h 250316"/>
                <a:gd name="connsiteX131" fmla="*/ 371570 w 395644"/>
                <a:gd name="connsiteY131" fmla="*/ 186084 h 250316"/>
                <a:gd name="connsiteX132" fmla="*/ 371697 w 395644"/>
                <a:gd name="connsiteY132" fmla="*/ 188759 h 250316"/>
                <a:gd name="connsiteX133" fmla="*/ 351699 w 395644"/>
                <a:gd name="connsiteY133" fmla="*/ 217037 h 250316"/>
                <a:gd name="connsiteX134" fmla="*/ 295270 w 395644"/>
                <a:gd name="connsiteY134" fmla="*/ 226081 h 2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95644" h="250316">
                  <a:moveTo>
                    <a:pt x="395644" y="211305"/>
                  </a:moveTo>
                  <a:lnTo>
                    <a:pt x="395644" y="40109"/>
                  </a:lnTo>
                  <a:cubicBezTo>
                    <a:pt x="391441" y="29537"/>
                    <a:pt x="384562" y="21894"/>
                    <a:pt x="374882" y="17181"/>
                  </a:cubicBezTo>
                  <a:cubicBezTo>
                    <a:pt x="367494" y="13615"/>
                    <a:pt x="361380" y="10812"/>
                    <a:pt x="354883" y="8902"/>
                  </a:cubicBezTo>
                  <a:cubicBezTo>
                    <a:pt x="325969" y="113"/>
                    <a:pt x="294761" y="-2053"/>
                    <a:pt x="259605" y="1896"/>
                  </a:cubicBezTo>
                  <a:cubicBezTo>
                    <a:pt x="239097" y="4316"/>
                    <a:pt x="223047" y="8647"/>
                    <a:pt x="208781" y="15907"/>
                  </a:cubicBezTo>
                  <a:cubicBezTo>
                    <a:pt x="191840" y="24442"/>
                    <a:pt x="184197" y="36797"/>
                    <a:pt x="185471" y="53611"/>
                  </a:cubicBezTo>
                  <a:cubicBezTo>
                    <a:pt x="185598" y="56286"/>
                    <a:pt x="185598" y="58961"/>
                    <a:pt x="185598" y="61764"/>
                  </a:cubicBezTo>
                  <a:cubicBezTo>
                    <a:pt x="185598" y="63165"/>
                    <a:pt x="185598" y="64438"/>
                    <a:pt x="185598" y="65967"/>
                  </a:cubicBezTo>
                  <a:lnTo>
                    <a:pt x="185598" y="67878"/>
                  </a:lnTo>
                  <a:lnTo>
                    <a:pt x="176554" y="64566"/>
                  </a:lnTo>
                  <a:cubicBezTo>
                    <a:pt x="175280" y="64056"/>
                    <a:pt x="174134" y="63674"/>
                    <a:pt x="172860" y="63165"/>
                  </a:cubicBezTo>
                  <a:cubicBezTo>
                    <a:pt x="143181" y="53611"/>
                    <a:pt x="111209" y="50936"/>
                    <a:pt x="74907" y="55012"/>
                  </a:cubicBezTo>
                  <a:cubicBezTo>
                    <a:pt x="58730" y="56796"/>
                    <a:pt x="37712" y="60362"/>
                    <a:pt x="18988" y="71317"/>
                  </a:cubicBezTo>
                  <a:cubicBezTo>
                    <a:pt x="5740" y="79087"/>
                    <a:pt x="-246" y="89532"/>
                    <a:pt x="8" y="104308"/>
                  </a:cubicBezTo>
                  <a:cubicBezTo>
                    <a:pt x="518" y="136407"/>
                    <a:pt x="518" y="168634"/>
                    <a:pt x="8" y="199714"/>
                  </a:cubicBezTo>
                  <a:cubicBezTo>
                    <a:pt x="-246" y="213471"/>
                    <a:pt x="5358" y="223661"/>
                    <a:pt x="17077" y="230794"/>
                  </a:cubicBezTo>
                  <a:cubicBezTo>
                    <a:pt x="22682" y="234233"/>
                    <a:pt x="29051" y="237163"/>
                    <a:pt x="35929" y="239711"/>
                  </a:cubicBezTo>
                  <a:cubicBezTo>
                    <a:pt x="61405" y="248882"/>
                    <a:pt x="89810" y="251939"/>
                    <a:pt x="125094" y="249391"/>
                  </a:cubicBezTo>
                  <a:cubicBezTo>
                    <a:pt x="148022" y="247735"/>
                    <a:pt x="174389" y="244041"/>
                    <a:pt x="197189" y="228246"/>
                  </a:cubicBezTo>
                  <a:lnTo>
                    <a:pt x="197954" y="227737"/>
                  </a:lnTo>
                  <a:lnTo>
                    <a:pt x="198718" y="228119"/>
                  </a:lnTo>
                  <a:cubicBezTo>
                    <a:pt x="199992" y="228883"/>
                    <a:pt x="201138" y="229648"/>
                    <a:pt x="202412" y="230412"/>
                  </a:cubicBezTo>
                  <a:cubicBezTo>
                    <a:pt x="205087" y="232068"/>
                    <a:pt x="207507" y="233596"/>
                    <a:pt x="210182" y="234870"/>
                  </a:cubicBezTo>
                  <a:cubicBezTo>
                    <a:pt x="214768" y="237036"/>
                    <a:pt x="218844" y="238819"/>
                    <a:pt x="222920" y="239965"/>
                  </a:cubicBezTo>
                  <a:cubicBezTo>
                    <a:pt x="267247" y="253595"/>
                    <a:pt x="312594" y="253722"/>
                    <a:pt x="357813" y="240602"/>
                  </a:cubicBezTo>
                  <a:cubicBezTo>
                    <a:pt x="377175" y="234870"/>
                    <a:pt x="389275" y="225572"/>
                    <a:pt x="395644" y="211305"/>
                  </a:cubicBezTo>
                  <a:close/>
                  <a:moveTo>
                    <a:pt x="185598" y="137171"/>
                  </a:moveTo>
                  <a:cubicBezTo>
                    <a:pt x="185725" y="141502"/>
                    <a:pt x="185853" y="145833"/>
                    <a:pt x="185216" y="150164"/>
                  </a:cubicBezTo>
                  <a:cubicBezTo>
                    <a:pt x="184834" y="153221"/>
                    <a:pt x="181649" y="156915"/>
                    <a:pt x="178592" y="157934"/>
                  </a:cubicBezTo>
                  <a:cubicBezTo>
                    <a:pt x="176045" y="158826"/>
                    <a:pt x="173497" y="159845"/>
                    <a:pt x="171077" y="160736"/>
                  </a:cubicBezTo>
                  <a:cubicBezTo>
                    <a:pt x="161396" y="164430"/>
                    <a:pt x="151333" y="168124"/>
                    <a:pt x="141016" y="169907"/>
                  </a:cubicBezTo>
                  <a:cubicBezTo>
                    <a:pt x="128660" y="171945"/>
                    <a:pt x="116304" y="173092"/>
                    <a:pt x="104076" y="173092"/>
                  </a:cubicBezTo>
                  <a:cubicBezTo>
                    <a:pt x="85606" y="173092"/>
                    <a:pt x="67391" y="170672"/>
                    <a:pt x="49686" y="165959"/>
                  </a:cubicBezTo>
                  <a:cubicBezTo>
                    <a:pt x="49049" y="165831"/>
                    <a:pt x="48539" y="165577"/>
                    <a:pt x="47902" y="165322"/>
                  </a:cubicBezTo>
                  <a:cubicBezTo>
                    <a:pt x="47520" y="165194"/>
                    <a:pt x="47138" y="165067"/>
                    <a:pt x="46756" y="164940"/>
                  </a:cubicBezTo>
                  <a:cubicBezTo>
                    <a:pt x="24974" y="158061"/>
                    <a:pt x="22809" y="154877"/>
                    <a:pt x="24338" y="131821"/>
                  </a:cubicBezTo>
                  <a:lnTo>
                    <a:pt x="24465" y="130038"/>
                  </a:lnTo>
                  <a:lnTo>
                    <a:pt x="26121" y="130675"/>
                  </a:lnTo>
                  <a:cubicBezTo>
                    <a:pt x="78728" y="148890"/>
                    <a:pt x="130316" y="148890"/>
                    <a:pt x="183687" y="130802"/>
                  </a:cubicBezTo>
                  <a:lnTo>
                    <a:pt x="185471" y="130165"/>
                  </a:lnTo>
                  <a:lnTo>
                    <a:pt x="185471" y="132076"/>
                  </a:lnTo>
                  <a:cubicBezTo>
                    <a:pt x="185471" y="133605"/>
                    <a:pt x="185598" y="135388"/>
                    <a:pt x="185598" y="137171"/>
                  </a:cubicBezTo>
                  <a:close/>
                  <a:moveTo>
                    <a:pt x="185216" y="202389"/>
                  </a:moveTo>
                  <a:cubicBezTo>
                    <a:pt x="184579" y="205955"/>
                    <a:pt x="181267" y="210031"/>
                    <a:pt x="178210" y="211305"/>
                  </a:cubicBezTo>
                  <a:lnTo>
                    <a:pt x="174898" y="212579"/>
                  </a:lnTo>
                  <a:cubicBezTo>
                    <a:pt x="164963" y="216400"/>
                    <a:pt x="154773" y="220349"/>
                    <a:pt x="144200" y="222387"/>
                  </a:cubicBezTo>
                  <a:cubicBezTo>
                    <a:pt x="130443" y="224935"/>
                    <a:pt x="116941" y="226208"/>
                    <a:pt x="103567" y="226208"/>
                  </a:cubicBezTo>
                  <a:cubicBezTo>
                    <a:pt x="83696" y="226208"/>
                    <a:pt x="64334" y="223279"/>
                    <a:pt x="45737" y="217674"/>
                  </a:cubicBezTo>
                  <a:cubicBezTo>
                    <a:pt x="24974" y="211305"/>
                    <a:pt x="22936" y="208121"/>
                    <a:pt x="24465" y="184683"/>
                  </a:cubicBezTo>
                  <a:lnTo>
                    <a:pt x="24592" y="182900"/>
                  </a:lnTo>
                  <a:lnTo>
                    <a:pt x="26248" y="183537"/>
                  </a:lnTo>
                  <a:cubicBezTo>
                    <a:pt x="49558" y="192708"/>
                    <a:pt x="75034" y="197294"/>
                    <a:pt x="104076" y="197294"/>
                  </a:cubicBezTo>
                  <a:cubicBezTo>
                    <a:pt x="104076" y="197294"/>
                    <a:pt x="104076" y="197294"/>
                    <a:pt x="104203" y="197294"/>
                  </a:cubicBezTo>
                  <a:cubicBezTo>
                    <a:pt x="135284" y="197294"/>
                    <a:pt x="160505" y="192835"/>
                    <a:pt x="183687" y="183282"/>
                  </a:cubicBezTo>
                  <a:lnTo>
                    <a:pt x="185598" y="182518"/>
                  </a:lnTo>
                  <a:lnTo>
                    <a:pt x="185598" y="184556"/>
                  </a:lnTo>
                  <a:cubicBezTo>
                    <a:pt x="185598" y="186594"/>
                    <a:pt x="185598" y="188505"/>
                    <a:pt x="185725" y="190415"/>
                  </a:cubicBezTo>
                  <a:cubicBezTo>
                    <a:pt x="185853" y="194364"/>
                    <a:pt x="185980" y="198440"/>
                    <a:pt x="185216" y="202389"/>
                  </a:cubicBezTo>
                  <a:close/>
                  <a:moveTo>
                    <a:pt x="186235" y="98576"/>
                  </a:moveTo>
                  <a:cubicBezTo>
                    <a:pt x="171714" y="112460"/>
                    <a:pt x="137959" y="119338"/>
                    <a:pt x="104458" y="119338"/>
                  </a:cubicBezTo>
                  <a:cubicBezTo>
                    <a:pt x="71340" y="119338"/>
                    <a:pt x="38349" y="112587"/>
                    <a:pt x="24083" y="98958"/>
                  </a:cubicBezTo>
                  <a:lnTo>
                    <a:pt x="22809" y="97684"/>
                  </a:lnTo>
                  <a:lnTo>
                    <a:pt x="24338" y="96792"/>
                  </a:lnTo>
                  <a:cubicBezTo>
                    <a:pt x="25993" y="95901"/>
                    <a:pt x="27522" y="94882"/>
                    <a:pt x="28923" y="93990"/>
                  </a:cubicBezTo>
                  <a:cubicBezTo>
                    <a:pt x="32235" y="91952"/>
                    <a:pt x="35419" y="89914"/>
                    <a:pt x="38859" y="88513"/>
                  </a:cubicBezTo>
                  <a:cubicBezTo>
                    <a:pt x="61405" y="79214"/>
                    <a:pt x="84969" y="77941"/>
                    <a:pt x="103184" y="77813"/>
                  </a:cubicBezTo>
                  <a:cubicBezTo>
                    <a:pt x="103949" y="77813"/>
                    <a:pt x="104713" y="77813"/>
                    <a:pt x="105477" y="77813"/>
                  </a:cubicBezTo>
                  <a:cubicBezTo>
                    <a:pt x="130698" y="77813"/>
                    <a:pt x="149805" y="80615"/>
                    <a:pt x="167001" y="86984"/>
                  </a:cubicBezTo>
                  <a:cubicBezTo>
                    <a:pt x="171332" y="88513"/>
                    <a:pt x="175408" y="90806"/>
                    <a:pt x="179611" y="93098"/>
                  </a:cubicBezTo>
                  <a:cubicBezTo>
                    <a:pt x="181649" y="94245"/>
                    <a:pt x="183687" y="95264"/>
                    <a:pt x="185853" y="96410"/>
                  </a:cubicBezTo>
                  <a:lnTo>
                    <a:pt x="187509" y="97302"/>
                  </a:lnTo>
                  <a:lnTo>
                    <a:pt x="186235" y="98576"/>
                  </a:lnTo>
                  <a:close/>
                  <a:moveTo>
                    <a:pt x="371697" y="140101"/>
                  </a:moveTo>
                  <a:cubicBezTo>
                    <a:pt x="371697" y="154622"/>
                    <a:pt x="370806" y="156023"/>
                    <a:pt x="357049" y="161755"/>
                  </a:cubicBezTo>
                  <a:cubicBezTo>
                    <a:pt x="336159" y="170544"/>
                    <a:pt x="313868" y="172200"/>
                    <a:pt x="294888" y="172710"/>
                  </a:cubicBezTo>
                  <a:cubicBezTo>
                    <a:pt x="292850" y="172710"/>
                    <a:pt x="290812" y="172837"/>
                    <a:pt x="288902" y="172837"/>
                  </a:cubicBezTo>
                  <a:cubicBezTo>
                    <a:pt x="269668" y="172837"/>
                    <a:pt x="252344" y="170544"/>
                    <a:pt x="235785" y="166086"/>
                  </a:cubicBezTo>
                  <a:lnTo>
                    <a:pt x="235148" y="165959"/>
                  </a:lnTo>
                  <a:cubicBezTo>
                    <a:pt x="233620" y="165577"/>
                    <a:pt x="232218" y="165194"/>
                    <a:pt x="230690" y="164558"/>
                  </a:cubicBezTo>
                  <a:lnTo>
                    <a:pt x="230180" y="164303"/>
                  </a:lnTo>
                  <a:cubicBezTo>
                    <a:pt x="209927" y="156151"/>
                    <a:pt x="209163" y="155768"/>
                    <a:pt x="210182" y="139209"/>
                  </a:cubicBezTo>
                  <a:cubicBezTo>
                    <a:pt x="210309" y="137171"/>
                    <a:pt x="210437" y="134751"/>
                    <a:pt x="210564" y="132076"/>
                  </a:cubicBezTo>
                  <a:lnTo>
                    <a:pt x="210691" y="130293"/>
                  </a:lnTo>
                  <a:lnTo>
                    <a:pt x="212347" y="130930"/>
                  </a:lnTo>
                  <a:cubicBezTo>
                    <a:pt x="265209" y="149017"/>
                    <a:pt x="316797" y="148890"/>
                    <a:pt x="369787" y="130548"/>
                  </a:cubicBezTo>
                  <a:lnTo>
                    <a:pt x="371570" y="129911"/>
                  </a:lnTo>
                  <a:lnTo>
                    <a:pt x="371570" y="140101"/>
                  </a:lnTo>
                  <a:close/>
                  <a:moveTo>
                    <a:pt x="371443" y="96156"/>
                  </a:moveTo>
                  <a:cubicBezTo>
                    <a:pt x="370806" y="99722"/>
                    <a:pt x="367366" y="103798"/>
                    <a:pt x="364182" y="105072"/>
                  </a:cubicBezTo>
                  <a:lnTo>
                    <a:pt x="358832" y="107110"/>
                  </a:lnTo>
                  <a:cubicBezTo>
                    <a:pt x="348642" y="110931"/>
                    <a:pt x="338069" y="114880"/>
                    <a:pt x="327242" y="116663"/>
                  </a:cubicBezTo>
                  <a:cubicBezTo>
                    <a:pt x="314250" y="118829"/>
                    <a:pt x="301639" y="119848"/>
                    <a:pt x="289156" y="119848"/>
                  </a:cubicBezTo>
                  <a:cubicBezTo>
                    <a:pt x="269668" y="119848"/>
                    <a:pt x="250943" y="117173"/>
                    <a:pt x="233110" y="111950"/>
                  </a:cubicBezTo>
                  <a:cubicBezTo>
                    <a:pt x="232855" y="111823"/>
                    <a:pt x="232601" y="111823"/>
                    <a:pt x="232346" y="111823"/>
                  </a:cubicBezTo>
                  <a:cubicBezTo>
                    <a:pt x="231836" y="111696"/>
                    <a:pt x="231327" y="111568"/>
                    <a:pt x="230817" y="111441"/>
                  </a:cubicBezTo>
                  <a:lnTo>
                    <a:pt x="229671" y="110931"/>
                  </a:lnTo>
                  <a:cubicBezTo>
                    <a:pt x="210182" y="102907"/>
                    <a:pt x="209418" y="102524"/>
                    <a:pt x="210437" y="86347"/>
                  </a:cubicBezTo>
                  <a:cubicBezTo>
                    <a:pt x="210564" y="84309"/>
                    <a:pt x="210691" y="81889"/>
                    <a:pt x="210819" y="79087"/>
                  </a:cubicBezTo>
                  <a:lnTo>
                    <a:pt x="210946" y="77304"/>
                  </a:lnTo>
                  <a:lnTo>
                    <a:pt x="212602" y="77813"/>
                  </a:lnTo>
                  <a:cubicBezTo>
                    <a:pt x="265719" y="95773"/>
                    <a:pt x="317307" y="95646"/>
                    <a:pt x="370041" y="77431"/>
                  </a:cubicBezTo>
                  <a:lnTo>
                    <a:pt x="371825" y="76794"/>
                  </a:lnTo>
                  <a:lnTo>
                    <a:pt x="371825" y="78705"/>
                  </a:lnTo>
                  <a:cubicBezTo>
                    <a:pt x="371825" y="80361"/>
                    <a:pt x="371825" y="82144"/>
                    <a:pt x="371952" y="83800"/>
                  </a:cubicBezTo>
                  <a:cubicBezTo>
                    <a:pt x="371952" y="87749"/>
                    <a:pt x="372207" y="92079"/>
                    <a:pt x="371443" y="96156"/>
                  </a:cubicBezTo>
                  <a:close/>
                  <a:moveTo>
                    <a:pt x="209163" y="44695"/>
                  </a:moveTo>
                  <a:lnTo>
                    <a:pt x="210437" y="43803"/>
                  </a:lnTo>
                  <a:cubicBezTo>
                    <a:pt x="211456" y="43039"/>
                    <a:pt x="212602" y="42275"/>
                    <a:pt x="213621" y="41638"/>
                  </a:cubicBezTo>
                  <a:cubicBezTo>
                    <a:pt x="215914" y="39982"/>
                    <a:pt x="218207" y="38326"/>
                    <a:pt x="220754" y="37180"/>
                  </a:cubicBezTo>
                  <a:cubicBezTo>
                    <a:pt x="240371" y="27881"/>
                    <a:pt x="261261" y="25843"/>
                    <a:pt x="277438" y="24951"/>
                  </a:cubicBezTo>
                  <a:cubicBezTo>
                    <a:pt x="306862" y="23550"/>
                    <a:pt x="329153" y="25843"/>
                    <a:pt x="349661" y="32594"/>
                  </a:cubicBezTo>
                  <a:cubicBezTo>
                    <a:pt x="354629" y="34250"/>
                    <a:pt x="359342" y="36543"/>
                    <a:pt x="364309" y="39090"/>
                  </a:cubicBezTo>
                  <a:cubicBezTo>
                    <a:pt x="366602" y="40237"/>
                    <a:pt x="369022" y="41383"/>
                    <a:pt x="371443" y="42529"/>
                  </a:cubicBezTo>
                  <a:lnTo>
                    <a:pt x="373098" y="43294"/>
                  </a:lnTo>
                  <a:lnTo>
                    <a:pt x="371952" y="44695"/>
                  </a:lnTo>
                  <a:cubicBezTo>
                    <a:pt x="359342" y="59471"/>
                    <a:pt x="324058" y="65330"/>
                    <a:pt x="295270" y="65967"/>
                  </a:cubicBezTo>
                  <a:cubicBezTo>
                    <a:pt x="293615" y="65967"/>
                    <a:pt x="291959" y="65967"/>
                    <a:pt x="290175" y="65967"/>
                  </a:cubicBezTo>
                  <a:cubicBezTo>
                    <a:pt x="260878" y="65967"/>
                    <a:pt x="224194" y="60744"/>
                    <a:pt x="210309" y="45841"/>
                  </a:cubicBezTo>
                  <a:lnTo>
                    <a:pt x="209163" y="44695"/>
                  </a:lnTo>
                  <a:close/>
                  <a:moveTo>
                    <a:pt x="295270" y="226081"/>
                  </a:moveTo>
                  <a:cubicBezTo>
                    <a:pt x="290048" y="226081"/>
                    <a:pt x="284825" y="225826"/>
                    <a:pt x="279476" y="225444"/>
                  </a:cubicBezTo>
                  <a:cubicBezTo>
                    <a:pt x="268266" y="224553"/>
                    <a:pt x="257057" y="222387"/>
                    <a:pt x="246230" y="220349"/>
                  </a:cubicBezTo>
                  <a:cubicBezTo>
                    <a:pt x="241390" y="219457"/>
                    <a:pt x="236549" y="218566"/>
                    <a:pt x="231836" y="217674"/>
                  </a:cubicBezTo>
                  <a:cubicBezTo>
                    <a:pt x="230690" y="217419"/>
                    <a:pt x="229671" y="217165"/>
                    <a:pt x="228652" y="216782"/>
                  </a:cubicBezTo>
                  <a:lnTo>
                    <a:pt x="226996" y="216018"/>
                  </a:lnTo>
                  <a:cubicBezTo>
                    <a:pt x="209290" y="208376"/>
                    <a:pt x="209036" y="207866"/>
                    <a:pt x="210437" y="190033"/>
                  </a:cubicBezTo>
                  <a:lnTo>
                    <a:pt x="210946" y="183409"/>
                  </a:lnTo>
                  <a:lnTo>
                    <a:pt x="212602" y="183919"/>
                  </a:lnTo>
                  <a:cubicBezTo>
                    <a:pt x="265464" y="201879"/>
                    <a:pt x="316797" y="201752"/>
                    <a:pt x="369659" y="183537"/>
                  </a:cubicBezTo>
                  <a:lnTo>
                    <a:pt x="371315" y="183027"/>
                  </a:lnTo>
                  <a:lnTo>
                    <a:pt x="371570" y="186084"/>
                  </a:lnTo>
                  <a:cubicBezTo>
                    <a:pt x="371697" y="187103"/>
                    <a:pt x="371697" y="187868"/>
                    <a:pt x="371697" y="188759"/>
                  </a:cubicBezTo>
                  <a:cubicBezTo>
                    <a:pt x="372079" y="208376"/>
                    <a:pt x="370169" y="211050"/>
                    <a:pt x="351699" y="217037"/>
                  </a:cubicBezTo>
                  <a:cubicBezTo>
                    <a:pt x="333357" y="223024"/>
                    <a:pt x="314505" y="226081"/>
                    <a:pt x="295270" y="226081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5FC5CB55-28A6-4633-B9AC-C0A3596736BC}"/>
                </a:ext>
              </a:extLst>
            </p:cNvPr>
            <p:cNvSpPr/>
            <p:nvPr/>
          </p:nvSpPr>
          <p:spPr>
            <a:xfrm>
              <a:off x="3793521" y="2611195"/>
              <a:ext cx="477794" cy="610427"/>
            </a:xfrm>
            <a:custGeom>
              <a:avLst/>
              <a:gdLst>
                <a:gd name="connsiteX0" fmla="*/ 477413 w 477794"/>
                <a:gd name="connsiteY0" fmla="*/ 358346 h 610427"/>
                <a:gd name="connsiteX1" fmla="*/ 451045 w 477794"/>
                <a:gd name="connsiteY1" fmla="*/ 358346 h 610427"/>
                <a:gd name="connsiteX2" fmla="*/ 451045 w 477794"/>
                <a:gd name="connsiteY2" fmla="*/ 186895 h 610427"/>
                <a:gd name="connsiteX3" fmla="*/ 291950 w 477794"/>
                <a:gd name="connsiteY3" fmla="*/ 186895 h 610427"/>
                <a:gd name="connsiteX4" fmla="*/ 291950 w 477794"/>
                <a:gd name="connsiteY4" fmla="*/ 27418 h 610427"/>
                <a:gd name="connsiteX5" fmla="*/ 27004 w 477794"/>
                <a:gd name="connsiteY5" fmla="*/ 27418 h 610427"/>
                <a:gd name="connsiteX6" fmla="*/ 27004 w 477794"/>
                <a:gd name="connsiteY6" fmla="*/ 584442 h 610427"/>
                <a:gd name="connsiteX7" fmla="*/ 145593 w 477794"/>
                <a:gd name="connsiteY7" fmla="*/ 584442 h 610427"/>
                <a:gd name="connsiteX8" fmla="*/ 145593 w 477794"/>
                <a:gd name="connsiteY8" fmla="*/ 610427 h 610427"/>
                <a:gd name="connsiteX9" fmla="*/ 0 w 477794"/>
                <a:gd name="connsiteY9" fmla="*/ 610427 h 610427"/>
                <a:gd name="connsiteX10" fmla="*/ 0 w 477794"/>
                <a:gd name="connsiteY10" fmla="*/ 414 h 610427"/>
                <a:gd name="connsiteX11" fmla="*/ 7261 w 477794"/>
                <a:gd name="connsiteY11" fmla="*/ 32 h 610427"/>
                <a:gd name="connsiteX12" fmla="*/ 303796 w 477794"/>
                <a:gd name="connsiteY12" fmla="*/ 159 h 610427"/>
                <a:gd name="connsiteX13" fmla="*/ 315133 w 477794"/>
                <a:gd name="connsiteY13" fmla="*/ 4745 h 610427"/>
                <a:gd name="connsiteX14" fmla="*/ 472954 w 477794"/>
                <a:gd name="connsiteY14" fmla="*/ 162566 h 610427"/>
                <a:gd name="connsiteX15" fmla="*/ 477540 w 477794"/>
                <a:gd name="connsiteY15" fmla="*/ 172502 h 610427"/>
                <a:gd name="connsiteX16" fmla="*/ 477795 w 477794"/>
                <a:gd name="connsiteY16" fmla="*/ 353124 h 610427"/>
                <a:gd name="connsiteX17" fmla="*/ 477413 w 477794"/>
                <a:gd name="connsiteY17" fmla="*/ 358346 h 610427"/>
                <a:gd name="connsiteX18" fmla="*/ 427608 w 477794"/>
                <a:gd name="connsiteY18" fmla="*/ 158617 h 610427"/>
                <a:gd name="connsiteX19" fmla="*/ 318700 w 477794"/>
                <a:gd name="connsiteY19" fmla="*/ 49964 h 610427"/>
                <a:gd name="connsiteX20" fmla="*/ 318700 w 477794"/>
                <a:gd name="connsiteY20" fmla="*/ 158617 h 610427"/>
                <a:gd name="connsiteX21" fmla="*/ 427608 w 477794"/>
                <a:gd name="connsiteY21" fmla="*/ 158617 h 61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794" h="610427">
                  <a:moveTo>
                    <a:pt x="477413" y="358346"/>
                  </a:moveTo>
                  <a:cubicBezTo>
                    <a:pt x="468369" y="358346"/>
                    <a:pt x="460089" y="358346"/>
                    <a:pt x="451045" y="358346"/>
                  </a:cubicBezTo>
                  <a:cubicBezTo>
                    <a:pt x="451045" y="301281"/>
                    <a:pt x="451045" y="244470"/>
                    <a:pt x="451045" y="186895"/>
                  </a:cubicBezTo>
                  <a:cubicBezTo>
                    <a:pt x="397674" y="186895"/>
                    <a:pt x="345194" y="186895"/>
                    <a:pt x="291950" y="186895"/>
                  </a:cubicBezTo>
                  <a:cubicBezTo>
                    <a:pt x="291950" y="133397"/>
                    <a:pt x="291950" y="80789"/>
                    <a:pt x="291950" y="27418"/>
                  </a:cubicBezTo>
                  <a:cubicBezTo>
                    <a:pt x="203295" y="27418"/>
                    <a:pt x="115404" y="27418"/>
                    <a:pt x="27004" y="27418"/>
                  </a:cubicBezTo>
                  <a:cubicBezTo>
                    <a:pt x="27004" y="213008"/>
                    <a:pt x="27004" y="398343"/>
                    <a:pt x="27004" y="584442"/>
                  </a:cubicBezTo>
                  <a:cubicBezTo>
                    <a:pt x="66746" y="584442"/>
                    <a:pt x="105978" y="584442"/>
                    <a:pt x="145593" y="584442"/>
                  </a:cubicBezTo>
                  <a:cubicBezTo>
                    <a:pt x="145593" y="593486"/>
                    <a:pt x="145593" y="601765"/>
                    <a:pt x="145593" y="610427"/>
                  </a:cubicBezTo>
                  <a:cubicBezTo>
                    <a:pt x="97189" y="610427"/>
                    <a:pt x="48786" y="610427"/>
                    <a:pt x="0" y="610427"/>
                  </a:cubicBezTo>
                  <a:cubicBezTo>
                    <a:pt x="0" y="407387"/>
                    <a:pt x="0" y="204219"/>
                    <a:pt x="0" y="414"/>
                  </a:cubicBezTo>
                  <a:cubicBezTo>
                    <a:pt x="2420" y="287"/>
                    <a:pt x="4840" y="32"/>
                    <a:pt x="7261" y="32"/>
                  </a:cubicBezTo>
                  <a:cubicBezTo>
                    <a:pt x="106106" y="32"/>
                    <a:pt x="204951" y="-96"/>
                    <a:pt x="303796" y="159"/>
                  </a:cubicBezTo>
                  <a:cubicBezTo>
                    <a:pt x="307618" y="159"/>
                    <a:pt x="312458" y="2070"/>
                    <a:pt x="315133" y="4745"/>
                  </a:cubicBezTo>
                  <a:cubicBezTo>
                    <a:pt x="367868" y="57097"/>
                    <a:pt x="420475" y="109832"/>
                    <a:pt x="472954" y="162566"/>
                  </a:cubicBezTo>
                  <a:cubicBezTo>
                    <a:pt x="475375" y="164986"/>
                    <a:pt x="477540" y="169062"/>
                    <a:pt x="477540" y="172502"/>
                  </a:cubicBezTo>
                  <a:cubicBezTo>
                    <a:pt x="477795" y="232751"/>
                    <a:pt x="477795" y="292874"/>
                    <a:pt x="477795" y="353124"/>
                  </a:cubicBezTo>
                  <a:cubicBezTo>
                    <a:pt x="477667" y="354652"/>
                    <a:pt x="477540" y="356053"/>
                    <a:pt x="477413" y="358346"/>
                  </a:cubicBezTo>
                  <a:close/>
                  <a:moveTo>
                    <a:pt x="427608" y="158617"/>
                  </a:moveTo>
                  <a:cubicBezTo>
                    <a:pt x="391433" y="122569"/>
                    <a:pt x="354748" y="85885"/>
                    <a:pt x="318700" y="49964"/>
                  </a:cubicBezTo>
                  <a:cubicBezTo>
                    <a:pt x="318700" y="84993"/>
                    <a:pt x="318700" y="121805"/>
                    <a:pt x="318700" y="158617"/>
                  </a:cubicBezTo>
                  <a:cubicBezTo>
                    <a:pt x="355894" y="158617"/>
                    <a:pt x="392579" y="158617"/>
                    <a:pt x="427608" y="158617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49CA81B6-0104-42B3-9B24-AFDDFE839ECD}"/>
                </a:ext>
              </a:extLst>
            </p:cNvPr>
            <p:cNvSpPr/>
            <p:nvPr/>
          </p:nvSpPr>
          <p:spPr>
            <a:xfrm>
              <a:off x="3911728" y="2855793"/>
              <a:ext cx="107379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4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026 w 107379"/>
                <a:gd name="connsiteY18" fmla="*/ 45729 h 103685"/>
                <a:gd name="connsiteX19" fmla="*/ 61141 w 107379"/>
                <a:gd name="connsiteY19" fmla="*/ 49423 h 103685"/>
                <a:gd name="connsiteX20" fmla="*/ 41143 w 107379"/>
                <a:gd name="connsiteY20" fmla="*/ 49423 h 103685"/>
                <a:gd name="connsiteX21" fmla="*/ 41143 w 107379"/>
                <a:gd name="connsiteY21" fmla="*/ 20253 h 103685"/>
                <a:gd name="connsiteX22" fmla="*/ 61141 w 107379"/>
                <a:gd name="connsiteY22" fmla="*/ 20253 h 103685"/>
                <a:gd name="connsiteX23" fmla="*/ 75026 w 107379"/>
                <a:gd name="connsiteY23" fmla="*/ 23947 h 103685"/>
                <a:gd name="connsiteX24" fmla="*/ 75026 w 107379"/>
                <a:gd name="connsiteY24" fmla="*/ 23947 h 103685"/>
                <a:gd name="connsiteX25" fmla="*/ 80248 w 107379"/>
                <a:gd name="connsiteY25" fmla="*/ 34774 h 103685"/>
                <a:gd name="connsiteX26" fmla="*/ 75026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4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431" y="54390"/>
                    <a:pt x="107380" y="45983"/>
                    <a:pt x="107380" y="34519"/>
                  </a:cubicBezTo>
                  <a:close/>
                  <a:moveTo>
                    <a:pt x="75026" y="45729"/>
                  </a:moveTo>
                  <a:cubicBezTo>
                    <a:pt x="71714" y="48149"/>
                    <a:pt x="67001" y="49423"/>
                    <a:pt x="61141" y="49423"/>
                  </a:cubicBezTo>
                  <a:lnTo>
                    <a:pt x="41143" y="49423"/>
                  </a:lnTo>
                  <a:lnTo>
                    <a:pt x="41143" y="20253"/>
                  </a:lnTo>
                  <a:lnTo>
                    <a:pt x="61141" y="20253"/>
                  </a:lnTo>
                  <a:cubicBezTo>
                    <a:pt x="67001" y="20253"/>
                    <a:pt x="71714" y="21527"/>
                    <a:pt x="75026" y="23947"/>
                  </a:cubicBezTo>
                  <a:lnTo>
                    <a:pt x="75026" y="23947"/>
                  </a:lnTo>
                  <a:cubicBezTo>
                    <a:pt x="78465" y="26495"/>
                    <a:pt x="80248" y="30189"/>
                    <a:pt x="80248" y="34774"/>
                  </a:cubicBezTo>
                  <a:cubicBezTo>
                    <a:pt x="80248" y="39487"/>
                    <a:pt x="78465" y="43181"/>
                    <a:pt x="75026" y="45729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9" name="Рисунок 30">
            <a:extLst>
              <a:ext uri="{FF2B5EF4-FFF2-40B4-BE49-F238E27FC236}">
                <a16:creationId xmlns="" xmlns:a16="http://schemas.microsoft.com/office/drawing/2014/main" id="{84890A7A-CC2C-4075-A7FD-37BDD4834D60}"/>
              </a:ext>
            </a:extLst>
          </p:cNvPr>
          <p:cNvGrpSpPr/>
          <p:nvPr/>
        </p:nvGrpSpPr>
        <p:grpSpPr>
          <a:xfrm>
            <a:off x="1865237" y="3959029"/>
            <a:ext cx="1391160" cy="1391160"/>
            <a:chOff x="1865237" y="3959029"/>
            <a:chExt cx="1391160" cy="1391160"/>
          </a:xfrm>
          <a:solidFill>
            <a:schemeClr val="accent1"/>
          </a:solidFill>
        </p:grpSpPr>
        <p:sp>
          <p:nvSpPr>
            <p:cNvPr id="40" name="Полилиния: фигура 39">
              <a:extLst>
                <a:ext uri="{FF2B5EF4-FFF2-40B4-BE49-F238E27FC236}">
                  <a16:creationId xmlns="" xmlns:a16="http://schemas.microsoft.com/office/drawing/2014/main" id="{BA70F1AD-94CE-4F03-9316-83F7E6499EED}"/>
                </a:ext>
              </a:extLst>
            </p:cNvPr>
            <p:cNvSpPr/>
            <p:nvPr/>
          </p:nvSpPr>
          <p:spPr>
            <a:xfrm rot="-1339237">
              <a:off x="2027749" y="4121541"/>
              <a:ext cx="1066135" cy="1066135"/>
            </a:xfrm>
            <a:custGeom>
              <a:avLst/>
              <a:gdLst>
                <a:gd name="connsiteX0" fmla="*/ 1066136 w 1066135"/>
                <a:gd name="connsiteY0" fmla="*/ 533068 h 1066135"/>
                <a:gd name="connsiteX1" fmla="*/ 533068 w 1066135"/>
                <a:gd name="connsiteY1" fmla="*/ 1066136 h 1066135"/>
                <a:gd name="connsiteX2" fmla="*/ 0 w 1066135"/>
                <a:gd name="connsiteY2" fmla="*/ 533068 h 1066135"/>
                <a:gd name="connsiteX3" fmla="*/ 533068 w 1066135"/>
                <a:gd name="connsiteY3" fmla="*/ 0 h 1066135"/>
                <a:gd name="connsiteX4" fmla="*/ 1066136 w 1066135"/>
                <a:gd name="connsiteY4" fmla="*/ 533068 h 10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35" h="1066135">
                  <a:moveTo>
                    <a:pt x="1066136" y="533068"/>
                  </a:moveTo>
                  <a:cubicBezTo>
                    <a:pt x="1066136" y="827473"/>
                    <a:pt x="827473" y="1066136"/>
                    <a:pt x="533068" y="1066136"/>
                  </a:cubicBezTo>
                  <a:cubicBezTo>
                    <a:pt x="238663" y="1066136"/>
                    <a:pt x="0" y="827473"/>
                    <a:pt x="0" y="533068"/>
                  </a:cubicBezTo>
                  <a:cubicBezTo>
                    <a:pt x="0" y="238663"/>
                    <a:pt x="238663" y="0"/>
                    <a:pt x="533068" y="0"/>
                  </a:cubicBezTo>
                  <a:cubicBezTo>
                    <a:pt x="827473" y="0"/>
                    <a:pt x="1066136" y="238663"/>
                    <a:pt x="1066136" y="533068"/>
                  </a:cubicBezTo>
                  <a:close/>
                </a:path>
              </a:pathLst>
            </a:custGeom>
            <a:solidFill>
              <a:schemeClr val="bg1"/>
            </a:solidFill>
            <a:ln w="12587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45384A4B-6F4C-41DC-90A4-73B29E50E359}"/>
                </a:ext>
              </a:extLst>
            </p:cNvPr>
            <p:cNvSpPr/>
            <p:nvPr/>
          </p:nvSpPr>
          <p:spPr>
            <a:xfrm>
              <a:off x="2174688" y="4263321"/>
              <a:ext cx="789036" cy="788629"/>
            </a:xfrm>
            <a:custGeom>
              <a:avLst/>
              <a:gdLst>
                <a:gd name="connsiteX0" fmla="*/ 750551 w 789036"/>
                <a:gd name="connsiteY0" fmla="*/ 344819 h 788629"/>
                <a:gd name="connsiteX1" fmla="*/ 693841 w 789036"/>
                <a:gd name="connsiteY1" fmla="*/ 370516 h 788629"/>
                <a:gd name="connsiteX2" fmla="*/ 673714 w 789036"/>
                <a:gd name="connsiteY2" fmla="*/ 382162 h 788629"/>
                <a:gd name="connsiteX3" fmla="*/ 550419 w 789036"/>
                <a:gd name="connsiteY3" fmla="*/ 382162 h 788629"/>
                <a:gd name="connsiteX4" fmla="*/ 532064 w 789036"/>
                <a:gd name="connsiteY4" fmla="*/ 367858 h 788629"/>
                <a:gd name="connsiteX5" fmla="*/ 510038 w 789036"/>
                <a:gd name="connsiteY5" fmla="*/ 315452 h 788629"/>
                <a:gd name="connsiteX6" fmla="*/ 511684 w 789036"/>
                <a:gd name="connsiteY6" fmla="*/ 295451 h 788629"/>
                <a:gd name="connsiteX7" fmla="*/ 603079 w 789036"/>
                <a:gd name="connsiteY7" fmla="*/ 204056 h 788629"/>
                <a:gd name="connsiteX8" fmla="*/ 622320 w 789036"/>
                <a:gd name="connsiteY8" fmla="*/ 199626 h 788629"/>
                <a:gd name="connsiteX9" fmla="*/ 681815 w 789036"/>
                <a:gd name="connsiteY9" fmla="*/ 177093 h 788629"/>
                <a:gd name="connsiteX10" fmla="*/ 673967 w 789036"/>
                <a:gd name="connsiteY10" fmla="*/ 115193 h 788629"/>
                <a:gd name="connsiteX11" fmla="*/ 612066 w 789036"/>
                <a:gd name="connsiteY11" fmla="*/ 107092 h 788629"/>
                <a:gd name="connsiteX12" fmla="*/ 589407 w 789036"/>
                <a:gd name="connsiteY12" fmla="*/ 166334 h 788629"/>
                <a:gd name="connsiteX13" fmla="*/ 583711 w 789036"/>
                <a:gd name="connsiteY13" fmla="*/ 187094 h 788629"/>
                <a:gd name="connsiteX14" fmla="*/ 493709 w 789036"/>
                <a:gd name="connsiteY14" fmla="*/ 277096 h 788629"/>
                <a:gd name="connsiteX15" fmla="*/ 473708 w 789036"/>
                <a:gd name="connsiteY15" fmla="*/ 279122 h 788629"/>
                <a:gd name="connsiteX16" fmla="*/ 419403 w 789036"/>
                <a:gd name="connsiteY16" fmla="*/ 256463 h 788629"/>
                <a:gd name="connsiteX17" fmla="*/ 406997 w 789036"/>
                <a:gd name="connsiteY17" fmla="*/ 240766 h 788629"/>
                <a:gd name="connsiteX18" fmla="*/ 406871 w 789036"/>
                <a:gd name="connsiteY18" fmla="*/ 113421 h 788629"/>
                <a:gd name="connsiteX19" fmla="*/ 418390 w 789036"/>
                <a:gd name="connsiteY19" fmla="*/ 95192 h 788629"/>
                <a:gd name="connsiteX20" fmla="*/ 444087 w 789036"/>
                <a:gd name="connsiteY20" fmla="*/ 38482 h 788629"/>
                <a:gd name="connsiteX21" fmla="*/ 394339 w 789036"/>
                <a:gd name="connsiteY21" fmla="*/ 0 h 788629"/>
                <a:gd name="connsiteX22" fmla="*/ 344844 w 789036"/>
                <a:gd name="connsiteY22" fmla="*/ 37216 h 788629"/>
                <a:gd name="connsiteX23" fmla="*/ 370794 w 789036"/>
                <a:gd name="connsiteY23" fmla="*/ 95572 h 788629"/>
                <a:gd name="connsiteX24" fmla="*/ 381933 w 789036"/>
                <a:gd name="connsiteY24" fmla="*/ 112028 h 788629"/>
                <a:gd name="connsiteX25" fmla="*/ 381807 w 789036"/>
                <a:gd name="connsiteY25" fmla="*/ 243298 h 788629"/>
                <a:gd name="connsiteX26" fmla="*/ 370794 w 789036"/>
                <a:gd name="connsiteY26" fmla="*/ 256210 h 788629"/>
                <a:gd name="connsiteX27" fmla="*/ 316362 w 789036"/>
                <a:gd name="connsiteY27" fmla="*/ 278362 h 788629"/>
                <a:gd name="connsiteX28" fmla="*/ 293323 w 789036"/>
                <a:gd name="connsiteY28" fmla="*/ 275451 h 788629"/>
                <a:gd name="connsiteX29" fmla="*/ 215980 w 789036"/>
                <a:gd name="connsiteY29" fmla="*/ 198107 h 788629"/>
                <a:gd name="connsiteX30" fmla="*/ 202182 w 789036"/>
                <a:gd name="connsiteY30" fmla="*/ 156333 h 788629"/>
                <a:gd name="connsiteX31" fmla="*/ 201549 w 789036"/>
                <a:gd name="connsiteY31" fmla="*/ 141776 h 788629"/>
                <a:gd name="connsiteX32" fmla="*/ 201296 w 789036"/>
                <a:gd name="connsiteY32" fmla="*/ 140890 h 788629"/>
                <a:gd name="connsiteX33" fmla="*/ 178384 w 789036"/>
                <a:gd name="connsiteY33" fmla="*/ 108231 h 788629"/>
                <a:gd name="connsiteX34" fmla="*/ 139902 w 789036"/>
                <a:gd name="connsiteY34" fmla="*/ 101395 h 788629"/>
                <a:gd name="connsiteX35" fmla="*/ 107369 w 789036"/>
                <a:gd name="connsiteY35" fmla="*/ 124940 h 788629"/>
                <a:gd name="connsiteX36" fmla="*/ 101166 w 789036"/>
                <a:gd name="connsiteY36" fmla="*/ 163422 h 788629"/>
                <a:gd name="connsiteX37" fmla="*/ 124838 w 789036"/>
                <a:gd name="connsiteY37" fmla="*/ 195195 h 788629"/>
                <a:gd name="connsiteX38" fmla="*/ 165472 w 789036"/>
                <a:gd name="connsiteY38" fmla="*/ 199879 h 788629"/>
                <a:gd name="connsiteX39" fmla="*/ 186485 w 789036"/>
                <a:gd name="connsiteY39" fmla="*/ 204563 h 788629"/>
                <a:gd name="connsiteX40" fmla="*/ 277880 w 789036"/>
                <a:gd name="connsiteY40" fmla="*/ 296084 h 788629"/>
                <a:gd name="connsiteX41" fmla="*/ 279779 w 789036"/>
                <a:gd name="connsiteY41" fmla="*/ 314439 h 788629"/>
                <a:gd name="connsiteX42" fmla="*/ 256740 w 789036"/>
                <a:gd name="connsiteY42" fmla="*/ 368618 h 788629"/>
                <a:gd name="connsiteX43" fmla="*/ 240537 w 789036"/>
                <a:gd name="connsiteY43" fmla="*/ 382162 h 788629"/>
                <a:gd name="connsiteX44" fmla="*/ 240537 w 789036"/>
                <a:gd name="connsiteY44" fmla="*/ 384821 h 788629"/>
                <a:gd name="connsiteX45" fmla="*/ 239904 w 789036"/>
                <a:gd name="connsiteY45" fmla="*/ 382162 h 788629"/>
                <a:gd name="connsiteX46" fmla="*/ 114078 w 789036"/>
                <a:gd name="connsiteY46" fmla="*/ 382162 h 788629"/>
                <a:gd name="connsiteX47" fmla="*/ 94710 w 789036"/>
                <a:gd name="connsiteY47" fmla="*/ 369883 h 788629"/>
                <a:gd name="connsiteX48" fmla="*/ 47367 w 789036"/>
                <a:gd name="connsiteY48" fmla="*/ 343680 h 788629"/>
                <a:gd name="connsiteX49" fmla="*/ 3189 w 789036"/>
                <a:gd name="connsiteY49" fmla="*/ 375580 h 788629"/>
                <a:gd name="connsiteX50" fmla="*/ 24 w 789036"/>
                <a:gd name="connsiteY50" fmla="*/ 405327 h 788629"/>
                <a:gd name="connsiteX51" fmla="*/ 45469 w 789036"/>
                <a:gd name="connsiteY51" fmla="*/ 445708 h 788629"/>
                <a:gd name="connsiteX52" fmla="*/ 97622 w 789036"/>
                <a:gd name="connsiteY52" fmla="*/ 414442 h 788629"/>
                <a:gd name="connsiteX53" fmla="*/ 112432 w 789036"/>
                <a:gd name="connsiteY53" fmla="*/ 407479 h 788629"/>
                <a:gd name="connsiteX54" fmla="*/ 136737 w 789036"/>
                <a:gd name="connsiteY54" fmla="*/ 407479 h 788629"/>
                <a:gd name="connsiteX55" fmla="*/ 242183 w 789036"/>
                <a:gd name="connsiteY55" fmla="*/ 407226 h 788629"/>
                <a:gd name="connsiteX56" fmla="*/ 256740 w 789036"/>
                <a:gd name="connsiteY56" fmla="*/ 420644 h 788629"/>
                <a:gd name="connsiteX57" fmla="*/ 278639 w 789036"/>
                <a:gd name="connsiteY57" fmla="*/ 473177 h 788629"/>
                <a:gd name="connsiteX58" fmla="*/ 276614 w 789036"/>
                <a:gd name="connsiteY58" fmla="*/ 494697 h 788629"/>
                <a:gd name="connsiteX59" fmla="*/ 188131 w 789036"/>
                <a:gd name="connsiteY59" fmla="*/ 583307 h 788629"/>
                <a:gd name="connsiteX60" fmla="*/ 163700 w 789036"/>
                <a:gd name="connsiteY60" fmla="*/ 589383 h 788629"/>
                <a:gd name="connsiteX61" fmla="*/ 106483 w 789036"/>
                <a:gd name="connsiteY61" fmla="*/ 613181 h 788629"/>
                <a:gd name="connsiteX62" fmla="*/ 115977 w 789036"/>
                <a:gd name="connsiteY62" fmla="*/ 674829 h 788629"/>
                <a:gd name="connsiteX63" fmla="*/ 178004 w 789036"/>
                <a:gd name="connsiteY63" fmla="*/ 681411 h 788629"/>
                <a:gd name="connsiteX64" fmla="*/ 199903 w 789036"/>
                <a:gd name="connsiteY64" fmla="*/ 623561 h 788629"/>
                <a:gd name="connsiteX65" fmla="*/ 206106 w 789036"/>
                <a:gd name="connsiteY65" fmla="*/ 601156 h 788629"/>
                <a:gd name="connsiteX66" fmla="*/ 291678 w 789036"/>
                <a:gd name="connsiteY66" fmla="*/ 515330 h 788629"/>
                <a:gd name="connsiteX67" fmla="*/ 319527 w 789036"/>
                <a:gd name="connsiteY67" fmla="*/ 512799 h 788629"/>
                <a:gd name="connsiteX68" fmla="*/ 368642 w 789036"/>
                <a:gd name="connsiteY68" fmla="*/ 532546 h 788629"/>
                <a:gd name="connsiteX69" fmla="*/ 381933 w 789036"/>
                <a:gd name="connsiteY69" fmla="*/ 549635 h 788629"/>
                <a:gd name="connsiteX70" fmla="*/ 381933 w 789036"/>
                <a:gd name="connsiteY70" fmla="*/ 672803 h 788629"/>
                <a:gd name="connsiteX71" fmla="*/ 369528 w 789036"/>
                <a:gd name="connsiteY71" fmla="*/ 694576 h 788629"/>
                <a:gd name="connsiteX72" fmla="*/ 343325 w 789036"/>
                <a:gd name="connsiteY72" fmla="*/ 741919 h 788629"/>
                <a:gd name="connsiteX73" fmla="*/ 375224 w 789036"/>
                <a:gd name="connsiteY73" fmla="*/ 786097 h 788629"/>
                <a:gd name="connsiteX74" fmla="*/ 401428 w 789036"/>
                <a:gd name="connsiteY74" fmla="*/ 788629 h 788629"/>
                <a:gd name="connsiteX75" fmla="*/ 404339 w 789036"/>
                <a:gd name="connsiteY75" fmla="*/ 788502 h 788629"/>
                <a:gd name="connsiteX76" fmla="*/ 445100 w 789036"/>
                <a:gd name="connsiteY76" fmla="*/ 745590 h 788629"/>
                <a:gd name="connsiteX77" fmla="*/ 417251 w 789036"/>
                <a:gd name="connsiteY77" fmla="*/ 693437 h 788629"/>
                <a:gd name="connsiteX78" fmla="*/ 406871 w 789036"/>
                <a:gd name="connsiteY78" fmla="*/ 676474 h 788629"/>
                <a:gd name="connsiteX79" fmla="*/ 406997 w 789036"/>
                <a:gd name="connsiteY79" fmla="*/ 547230 h 788629"/>
                <a:gd name="connsiteX80" fmla="*/ 418770 w 789036"/>
                <a:gd name="connsiteY80" fmla="*/ 532926 h 788629"/>
                <a:gd name="connsiteX81" fmla="*/ 473202 w 789036"/>
                <a:gd name="connsiteY81" fmla="*/ 510394 h 788629"/>
                <a:gd name="connsiteX82" fmla="*/ 494721 w 789036"/>
                <a:gd name="connsiteY82" fmla="*/ 512925 h 788629"/>
                <a:gd name="connsiteX83" fmla="*/ 581939 w 789036"/>
                <a:gd name="connsiteY83" fmla="*/ 600143 h 788629"/>
                <a:gd name="connsiteX84" fmla="*/ 588521 w 789036"/>
                <a:gd name="connsiteY84" fmla="*/ 625966 h 788629"/>
                <a:gd name="connsiteX85" fmla="*/ 613079 w 789036"/>
                <a:gd name="connsiteY85" fmla="*/ 682930 h 788629"/>
                <a:gd name="connsiteX86" fmla="*/ 673460 w 789036"/>
                <a:gd name="connsiteY86" fmla="*/ 674702 h 788629"/>
                <a:gd name="connsiteX87" fmla="*/ 682321 w 789036"/>
                <a:gd name="connsiteY87" fmla="*/ 612928 h 788629"/>
                <a:gd name="connsiteX88" fmla="*/ 625105 w 789036"/>
                <a:gd name="connsiteY88" fmla="*/ 589003 h 788629"/>
                <a:gd name="connsiteX89" fmla="*/ 600800 w 789036"/>
                <a:gd name="connsiteY89" fmla="*/ 583180 h 788629"/>
                <a:gd name="connsiteX90" fmla="*/ 513709 w 789036"/>
                <a:gd name="connsiteY90" fmla="*/ 495963 h 788629"/>
                <a:gd name="connsiteX91" fmla="*/ 510544 w 789036"/>
                <a:gd name="connsiteY91" fmla="*/ 472924 h 788629"/>
                <a:gd name="connsiteX92" fmla="*/ 531938 w 789036"/>
                <a:gd name="connsiteY92" fmla="*/ 422290 h 788629"/>
                <a:gd name="connsiteX93" fmla="*/ 549533 w 789036"/>
                <a:gd name="connsiteY93" fmla="*/ 407100 h 788629"/>
                <a:gd name="connsiteX94" fmla="*/ 675232 w 789036"/>
                <a:gd name="connsiteY94" fmla="*/ 407226 h 788629"/>
                <a:gd name="connsiteX95" fmla="*/ 693461 w 789036"/>
                <a:gd name="connsiteY95" fmla="*/ 418113 h 788629"/>
                <a:gd name="connsiteX96" fmla="*/ 751690 w 789036"/>
                <a:gd name="connsiteY96" fmla="*/ 444063 h 788629"/>
                <a:gd name="connsiteX97" fmla="*/ 789033 w 789036"/>
                <a:gd name="connsiteY97" fmla="*/ 394061 h 788629"/>
                <a:gd name="connsiteX98" fmla="*/ 750551 w 789036"/>
                <a:gd name="connsiteY98" fmla="*/ 344819 h 788629"/>
                <a:gd name="connsiteX99" fmla="*/ 763210 w 789036"/>
                <a:gd name="connsiteY99" fmla="*/ 394568 h 788629"/>
                <a:gd name="connsiteX100" fmla="*/ 757133 w 789036"/>
                <a:gd name="connsiteY100" fmla="*/ 411150 h 788629"/>
                <a:gd name="connsiteX101" fmla="*/ 737766 w 789036"/>
                <a:gd name="connsiteY101" fmla="*/ 419125 h 788629"/>
                <a:gd name="connsiteX102" fmla="*/ 737766 w 789036"/>
                <a:gd name="connsiteY102" fmla="*/ 419125 h 788629"/>
                <a:gd name="connsiteX103" fmla="*/ 718272 w 789036"/>
                <a:gd name="connsiteY103" fmla="*/ 410138 h 788629"/>
                <a:gd name="connsiteX104" fmla="*/ 712955 w 789036"/>
                <a:gd name="connsiteY104" fmla="*/ 393682 h 788629"/>
                <a:gd name="connsiteX105" fmla="*/ 739538 w 789036"/>
                <a:gd name="connsiteY105" fmla="*/ 370137 h 788629"/>
                <a:gd name="connsiteX106" fmla="*/ 763210 w 789036"/>
                <a:gd name="connsiteY106" fmla="*/ 394568 h 788629"/>
                <a:gd name="connsiteX107" fmla="*/ 394465 w 789036"/>
                <a:gd name="connsiteY107" fmla="*/ 511533 h 788629"/>
                <a:gd name="connsiteX108" fmla="*/ 394339 w 789036"/>
                <a:gd name="connsiteY108" fmla="*/ 508875 h 788629"/>
                <a:gd name="connsiteX109" fmla="*/ 280032 w 789036"/>
                <a:gd name="connsiteY109" fmla="*/ 395201 h 788629"/>
                <a:gd name="connsiteX110" fmla="*/ 313957 w 789036"/>
                <a:gd name="connsiteY110" fmla="*/ 313806 h 788629"/>
                <a:gd name="connsiteX111" fmla="*/ 394212 w 789036"/>
                <a:gd name="connsiteY111" fmla="*/ 280261 h 788629"/>
                <a:gd name="connsiteX112" fmla="*/ 395225 w 789036"/>
                <a:gd name="connsiteY112" fmla="*/ 280261 h 788629"/>
                <a:gd name="connsiteX113" fmla="*/ 508646 w 789036"/>
                <a:gd name="connsiteY113" fmla="*/ 394947 h 788629"/>
                <a:gd name="connsiteX114" fmla="*/ 394465 w 789036"/>
                <a:gd name="connsiteY114" fmla="*/ 508875 h 788629"/>
                <a:gd name="connsiteX115" fmla="*/ 394465 w 789036"/>
                <a:gd name="connsiteY115" fmla="*/ 511533 h 788629"/>
                <a:gd name="connsiteX116" fmla="*/ 394465 w 789036"/>
                <a:gd name="connsiteY116" fmla="*/ 511533 h 788629"/>
                <a:gd name="connsiteX117" fmla="*/ 395731 w 789036"/>
                <a:gd name="connsiteY117" fmla="*/ 76078 h 788629"/>
                <a:gd name="connsiteX118" fmla="*/ 379908 w 789036"/>
                <a:gd name="connsiteY118" fmla="*/ 71268 h 788629"/>
                <a:gd name="connsiteX119" fmla="*/ 369781 w 789036"/>
                <a:gd name="connsiteY119" fmla="*/ 48736 h 788629"/>
                <a:gd name="connsiteX120" fmla="*/ 393959 w 789036"/>
                <a:gd name="connsiteY120" fmla="*/ 25823 h 788629"/>
                <a:gd name="connsiteX121" fmla="*/ 410668 w 789036"/>
                <a:gd name="connsiteY121" fmla="*/ 31646 h 788629"/>
                <a:gd name="connsiteX122" fmla="*/ 418896 w 789036"/>
                <a:gd name="connsiteY122" fmla="*/ 51014 h 788629"/>
                <a:gd name="connsiteX123" fmla="*/ 395731 w 789036"/>
                <a:gd name="connsiteY123" fmla="*/ 76078 h 788629"/>
                <a:gd name="connsiteX124" fmla="*/ 418896 w 789036"/>
                <a:gd name="connsiteY124" fmla="*/ 738628 h 788629"/>
                <a:gd name="connsiteX125" fmla="*/ 410289 w 789036"/>
                <a:gd name="connsiteY125" fmla="*/ 757869 h 788629"/>
                <a:gd name="connsiteX126" fmla="*/ 393579 w 789036"/>
                <a:gd name="connsiteY126" fmla="*/ 763439 h 788629"/>
                <a:gd name="connsiteX127" fmla="*/ 369908 w 789036"/>
                <a:gd name="connsiteY127" fmla="*/ 739134 h 788629"/>
                <a:gd name="connsiteX128" fmla="*/ 394086 w 789036"/>
                <a:gd name="connsiteY128" fmla="*/ 713184 h 788629"/>
                <a:gd name="connsiteX129" fmla="*/ 395984 w 789036"/>
                <a:gd name="connsiteY129" fmla="*/ 713057 h 788629"/>
                <a:gd name="connsiteX130" fmla="*/ 410415 w 789036"/>
                <a:gd name="connsiteY130" fmla="*/ 718880 h 788629"/>
                <a:gd name="connsiteX131" fmla="*/ 410415 w 789036"/>
                <a:gd name="connsiteY131" fmla="*/ 718880 h 788629"/>
                <a:gd name="connsiteX132" fmla="*/ 418896 w 789036"/>
                <a:gd name="connsiteY132" fmla="*/ 738628 h 788629"/>
                <a:gd name="connsiteX133" fmla="*/ 637510 w 789036"/>
                <a:gd name="connsiteY133" fmla="*/ 127345 h 788629"/>
                <a:gd name="connsiteX134" fmla="*/ 662068 w 789036"/>
                <a:gd name="connsiteY134" fmla="*/ 151397 h 788629"/>
                <a:gd name="connsiteX135" fmla="*/ 637510 w 789036"/>
                <a:gd name="connsiteY135" fmla="*/ 175954 h 788629"/>
                <a:gd name="connsiteX136" fmla="*/ 636750 w 789036"/>
                <a:gd name="connsiteY136" fmla="*/ 175954 h 788629"/>
                <a:gd name="connsiteX137" fmla="*/ 612826 w 789036"/>
                <a:gd name="connsiteY137" fmla="*/ 152409 h 788629"/>
                <a:gd name="connsiteX138" fmla="*/ 618775 w 789036"/>
                <a:gd name="connsiteY138" fmla="*/ 133928 h 788629"/>
                <a:gd name="connsiteX139" fmla="*/ 618775 w 789036"/>
                <a:gd name="connsiteY139" fmla="*/ 133928 h 788629"/>
                <a:gd name="connsiteX140" fmla="*/ 636750 w 789036"/>
                <a:gd name="connsiteY140" fmla="*/ 127092 h 788629"/>
                <a:gd name="connsiteX141" fmla="*/ 637510 w 789036"/>
                <a:gd name="connsiteY141" fmla="*/ 127345 h 788629"/>
                <a:gd name="connsiteX142" fmla="*/ 175852 w 789036"/>
                <a:gd name="connsiteY142" fmla="*/ 152029 h 788629"/>
                <a:gd name="connsiteX143" fmla="*/ 169016 w 789036"/>
                <a:gd name="connsiteY143" fmla="*/ 169878 h 788629"/>
                <a:gd name="connsiteX144" fmla="*/ 151421 w 789036"/>
                <a:gd name="connsiteY144" fmla="*/ 175954 h 788629"/>
                <a:gd name="connsiteX145" fmla="*/ 150282 w 789036"/>
                <a:gd name="connsiteY145" fmla="*/ 175954 h 788629"/>
                <a:gd name="connsiteX146" fmla="*/ 126863 w 789036"/>
                <a:gd name="connsiteY146" fmla="*/ 152029 h 788629"/>
                <a:gd name="connsiteX147" fmla="*/ 149522 w 789036"/>
                <a:gd name="connsiteY147" fmla="*/ 126712 h 788629"/>
                <a:gd name="connsiteX148" fmla="*/ 175852 w 789036"/>
                <a:gd name="connsiteY148" fmla="*/ 152029 h 788629"/>
                <a:gd name="connsiteX149" fmla="*/ 70533 w 789036"/>
                <a:gd name="connsiteY149" fmla="*/ 410011 h 788629"/>
                <a:gd name="connsiteX150" fmla="*/ 50532 w 789036"/>
                <a:gd name="connsiteY150" fmla="*/ 419125 h 788629"/>
                <a:gd name="connsiteX151" fmla="*/ 31544 w 789036"/>
                <a:gd name="connsiteY151" fmla="*/ 411150 h 788629"/>
                <a:gd name="connsiteX152" fmla="*/ 25468 w 789036"/>
                <a:gd name="connsiteY152" fmla="*/ 394568 h 788629"/>
                <a:gd name="connsiteX153" fmla="*/ 49140 w 789036"/>
                <a:gd name="connsiteY153" fmla="*/ 370263 h 788629"/>
                <a:gd name="connsiteX154" fmla="*/ 50785 w 789036"/>
                <a:gd name="connsiteY154" fmla="*/ 370263 h 788629"/>
                <a:gd name="connsiteX155" fmla="*/ 75723 w 789036"/>
                <a:gd name="connsiteY155" fmla="*/ 393808 h 788629"/>
                <a:gd name="connsiteX156" fmla="*/ 70533 w 789036"/>
                <a:gd name="connsiteY156" fmla="*/ 410011 h 788629"/>
                <a:gd name="connsiteX157" fmla="*/ 152687 w 789036"/>
                <a:gd name="connsiteY157" fmla="*/ 664955 h 788629"/>
                <a:gd name="connsiteX158" fmla="*/ 152433 w 789036"/>
                <a:gd name="connsiteY158" fmla="*/ 662296 h 788629"/>
                <a:gd name="connsiteX159" fmla="*/ 127116 w 789036"/>
                <a:gd name="connsiteY159" fmla="*/ 636600 h 788629"/>
                <a:gd name="connsiteX160" fmla="*/ 151421 w 789036"/>
                <a:gd name="connsiteY160" fmla="*/ 613181 h 788629"/>
                <a:gd name="connsiteX161" fmla="*/ 175978 w 789036"/>
                <a:gd name="connsiteY161" fmla="*/ 637486 h 788629"/>
                <a:gd name="connsiteX162" fmla="*/ 152560 w 789036"/>
                <a:gd name="connsiteY162" fmla="*/ 662296 h 788629"/>
                <a:gd name="connsiteX163" fmla="*/ 152687 w 789036"/>
                <a:gd name="connsiteY163" fmla="*/ 664955 h 788629"/>
                <a:gd name="connsiteX164" fmla="*/ 638016 w 789036"/>
                <a:gd name="connsiteY164" fmla="*/ 661917 h 788629"/>
                <a:gd name="connsiteX165" fmla="*/ 635991 w 789036"/>
                <a:gd name="connsiteY165" fmla="*/ 661917 h 788629"/>
                <a:gd name="connsiteX166" fmla="*/ 612952 w 789036"/>
                <a:gd name="connsiteY166" fmla="*/ 637739 h 788629"/>
                <a:gd name="connsiteX167" fmla="*/ 619535 w 789036"/>
                <a:gd name="connsiteY167" fmla="*/ 619511 h 788629"/>
                <a:gd name="connsiteX168" fmla="*/ 637763 w 789036"/>
                <a:gd name="connsiteY168" fmla="*/ 613308 h 788629"/>
                <a:gd name="connsiteX169" fmla="*/ 662068 w 789036"/>
                <a:gd name="connsiteY169" fmla="*/ 638245 h 788629"/>
                <a:gd name="connsiteX170" fmla="*/ 638016 w 789036"/>
                <a:gd name="connsiteY170" fmla="*/ 661917 h 78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89036" h="788629">
                  <a:moveTo>
                    <a:pt x="750551" y="344819"/>
                  </a:moveTo>
                  <a:cubicBezTo>
                    <a:pt x="728145" y="338743"/>
                    <a:pt x="705866" y="348870"/>
                    <a:pt x="693841" y="370516"/>
                  </a:cubicBezTo>
                  <a:cubicBezTo>
                    <a:pt x="689030" y="379124"/>
                    <a:pt x="683967" y="382162"/>
                    <a:pt x="673714" y="382162"/>
                  </a:cubicBezTo>
                  <a:cubicBezTo>
                    <a:pt x="632067" y="381656"/>
                    <a:pt x="590547" y="381656"/>
                    <a:pt x="550419" y="382162"/>
                  </a:cubicBezTo>
                  <a:cubicBezTo>
                    <a:pt x="540672" y="382415"/>
                    <a:pt x="534089" y="381529"/>
                    <a:pt x="532064" y="367858"/>
                  </a:cubicBezTo>
                  <a:cubicBezTo>
                    <a:pt x="529406" y="348997"/>
                    <a:pt x="521811" y="330895"/>
                    <a:pt x="510038" y="315452"/>
                  </a:cubicBezTo>
                  <a:cubicBezTo>
                    <a:pt x="503962" y="307477"/>
                    <a:pt x="504342" y="302666"/>
                    <a:pt x="511684" y="295451"/>
                  </a:cubicBezTo>
                  <a:cubicBezTo>
                    <a:pt x="542318" y="265577"/>
                    <a:pt x="573078" y="234817"/>
                    <a:pt x="603079" y="204056"/>
                  </a:cubicBezTo>
                  <a:cubicBezTo>
                    <a:pt x="609408" y="197600"/>
                    <a:pt x="614725" y="197474"/>
                    <a:pt x="622320" y="199626"/>
                  </a:cubicBezTo>
                  <a:cubicBezTo>
                    <a:pt x="647130" y="206841"/>
                    <a:pt x="669410" y="198360"/>
                    <a:pt x="681815" y="177093"/>
                  </a:cubicBezTo>
                  <a:cubicBezTo>
                    <a:pt x="693714" y="156713"/>
                    <a:pt x="690549" y="131902"/>
                    <a:pt x="673967" y="115193"/>
                  </a:cubicBezTo>
                  <a:cubicBezTo>
                    <a:pt x="657384" y="98610"/>
                    <a:pt x="632573" y="95319"/>
                    <a:pt x="612066" y="107092"/>
                  </a:cubicBezTo>
                  <a:cubicBezTo>
                    <a:pt x="590420" y="119624"/>
                    <a:pt x="581939" y="141776"/>
                    <a:pt x="589407" y="166334"/>
                  </a:cubicBezTo>
                  <a:cubicBezTo>
                    <a:pt x="592445" y="176207"/>
                    <a:pt x="589787" y="181144"/>
                    <a:pt x="583711" y="187094"/>
                  </a:cubicBezTo>
                  <a:cubicBezTo>
                    <a:pt x="550166" y="220006"/>
                    <a:pt x="520798" y="249500"/>
                    <a:pt x="493709" y="277096"/>
                  </a:cubicBezTo>
                  <a:cubicBezTo>
                    <a:pt x="487253" y="283679"/>
                    <a:pt x="482442" y="285831"/>
                    <a:pt x="473708" y="279122"/>
                  </a:cubicBezTo>
                  <a:cubicBezTo>
                    <a:pt x="458011" y="267096"/>
                    <a:pt x="439656" y="259501"/>
                    <a:pt x="419403" y="256463"/>
                  </a:cubicBezTo>
                  <a:cubicBezTo>
                    <a:pt x="407757" y="254690"/>
                    <a:pt x="406871" y="249121"/>
                    <a:pt x="406997" y="240766"/>
                  </a:cubicBezTo>
                  <a:cubicBezTo>
                    <a:pt x="407251" y="205955"/>
                    <a:pt x="407504" y="160004"/>
                    <a:pt x="406871" y="113421"/>
                  </a:cubicBezTo>
                  <a:cubicBezTo>
                    <a:pt x="406744" y="103800"/>
                    <a:pt x="410668" y="99750"/>
                    <a:pt x="418390" y="95192"/>
                  </a:cubicBezTo>
                  <a:cubicBezTo>
                    <a:pt x="440289" y="82407"/>
                    <a:pt x="450163" y="60635"/>
                    <a:pt x="444087" y="38482"/>
                  </a:cubicBezTo>
                  <a:cubicBezTo>
                    <a:pt x="437758" y="15317"/>
                    <a:pt x="418517" y="253"/>
                    <a:pt x="394339" y="0"/>
                  </a:cubicBezTo>
                  <a:cubicBezTo>
                    <a:pt x="370541" y="0"/>
                    <a:pt x="351553" y="14304"/>
                    <a:pt x="344844" y="37216"/>
                  </a:cubicBezTo>
                  <a:cubicBezTo>
                    <a:pt x="338008" y="60128"/>
                    <a:pt x="347755" y="81901"/>
                    <a:pt x="370794" y="95572"/>
                  </a:cubicBezTo>
                  <a:cubicBezTo>
                    <a:pt x="377629" y="99623"/>
                    <a:pt x="382060" y="102914"/>
                    <a:pt x="381933" y="112028"/>
                  </a:cubicBezTo>
                  <a:cubicBezTo>
                    <a:pt x="381427" y="156080"/>
                    <a:pt x="381554" y="201018"/>
                    <a:pt x="381807" y="243298"/>
                  </a:cubicBezTo>
                  <a:cubicBezTo>
                    <a:pt x="381807" y="251779"/>
                    <a:pt x="379149" y="254817"/>
                    <a:pt x="370794" y="256210"/>
                  </a:cubicBezTo>
                  <a:cubicBezTo>
                    <a:pt x="349148" y="259627"/>
                    <a:pt x="330793" y="267096"/>
                    <a:pt x="316362" y="278362"/>
                  </a:cubicBezTo>
                  <a:cubicBezTo>
                    <a:pt x="306488" y="286084"/>
                    <a:pt x="301045" y="283552"/>
                    <a:pt x="293323" y="275451"/>
                  </a:cubicBezTo>
                  <a:cubicBezTo>
                    <a:pt x="264462" y="245450"/>
                    <a:pt x="239904" y="220892"/>
                    <a:pt x="215980" y="198107"/>
                  </a:cubicBezTo>
                  <a:cubicBezTo>
                    <a:pt x="203194" y="185954"/>
                    <a:pt x="192308" y="175448"/>
                    <a:pt x="202182" y="156333"/>
                  </a:cubicBezTo>
                  <a:cubicBezTo>
                    <a:pt x="204080" y="152662"/>
                    <a:pt x="202688" y="146586"/>
                    <a:pt x="201549" y="141776"/>
                  </a:cubicBezTo>
                  <a:lnTo>
                    <a:pt x="201296" y="140890"/>
                  </a:lnTo>
                  <a:cubicBezTo>
                    <a:pt x="198131" y="127345"/>
                    <a:pt x="190029" y="115699"/>
                    <a:pt x="178384" y="108231"/>
                  </a:cubicBezTo>
                  <a:cubicBezTo>
                    <a:pt x="166738" y="100762"/>
                    <a:pt x="153066" y="98231"/>
                    <a:pt x="139902" y="101395"/>
                  </a:cubicBezTo>
                  <a:cubicBezTo>
                    <a:pt x="126230" y="104560"/>
                    <a:pt x="114711" y="112914"/>
                    <a:pt x="107369" y="124940"/>
                  </a:cubicBezTo>
                  <a:cubicBezTo>
                    <a:pt x="100154" y="136713"/>
                    <a:pt x="98002" y="150257"/>
                    <a:pt x="101166" y="163422"/>
                  </a:cubicBezTo>
                  <a:cubicBezTo>
                    <a:pt x="104584" y="176967"/>
                    <a:pt x="112939" y="188360"/>
                    <a:pt x="124838" y="195195"/>
                  </a:cubicBezTo>
                  <a:cubicBezTo>
                    <a:pt x="136990" y="202284"/>
                    <a:pt x="151421" y="203930"/>
                    <a:pt x="165472" y="199879"/>
                  </a:cubicBezTo>
                  <a:cubicBezTo>
                    <a:pt x="173573" y="197474"/>
                    <a:pt x="179649" y="197474"/>
                    <a:pt x="186485" y="204563"/>
                  </a:cubicBezTo>
                  <a:cubicBezTo>
                    <a:pt x="218891" y="237855"/>
                    <a:pt x="250791" y="269501"/>
                    <a:pt x="277880" y="296084"/>
                  </a:cubicBezTo>
                  <a:cubicBezTo>
                    <a:pt x="283956" y="302034"/>
                    <a:pt x="285855" y="306464"/>
                    <a:pt x="279779" y="314439"/>
                  </a:cubicBezTo>
                  <a:cubicBezTo>
                    <a:pt x="267753" y="330009"/>
                    <a:pt x="259778" y="348744"/>
                    <a:pt x="256740" y="368618"/>
                  </a:cubicBezTo>
                  <a:cubicBezTo>
                    <a:pt x="254968" y="380137"/>
                    <a:pt x="249905" y="382162"/>
                    <a:pt x="240537" y="382162"/>
                  </a:cubicBezTo>
                  <a:lnTo>
                    <a:pt x="240537" y="384821"/>
                  </a:lnTo>
                  <a:lnTo>
                    <a:pt x="239904" y="382162"/>
                  </a:lnTo>
                  <a:cubicBezTo>
                    <a:pt x="195346" y="381656"/>
                    <a:pt x="154332" y="381656"/>
                    <a:pt x="114078" y="382162"/>
                  </a:cubicBezTo>
                  <a:cubicBezTo>
                    <a:pt x="103571" y="382162"/>
                    <a:pt x="99014" y="377605"/>
                    <a:pt x="94710" y="369883"/>
                  </a:cubicBezTo>
                  <a:cubicBezTo>
                    <a:pt x="84330" y="351149"/>
                    <a:pt x="68001" y="342161"/>
                    <a:pt x="47367" y="343680"/>
                  </a:cubicBezTo>
                  <a:cubicBezTo>
                    <a:pt x="27114" y="345199"/>
                    <a:pt x="12303" y="355959"/>
                    <a:pt x="3189" y="375580"/>
                  </a:cubicBezTo>
                  <a:cubicBezTo>
                    <a:pt x="1543" y="379251"/>
                    <a:pt x="-229" y="402289"/>
                    <a:pt x="24" y="405327"/>
                  </a:cubicBezTo>
                  <a:cubicBezTo>
                    <a:pt x="7240" y="429632"/>
                    <a:pt x="22557" y="443177"/>
                    <a:pt x="45469" y="445708"/>
                  </a:cubicBezTo>
                  <a:cubicBezTo>
                    <a:pt x="68507" y="448240"/>
                    <a:pt x="86609" y="437354"/>
                    <a:pt x="97622" y="414442"/>
                  </a:cubicBezTo>
                  <a:cubicBezTo>
                    <a:pt x="100913" y="407606"/>
                    <a:pt x="105977" y="407479"/>
                    <a:pt x="112432" y="407479"/>
                  </a:cubicBezTo>
                  <a:lnTo>
                    <a:pt x="136737" y="407479"/>
                  </a:lnTo>
                  <a:cubicBezTo>
                    <a:pt x="171168" y="407606"/>
                    <a:pt x="206739" y="407606"/>
                    <a:pt x="242183" y="407226"/>
                  </a:cubicBezTo>
                  <a:cubicBezTo>
                    <a:pt x="252689" y="407226"/>
                    <a:pt x="255221" y="411530"/>
                    <a:pt x="256740" y="420644"/>
                  </a:cubicBezTo>
                  <a:cubicBezTo>
                    <a:pt x="260031" y="440771"/>
                    <a:pt x="267373" y="458367"/>
                    <a:pt x="278639" y="473177"/>
                  </a:cubicBezTo>
                  <a:cubicBezTo>
                    <a:pt x="285222" y="481785"/>
                    <a:pt x="284716" y="486975"/>
                    <a:pt x="276614" y="494697"/>
                  </a:cubicBezTo>
                  <a:cubicBezTo>
                    <a:pt x="244841" y="525457"/>
                    <a:pt x="215853" y="554445"/>
                    <a:pt x="188131" y="583307"/>
                  </a:cubicBezTo>
                  <a:cubicBezTo>
                    <a:pt x="179903" y="591788"/>
                    <a:pt x="172940" y="591915"/>
                    <a:pt x="163700" y="589383"/>
                  </a:cubicBezTo>
                  <a:cubicBezTo>
                    <a:pt x="140534" y="582927"/>
                    <a:pt x="118002" y="592168"/>
                    <a:pt x="106483" y="613181"/>
                  </a:cubicBezTo>
                  <a:cubicBezTo>
                    <a:pt x="95343" y="633562"/>
                    <a:pt x="99141" y="658879"/>
                    <a:pt x="115977" y="674829"/>
                  </a:cubicBezTo>
                  <a:cubicBezTo>
                    <a:pt x="132813" y="690905"/>
                    <a:pt x="157750" y="693563"/>
                    <a:pt x="178004" y="681411"/>
                  </a:cubicBezTo>
                  <a:cubicBezTo>
                    <a:pt x="198637" y="669006"/>
                    <a:pt x="206992" y="646726"/>
                    <a:pt x="199903" y="623561"/>
                  </a:cubicBezTo>
                  <a:cubicBezTo>
                    <a:pt x="197118" y="614320"/>
                    <a:pt x="198764" y="608244"/>
                    <a:pt x="206106" y="601156"/>
                  </a:cubicBezTo>
                  <a:cubicBezTo>
                    <a:pt x="235600" y="572547"/>
                    <a:pt x="264209" y="544445"/>
                    <a:pt x="291678" y="515330"/>
                  </a:cubicBezTo>
                  <a:cubicBezTo>
                    <a:pt x="302058" y="504318"/>
                    <a:pt x="308134" y="503811"/>
                    <a:pt x="319527" y="512799"/>
                  </a:cubicBezTo>
                  <a:cubicBezTo>
                    <a:pt x="332692" y="523052"/>
                    <a:pt x="349654" y="529888"/>
                    <a:pt x="368642" y="532546"/>
                  </a:cubicBezTo>
                  <a:cubicBezTo>
                    <a:pt x="381174" y="534318"/>
                    <a:pt x="382060" y="540394"/>
                    <a:pt x="381933" y="549635"/>
                  </a:cubicBezTo>
                  <a:cubicBezTo>
                    <a:pt x="381554" y="594700"/>
                    <a:pt x="381554" y="634954"/>
                    <a:pt x="381933" y="672803"/>
                  </a:cubicBezTo>
                  <a:cubicBezTo>
                    <a:pt x="382060" y="682424"/>
                    <a:pt x="380035" y="689006"/>
                    <a:pt x="369528" y="694576"/>
                  </a:cubicBezTo>
                  <a:cubicBezTo>
                    <a:pt x="351046" y="704323"/>
                    <a:pt x="341806" y="721159"/>
                    <a:pt x="343325" y="741919"/>
                  </a:cubicBezTo>
                  <a:cubicBezTo>
                    <a:pt x="344844" y="762173"/>
                    <a:pt x="355604" y="776983"/>
                    <a:pt x="375224" y="786097"/>
                  </a:cubicBezTo>
                  <a:cubicBezTo>
                    <a:pt x="378389" y="787616"/>
                    <a:pt x="394465" y="788629"/>
                    <a:pt x="401428" y="788629"/>
                  </a:cubicBezTo>
                  <a:cubicBezTo>
                    <a:pt x="402820" y="788629"/>
                    <a:pt x="403833" y="788629"/>
                    <a:pt x="404339" y="788502"/>
                  </a:cubicBezTo>
                  <a:cubicBezTo>
                    <a:pt x="427378" y="783692"/>
                    <a:pt x="441429" y="768755"/>
                    <a:pt x="445100" y="745590"/>
                  </a:cubicBezTo>
                  <a:cubicBezTo>
                    <a:pt x="448518" y="722931"/>
                    <a:pt x="438897" y="704956"/>
                    <a:pt x="417251" y="693437"/>
                  </a:cubicBezTo>
                  <a:cubicBezTo>
                    <a:pt x="409529" y="689386"/>
                    <a:pt x="406744" y="684955"/>
                    <a:pt x="406871" y="676474"/>
                  </a:cubicBezTo>
                  <a:cubicBezTo>
                    <a:pt x="407251" y="638372"/>
                    <a:pt x="407251" y="597231"/>
                    <a:pt x="406997" y="547230"/>
                  </a:cubicBezTo>
                  <a:cubicBezTo>
                    <a:pt x="406997" y="538875"/>
                    <a:pt x="408643" y="534572"/>
                    <a:pt x="418770" y="532926"/>
                  </a:cubicBezTo>
                  <a:cubicBezTo>
                    <a:pt x="439910" y="529508"/>
                    <a:pt x="458265" y="522039"/>
                    <a:pt x="473202" y="510394"/>
                  </a:cubicBezTo>
                  <a:cubicBezTo>
                    <a:pt x="482316" y="503305"/>
                    <a:pt x="487632" y="505710"/>
                    <a:pt x="494721" y="512925"/>
                  </a:cubicBezTo>
                  <a:cubicBezTo>
                    <a:pt x="524342" y="543433"/>
                    <a:pt x="553710" y="572800"/>
                    <a:pt x="581939" y="600143"/>
                  </a:cubicBezTo>
                  <a:cubicBezTo>
                    <a:pt x="590294" y="608244"/>
                    <a:pt x="592066" y="614953"/>
                    <a:pt x="588521" y="625966"/>
                  </a:cubicBezTo>
                  <a:cubicBezTo>
                    <a:pt x="581686" y="647359"/>
                    <a:pt x="591939" y="671284"/>
                    <a:pt x="613079" y="682930"/>
                  </a:cubicBezTo>
                  <a:cubicBezTo>
                    <a:pt x="632953" y="693816"/>
                    <a:pt x="657131" y="690525"/>
                    <a:pt x="673460" y="674702"/>
                  </a:cubicBezTo>
                  <a:cubicBezTo>
                    <a:pt x="690296" y="658372"/>
                    <a:pt x="693841" y="633435"/>
                    <a:pt x="682321" y="612928"/>
                  </a:cubicBezTo>
                  <a:cubicBezTo>
                    <a:pt x="670422" y="591662"/>
                    <a:pt x="647384" y="582168"/>
                    <a:pt x="625105" y="589003"/>
                  </a:cubicBezTo>
                  <a:cubicBezTo>
                    <a:pt x="614471" y="592295"/>
                    <a:pt x="608142" y="590776"/>
                    <a:pt x="600800" y="583180"/>
                  </a:cubicBezTo>
                  <a:cubicBezTo>
                    <a:pt x="574470" y="555838"/>
                    <a:pt x="545989" y="527356"/>
                    <a:pt x="513709" y="495963"/>
                  </a:cubicBezTo>
                  <a:cubicBezTo>
                    <a:pt x="506620" y="489127"/>
                    <a:pt x="502190" y="483431"/>
                    <a:pt x="510544" y="472924"/>
                  </a:cubicBezTo>
                  <a:cubicBezTo>
                    <a:pt x="521557" y="459000"/>
                    <a:pt x="528773" y="442037"/>
                    <a:pt x="531938" y="422290"/>
                  </a:cubicBezTo>
                  <a:cubicBezTo>
                    <a:pt x="533963" y="410138"/>
                    <a:pt x="538014" y="406847"/>
                    <a:pt x="549533" y="407100"/>
                  </a:cubicBezTo>
                  <a:cubicBezTo>
                    <a:pt x="592825" y="407859"/>
                    <a:pt x="635358" y="407606"/>
                    <a:pt x="675232" y="407226"/>
                  </a:cubicBezTo>
                  <a:cubicBezTo>
                    <a:pt x="683967" y="407226"/>
                    <a:pt x="688904" y="410138"/>
                    <a:pt x="693461" y="418113"/>
                  </a:cubicBezTo>
                  <a:cubicBezTo>
                    <a:pt x="706879" y="441278"/>
                    <a:pt x="728525" y="451025"/>
                    <a:pt x="751690" y="444063"/>
                  </a:cubicBezTo>
                  <a:cubicBezTo>
                    <a:pt x="774982" y="437100"/>
                    <a:pt x="789286" y="417986"/>
                    <a:pt x="789033" y="394061"/>
                  </a:cubicBezTo>
                  <a:cubicBezTo>
                    <a:pt x="788780" y="370390"/>
                    <a:pt x="773590" y="351022"/>
                    <a:pt x="750551" y="344819"/>
                  </a:cubicBezTo>
                  <a:close/>
                  <a:moveTo>
                    <a:pt x="763210" y="394568"/>
                  </a:moveTo>
                  <a:cubicBezTo>
                    <a:pt x="763716" y="400644"/>
                    <a:pt x="761564" y="406593"/>
                    <a:pt x="757133" y="411150"/>
                  </a:cubicBezTo>
                  <a:cubicBezTo>
                    <a:pt x="752323" y="416214"/>
                    <a:pt x="745488" y="419125"/>
                    <a:pt x="737766" y="419125"/>
                  </a:cubicBezTo>
                  <a:cubicBezTo>
                    <a:pt x="737766" y="419125"/>
                    <a:pt x="737766" y="419125"/>
                    <a:pt x="737766" y="419125"/>
                  </a:cubicBezTo>
                  <a:cubicBezTo>
                    <a:pt x="730424" y="418999"/>
                    <a:pt x="723082" y="415581"/>
                    <a:pt x="718272" y="410138"/>
                  </a:cubicBezTo>
                  <a:cubicBezTo>
                    <a:pt x="714094" y="405327"/>
                    <a:pt x="712196" y="399505"/>
                    <a:pt x="712955" y="393682"/>
                  </a:cubicBezTo>
                  <a:cubicBezTo>
                    <a:pt x="714980" y="377732"/>
                    <a:pt x="724095" y="369757"/>
                    <a:pt x="739538" y="370137"/>
                  </a:cubicBezTo>
                  <a:cubicBezTo>
                    <a:pt x="753969" y="370896"/>
                    <a:pt x="762070" y="379251"/>
                    <a:pt x="763210" y="394568"/>
                  </a:cubicBezTo>
                  <a:close/>
                  <a:moveTo>
                    <a:pt x="394465" y="511533"/>
                  </a:moveTo>
                  <a:lnTo>
                    <a:pt x="394339" y="508875"/>
                  </a:lnTo>
                  <a:cubicBezTo>
                    <a:pt x="331805" y="508875"/>
                    <a:pt x="280538" y="457861"/>
                    <a:pt x="280032" y="395201"/>
                  </a:cubicBezTo>
                  <a:cubicBezTo>
                    <a:pt x="279779" y="364820"/>
                    <a:pt x="291804" y="335832"/>
                    <a:pt x="313957" y="313806"/>
                  </a:cubicBezTo>
                  <a:cubicBezTo>
                    <a:pt x="335730" y="292160"/>
                    <a:pt x="364211" y="280261"/>
                    <a:pt x="394212" y="280261"/>
                  </a:cubicBezTo>
                  <a:cubicBezTo>
                    <a:pt x="394592" y="280261"/>
                    <a:pt x="394972" y="280261"/>
                    <a:pt x="395225" y="280261"/>
                  </a:cubicBezTo>
                  <a:cubicBezTo>
                    <a:pt x="458138" y="281020"/>
                    <a:pt x="509025" y="332541"/>
                    <a:pt x="508646" y="394947"/>
                  </a:cubicBezTo>
                  <a:cubicBezTo>
                    <a:pt x="508393" y="457734"/>
                    <a:pt x="457125" y="508748"/>
                    <a:pt x="394465" y="508875"/>
                  </a:cubicBezTo>
                  <a:lnTo>
                    <a:pt x="394465" y="511533"/>
                  </a:lnTo>
                  <a:lnTo>
                    <a:pt x="394465" y="511533"/>
                  </a:lnTo>
                  <a:close/>
                  <a:moveTo>
                    <a:pt x="395731" y="76078"/>
                  </a:moveTo>
                  <a:cubicBezTo>
                    <a:pt x="390161" y="76964"/>
                    <a:pt x="384592" y="75192"/>
                    <a:pt x="379908" y="71268"/>
                  </a:cubicBezTo>
                  <a:cubicBezTo>
                    <a:pt x="373705" y="66078"/>
                    <a:pt x="370034" y="57850"/>
                    <a:pt x="369781" y="48736"/>
                  </a:cubicBezTo>
                  <a:cubicBezTo>
                    <a:pt x="369781" y="35571"/>
                    <a:pt x="378642" y="27216"/>
                    <a:pt x="393959" y="25823"/>
                  </a:cubicBezTo>
                  <a:cubicBezTo>
                    <a:pt x="399909" y="25191"/>
                    <a:pt x="405858" y="27343"/>
                    <a:pt x="410668" y="31646"/>
                  </a:cubicBezTo>
                  <a:cubicBezTo>
                    <a:pt x="415985" y="36583"/>
                    <a:pt x="418896" y="43545"/>
                    <a:pt x="418896" y="51014"/>
                  </a:cubicBezTo>
                  <a:cubicBezTo>
                    <a:pt x="418770" y="65192"/>
                    <a:pt x="410795" y="73926"/>
                    <a:pt x="395731" y="76078"/>
                  </a:cubicBezTo>
                  <a:close/>
                  <a:moveTo>
                    <a:pt x="418896" y="738628"/>
                  </a:moveTo>
                  <a:cubicBezTo>
                    <a:pt x="418896" y="745970"/>
                    <a:pt x="415732" y="753058"/>
                    <a:pt x="410289" y="757869"/>
                  </a:cubicBezTo>
                  <a:cubicBezTo>
                    <a:pt x="405605" y="762046"/>
                    <a:pt x="399909" y="764071"/>
                    <a:pt x="393579" y="763439"/>
                  </a:cubicBezTo>
                  <a:cubicBezTo>
                    <a:pt x="378262" y="761793"/>
                    <a:pt x="370161" y="753438"/>
                    <a:pt x="369908" y="739134"/>
                  </a:cubicBezTo>
                  <a:cubicBezTo>
                    <a:pt x="369655" y="723944"/>
                    <a:pt x="378262" y="714703"/>
                    <a:pt x="394086" y="713184"/>
                  </a:cubicBezTo>
                  <a:cubicBezTo>
                    <a:pt x="394719" y="713184"/>
                    <a:pt x="395351" y="713057"/>
                    <a:pt x="395984" y="713057"/>
                  </a:cubicBezTo>
                  <a:cubicBezTo>
                    <a:pt x="401174" y="713057"/>
                    <a:pt x="406238" y="715083"/>
                    <a:pt x="410415" y="718880"/>
                  </a:cubicBezTo>
                  <a:lnTo>
                    <a:pt x="410415" y="718880"/>
                  </a:lnTo>
                  <a:cubicBezTo>
                    <a:pt x="415858" y="723944"/>
                    <a:pt x="419023" y="731286"/>
                    <a:pt x="418896" y="738628"/>
                  </a:cubicBezTo>
                  <a:close/>
                  <a:moveTo>
                    <a:pt x="637510" y="127345"/>
                  </a:moveTo>
                  <a:cubicBezTo>
                    <a:pt x="652447" y="127345"/>
                    <a:pt x="660928" y="135826"/>
                    <a:pt x="662068" y="151397"/>
                  </a:cubicBezTo>
                  <a:cubicBezTo>
                    <a:pt x="660928" y="167473"/>
                    <a:pt x="652447" y="175954"/>
                    <a:pt x="637510" y="175954"/>
                  </a:cubicBezTo>
                  <a:lnTo>
                    <a:pt x="636750" y="175954"/>
                  </a:lnTo>
                  <a:cubicBezTo>
                    <a:pt x="621940" y="175701"/>
                    <a:pt x="613206" y="167093"/>
                    <a:pt x="612826" y="152409"/>
                  </a:cubicBezTo>
                  <a:cubicBezTo>
                    <a:pt x="612699" y="144561"/>
                    <a:pt x="614598" y="138358"/>
                    <a:pt x="618775" y="133928"/>
                  </a:cubicBezTo>
                  <a:lnTo>
                    <a:pt x="618775" y="133928"/>
                  </a:lnTo>
                  <a:cubicBezTo>
                    <a:pt x="622953" y="129624"/>
                    <a:pt x="629029" y="127345"/>
                    <a:pt x="636750" y="127092"/>
                  </a:cubicBezTo>
                  <a:cubicBezTo>
                    <a:pt x="637130" y="127345"/>
                    <a:pt x="637383" y="127345"/>
                    <a:pt x="637510" y="127345"/>
                  </a:cubicBezTo>
                  <a:close/>
                  <a:moveTo>
                    <a:pt x="175852" y="152029"/>
                  </a:moveTo>
                  <a:cubicBezTo>
                    <a:pt x="175725" y="159625"/>
                    <a:pt x="173320" y="165827"/>
                    <a:pt x="169016" y="169878"/>
                  </a:cubicBezTo>
                  <a:cubicBezTo>
                    <a:pt x="164839" y="173802"/>
                    <a:pt x="158763" y="175954"/>
                    <a:pt x="151421" y="175954"/>
                  </a:cubicBezTo>
                  <a:lnTo>
                    <a:pt x="150282" y="175954"/>
                  </a:lnTo>
                  <a:cubicBezTo>
                    <a:pt x="135471" y="175574"/>
                    <a:pt x="127116" y="167093"/>
                    <a:pt x="126863" y="152029"/>
                  </a:cubicBezTo>
                  <a:cubicBezTo>
                    <a:pt x="126610" y="137346"/>
                    <a:pt x="134332" y="128738"/>
                    <a:pt x="149522" y="126712"/>
                  </a:cubicBezTo>
                  <a:cubicBezTo>
                    <a:pt x="167371" y="128358"/>
                    <a:pt x="176105" y="136839"/>
                    <a:pt x="175852" y="152029"/>
                  </a:cubicBezTo>
                  <a:close/>
                  <a:moveTo>
                    <a:pt x="70533" y="410011"/>
                  </a:moveTo>
                  <a:cubicBezTo>
                    <a:pt x="65722" y="415581"/>
                    <a:pt x="58380" y="418999"/>
                    <a:pt x="50532" y="419125"/>
                  </a:cubicBezTo>
                  <a:cubicBezTo>
                    <a:pt x="43190" y="419125"/>
                    <a:pt x="36354" y="416214"/>
                    <a:pt x="31544" y="411150"/>
                  </a:cubicBezTo>
                  <a:cubicBezTo>
                    <a:pt x="27240" y="406593"/>
                    <a:pt x="25088" y="400644"/>
                    <a:pt x="25468" y="394568"/>
                  </a:cubicBezTo>
                  <a:cubicBezTo>
                    <a:pt x="26607" y="379251"/>
                    <a:pt x="34835" y="370896"/>
                    <a:pt x="49140" y="370263"/>
                  </a:cubicBezTo>
                  <a:cubicBezTo>
                    <a:pt x="49646" y="370263"/>
                    <a:pt x="50279" y="370263"/>
                    <a:pt x="50785" y="370263"/>
                  </a:cubicBezTo>
                  <a:cubicBezTo>
                    <a:pt x="65089" y="370263"/>
                    <a:pt x="73697" y="378365"/>
                    <a:pt x="75723" y="393808"/>
                  </a:cubicBezTo>
                  <a:cubicBezTo>
                    <a:pt x="76609" y="399505"/>
                    <a:pt x="74710" y="405201"/>
                    <a:pt x="70533" y="410011"/>
                  </a:cubicBezTo>
                  <a:close/>
                  <a:moveTo>
                    <a:pt x="152687" y="664955"/>
                  </a:moveTo>
                  <a:lnTo>
                    <a:pt x="152433" y="662296"/>
                  </a:lnTo>
                  <a:cubicBezTo>
                    <a:pt x="135091" y="660777"/>
                    <a:pt x="126610" y="652170"/>
                    <a:pt x="127116" y="636600"/>
                  </a:cubicBezTo>
                  <a:cubicBezTo>
                    <a:pt x="127623" y="621662"/>
                    <a:pt x="136104" y="613308"/>
                    <a:pt x="151421" y="613181"/>
                  </a:cubicBezTo>
                  <a:cubicBezTo>
                    <a:pt x="166864" y="613181"/>
                    <a:pt x="175852" y="622042"/>
                    <a:pt x="175978" y="637486"/>
                  </a:cubicBezTo>
                  <a:cubicBezTo>
                    <a:pt x="176232" y="652043"/>
                    <a:pt x="168130" y="660651"/>
                    <a:pt x="152560" y="662296"/>
                  </a:cubicBezTo>
                  <a:lnTo>
                    <a:pt x="152687" y="664955"/>
                  </a:lnTo>
                  <a:close/>
                  <a:moveTo>
                    <a:pt x="638016" y="661917"/>
                  </a:moveTo>
                  <a:cubicBezTo>
                    <a:pt x="637383" y="661917"/>
                    <a:pt x="636750" y="661917"/>
                    <a:pt x="635991" y="661917"/>
                  </a:cubicBezTo>
                  <a:cubicBezTo>
                    <a:pt x="621054" y="661157"/>
                    <a:pt x="612826" y="652676"/>
                    <a:pt x="612952" y="637739"/>
                  </a:cubicBezTo>
                  <a:cubicBezTo>
                    <a:pt x="612952" y="629891"/>
                    <a:pt x="615231" y="623688"/>
                    <a:pt x="619535" y="619511"/>
                  </a:cubicBezTo>
                  <a:cubicBezTo>
                    <a:pt x="623712" y="615333"/>
                    <a:pt x="629788" y="613308"/>
                    <a:pt x="637763" y="613308"/>
                  </a:cubicBezTo>
                  <a:cubicBezTo>
                    <a:pt x="652827" y="613434"/>
                    <a:pt x="661182" y="622295"/>
                    <a:pt x="662068" y="638245"/>
                  </a:cubicBezTo>
                  <a:cubicBezTo>
                    <a:pt x="660422" y="653942"/>
                    <a:pt x="652321" y="661917"/>
                    <a:pt x="638016" y="661917"/>
                  </a:cubicBezTo>
                  <a:close/>
                </a:path>
              </a:pathLst>
            </a:custGeom>
            <a:solidFill>
              <a:srgbClr val="333435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7E47F0FB-07F2-4117-ADC0-18BE94BF9EE5}"/>
                </a:ext>
              </a:extLst>
            </p:cNvPr>
            <p:cNvSpPr/>
            <p:nvPr/>
          </p:nvSpPr>
          <p:spPr>
            <a:xfrm>
              <a:off x="2520671" y="4608014"/>
              <a:ext cx="106711" cy="103040"/>
            </a:xfrm>
            <a:custGeom>
              <a:avLst/>
              <a:gdLst>
                <a:gd name="connsiteX0" fmla="*/ 106712 w 106711"/>
                <a:gd name="connsiteY0" fmla="*/ 34305 h 103040"/>
                <a:gd name="connsiteX1" fmla="*/ 94939 w 106711"/>
                <a:gd name="connsiteY1" fmla="*/ 8734 h 103040"/>
                <a:gd name="connsiteX2" fmla="*/ 61141 w 106711"/>
                <a:gd name="connsiteY2" fmla="*/ 0 h 103040"/>
                <a:gd name="connsiteX3" fmla="*/ 14178 w 106711"/>
                <a:gd name="connsiteY3" fmla="*/ 0 h 103040"/>
                <a:gd name="connsiteX4" fmla="*/ 14178 w 106711"/>
                <a:gd name="connsiteY4" fmla="*/ 80255 h 103040"/>
                <a:gd name="connsiteX5" fmla="*/ 0 w 106711"/>
                <a:gd name="connsiteY5" fmla="*/ 80255 h 103040"/>
                <a:gd name="connsiteX6" fmla="*/ 0 w 106711"/>
                <a:gd name="connsiteY6" fmla="*/ 91521 h 103040"/>
                <a:gd name="connsiteX7" fmla="*/ 14178 w 106711"/>
                <a:gd name="connsiteY7" fmla="*/ 91521 h 103040"/>
                <a:gd name="connsiteX8" fmla="*/ 14178 w 106711"/>
                <a:gd name="connsiteY8" fmla="*/ 103041 h 103040"/>
                <a:gd name="connsiteX9" fmla="*/ 40887 w 106711"/>
                <a:gd name="connsiteY9" fmla="*/ 103041 h 103040"/>
                <a:gd name="connsiteX10" fmla="*/ 40887 w 106711"/>
                <a:gd name="connsiteY10" fmla="*/ 91521 h 103040"/>
                <a:gd name="connsiteX11" fmla="*/ 73293 w 106711"/>
                <a:gd name="connsiteY11" fmla="*/ 91521 h 103040"/>
                <a:gd name="connsiteX12" fmla="*/ 73293 w 106711"/>
                <a:gd name="connsiteY12" fmla="*/ 80255 h 103040"/>
                <a:gd name="connsiteX13" fmla="*/ 40887 w 106711"/>
                <a:gd name="connsiteY13" fmla="*/ 80255 h 103040"/>
                <a:gd name="connsiteX14" fmla="*/ 40887 w 106711"/>
                <a:gd name="connsiteY14" fmla="*/ 68609 h 103040"/>
                <a:gd name="connsiteX15" fmla="*/ 61014 w 106711"/>
                <a:gd name="connsiteY15" fmla="*/ 68609 h 103040"/>
                <a:gd name="connsiteX16" fmla="*/ 94813 w 106711"/>
                <a:gd name="connsiteY16" fmla="*/ 59875 h 103040"/>
                <a:gd name="connsiteX17" fmla="*/ 106712 w 106711"/>
                <a:gd name="connsiteY17" fmla="*/ 34305 h 103040"/>
                <a:gd name="connsiteX18" fmla="*/ 74559 w 106711"/>
                <a:gd name="connsiteY18" fmla="*/ 45571 h 103040"/>
                <a:gd name="connsiteX19" fmla="*/ 60761 w 106711"/>
                <a:gd name="connsiteY19" fmla="*/ 49242 h 103040"/>
                <a:gd name="connsiteX20" fmla="*/ 40887 w 106711"/>
                <a:gd name="connsiteY20" fmla="*/ 49242 h 103040"/>
                <a:gd name="connsiteX21" fmla="*/ 40887 w 106711"/>
                <a:gd name="connsiteY21" fmla="*/ 20254 h 103040"/>
                <a:gd name="connsiteX22" fmla="*/ 60761 w 106711"/>
                <a:gd name="connsiteY22" fmla="*/ 20254 h 103040"/>
                <a:gd name="connsiteX23" fmla="*/ 74559 w 106711"/>
                <a:gd name="connsiteY23" fmla="*/ 23925 h 103040"/>
                <a:gd name="connsiteX24" fmla="*/ 74559 w 106711"/>
                <a:gd name="connsiteY24" fmla="*/ 23925 h 103040"/>
                <a:gd name="connsiteX25" fmla="*/ 79749 w 106711"/>
                <a:gd name="connsiteY25" fmla="*/ 34684 h 103040"/>
                <a:gd name="connsiteX26" fmla="*/ 74559 w 106711"/>
                <a:gd name="connsiteY26" fmla="*/ 45571 h 10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711" h="103040">
                  <a:moveTo>
                    <a:pt x="106712" y="34305"/>
                  </a:moveTo>
                  <a:cubicBezTo>
                    <a:pt x="106712" y="22912"/>
                    <a:pt x="102914" y="14557"/>
                    <a:pt x="94939" y="8734"/>
                  </a:cubicBezTo>
                  <a:cubicBezTo>
                    <a:pt x="86964" y="2911"/>
                    <a:pt x="75572" y="0"/>
                    <a:pt x="61141" y="0"/>
                  </a:cubicBezTo>
                  <a:lnTo>
                    <a:pt x="14178" y="0"/>
                  </a:lnTo>
                  <a:lnTo>
                    <a:pt x="14178" y="80255"/>
                  </a:lnTo>
                  <a:lnTo>
                    <a:pt x="0" y="80255"/>
                  </a:lnTo>
                  <a:lnTo>
                    <a:pt x="0" y="91521"/>
                  </a:lnTo>
                  <a:lnTo>
                    <a:pt x="14178" y="91521"/>
                  </a:lnTo>
                  <a:lnTo>
                    <a:pt x="14178" y="103041"/>
                  </a:lnTo>
                  <a:lnTo>
                    <a:pt x="40887" y="103041"/>
                  </a:lnTo>
                  <a:lnTo>
                    <a:pt x="40887" y="91521"/>
                  </a:lnTo>
                  <a:lnTo>
                    <a:pt x="73293" y="91521"/>
                  </a:lnTo>
                  <a:lnTo>
                    <a:pt x="73293" y="80255"/>
                  </a:lnTo>
                  <a:lnTo>
                    <a:pt x="40887" y="80255"/>
                  </a:lnTo>
                  <a:lnTo>
                    <a:pt x="40887" y="68609"/>
                  </a:lnTo>
                  <a:lnTo>
                    <a:pt x="61014" y="68609"/>
                  </a:lnTo>
                  <a:cubicBezTo>
                    <a:pt x="75445" y="68609"/>
                    <a:pt x="86838" y="65698"/>
                    <a:pt x="94813" y="59875"/>
                  </a:cubicBezTo>
                  <a:cubicBezTo>
                    <a:pt x="102788" y="54052"/>
                    <a:pt x="106712" y="45697"/>
                    <a:pt x="106712" y="34305"/>
                  </a:cubicBezTo>
                  <a:close/>
                  <a:moveTo>
                    <a:pt x="74559" y="45571"/>
                  </a:moveTo>
                  <a:cubicBezTo>
                    <a:pt x="71268" y="47976"/>
                    <a:pt x="66584" y="49242"/>
                    <a:pt x="60761" y="49242"/>
                  </a:cubicBezTo>
                  <a:lnTo>
                    <a:pt x="40887" y="49242"/>
                  </a:lnTo>
                  <a:lnTo>
                    <a:pt x="40887" y="20254"/>
                  </a:lnTo>
                  <a:lnTo>
                    <a:pt x="60761" y="20254"/>
                  </a:lnTo>
                  <a:cubicBezTo>
                    <a:pt x="66584" y="20254"/>
                    <a:pt x="71268" y="21520"/>
                    <a:pt x="74559" y="23925"/>
                  </a:cubicBezTo>
                  <a:lnTo>
                    <a:pt x="74559" y="23925"/>
                  </a:lnTo>
                  <a:cubicBezTo>
                    <a:pt x="77977" y="26456"/>
                    <a:pt x="79749" y="30127"/>
                    <a:pt x="79749" y="34684"/>
                  </a:cubicBezTo>
                  <a:cubicBezTo>
                    <a:pt x="79749" y="39242"/>
                    <a:pt x="77977" y="42913"/>
                    <a:pt x="74559" y="45571"/>
                  </a:cubicBezTo>
                  <a:close/>
                </a:path>
              </a:pathLst>
            </a:custGeom>
            <a:solidFill>
              <a:srgbClr val="333435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Рисунок 32">
            <a:extLst>
              <a:ext uri="{FF2B5EF4-FFF2-40B4-BE49-F238E27FC236}">
                <a16:creationId xmlns="" xmlns:a16="http://schemas.microsoft.com/office/drawing/2014/main" id="{E8079AD6-9DAC-4E5A-AF0D-F23E2DC067A0}"/>
              </a:ext>
            </a:extLst>
          </p:cNvPr>
          <p:cNvGrpSpPr/>
          <p:nvPr/>
        </p:nvGrpSpPr>
        <p:grpSpPr>
          <a:xfrm>
            <a:off x="604567" y="5720309"/>
            <a:ext cx="1072808" cy="1072808"/>
            <a:chOff x="604567" y="5720309"/>
            <a:chExt cx="1072808" cy="1072808"/>
          </a:xfrm>
          <a:solidFill>
            <a:schemeClr val="accent1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319A4333-D476-4BF7-91CB-841ABCA14C55}"/>
                </a:ext>
              </a:extLst>
            </p:cNvPr>
            <p:cNvSpPr/>
            <p:nvPr/>
          </p:nvSpPr>
          <p:spPr>
            <a:xfrm rot="-4060763">
              <a:off x="604567" y="5720309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302B0DB9-DB49-4101-9DEE-387B0EE8A91B}"/>
                </a:ext>
              </a:extLst>
            </p:cNvPr>
            <p:cNvSpPr/>
            <p:nvPr/>
          </p:nvSpPr>
          <p:spPr>
            <a:xfrm>
              <a:off x="1062231" y="607303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3941 w 206225"/>
                <a:gd name="connsiteY5" fmla="*/ 17833 h 206098"/>
                <a:gd name="connsiteX6" fmla="*/ 17578 w 206225"/>
                <a:gd name="connsiteY6" fmla="*/ 102157 h 206098"/>
                <a:gd name="connsiteX7" fmla="*/ 101521 w 206225"/>
                <a:gd name="connsiteY7" fmla="*/ 188138 h 206098"/>
                <a:gd name="connsiteX8" fmla="*/ 188138 w 206225"/>
                <a:gd name="connsiteY8" fmla="*/ 105087 h 206098"/>
                <a:gd name="connsiteX9" fmla="*/ 103941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987"/>
                    <a:pt x="0" y="103431"/>
                  </a:cubicBezTo>
                  <a:close/>
                  <a:moveTo>
                    <a:pt x="103941" y="17833"/>
                  </a:moveTo>
                  <a:cubicBezTo>
                    <a:pt x="56811" y="17196"/>
                    <a:pt x="17961" y="55155"/>
                    <a:pt x="17578" y="102157"/>
                  </a:cubicBezTo>
                  <a:cubicBezTo>
                    <a:pt x="17196" y="148778"/>
                    <a:pt x="55028" y="187628"/>
                    <a:pt x="101521" y="188138"/>
                  </a:cubicBezTo>
                  <a:cubicBezTo>
                    <a:pt x="148650" y="188647"/>
                    <a:pt x="187373" y="151453"/>
                    <a:pt x="188138" y="105087"/>
                  </a:cubicBezTo>
                  <a:cubicBezTo>
                    <a:pt x="189029" y="57066"/>
                    <a:pt x="151835" y="18470"/>
                    <a:pt x="103941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C21FBD12-1D1A-4857-BE76-AA93906CB0EB}"/>
                </a:ext>
              </a:extLst>
            </p:cNvPr>
            <p:cNvSpPr/>
            <p:nvPr/>
          </p:nvSpPr>
          <p:spPr>
            <a:xfrm>
              <a:off x="873840" y="6340785"/>
              <a:ext cx="577276" cy="277301"/>
            </a:xfrm>
            <a:custGeom>
              <a:avLst/>
              <a:gdLst>
                <a:gd name="connsiteX0" fmla="*/ 577277 w 577276"/>
                <a:gd name="connsiteY0" fmla="*/ 0 h 277301"/>
                <a:gd name="connsiteX1" fmla="*/ 71077 w 577276"/>
                <a:gd name="connsiteY1" fmla="*/ 0 h 277301"/>
                <a:gd name="connsiteX2" fmla="*/ 255 w 577276"/>
                <a:gd name="connsiteY2" fmla="*/ 76554 h 277301"/>
                <a:gd name="connsiteX3" fmla="*/ 0 w 577276"/>
                <a:gd name="connsiteY3" fmla="*/ 76554 h 277301"/>
                <a:gd name="connsiteX4" fmla="*/ 0 w 577276"/>
                <a:gd name="connsiteY4" fmla="*/ 277302 h 277301"/>
                <a:gd name="connsiteX5" fmla="*/ 521485 w 577276"/>
                <a:gd name="connsiteY5" fmla="*/ 277175 h 277301"/>
                <a:gd name="connsiteX6" fmla="*/ 577150 w 577276"/>
                <a:gd name="connsiteY6" fmla="*/ 199474 h 277301"/>
                <a:gd name="connsiteX7" fmla="*/ 577277 w 577276"/>
                <a:gd name="connsiteY7" fmla="*/ 0 h 277301"/>
                <a:gd name="connsiteX8" fmla="*/ 502506 w 577276"/>
                <a:gd name="connsiteY8" fmla="*/ 76554 h 277301"/>
                <a:gd name="connsiteX9" fmla="*/ 92604 w 577276"/>
                <a:gd name="connsiteY9" fmla="*/ 76554 h 277301"/>
                <a:gd name="connsiteX10" fmla="*/ 92604 w 577276"/>
                <a:gd name="connsiteY10" fmla="*/ 18342 h 277301"/>
                <a:gd name="connsiteX11" fmla="*/ 556642 w 577276"/>
                <a:gd name="connsiteY11" fmla="*/ 17833 h 277301"/>
                <a:gd name="connsiteX12" fmla="*/ 76045 w 577276"/>
                <a:gd name="connsiteY12" fmla="*/ 19489 h 277301"/>
                <a:gd name="connsiteX13" fmla="*/ 76045 w 577276"/>
                <a:gd name="connsiteY13" fmla="*/ 76554 h 277301"/>
                <a:gd name="connsiteX14" fmla="*/ 23183 w 577276"/>
                <a:gd name="connsiteY14" fmla="*/ 76554 h 277301"/>
                <a:gd name="connsiteX15" fmla="*/ 76045 w 577276"/>
                <a:gd name="connsiteY15" fmla="*/ 19489 h 277301"/>
                <a:gd name="connsiteX16" fmla="*/ 499449 w 577276"/>
                <a:gd name="connsiteY16" fmla="*/ 253737 h 277301"/>
                <a:gd name="connsiteX17" fmla="*/ 23055 w 577276"/>
                <a:gd name="connsiteY17" fmla="*/ 253992 h 277301"/>
                <a:gd name="connsiteX18" fmla="*/ 23055 w 577276"/>
                <a:gd name="connsiteY18" fmla="*/ 99737 h 277301"/>
                <a:gd name="connsiteX19" fmla="*/ 499449 w 577276"/>
                <a:gd name="connsiteY19" fmla="*/ 99864 h 277301"/>
                <a:gd name="connsiteX20" fmla="*/ 499449 w 577276"/>
                <a:gd name="connsiteY20" fmla="*/ 253737 h 277301"/>
                <a:gd name="connsiteX21" fmla="*/ 555113 w 577276"/>
                <a:gd name="connsiteY21" fmla="*/ 192978 h 277301"/>
                <a:gd name="connsiteX22" fmla="*/ 522632 w 577276"/>
                <a:gd name="connsiteY22" fmla="*/ 239089 h 277301"/>
                <a:gd name="connsiteX23" fmla="*/ 522632 w 577276"/>
                <a:gd name="connsiteY23" fmla="*/ 92604 h 277301"/>
                <a:gd name="connsiteX24" fmla="*/ 555113 w 577276"/>
                <a:gd name="connsiteY24" fmla="*/ 55919 h 277301"/>
                <a:gd name="connsiteX25" fmla="*/ 555113 w 577276"/>
                <a:gd name="connsiteY25" fmla="*/ 192978 h 2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276" h="277301">
                  <a:moveTo>
                    <a:pt x="577277" y="0"/>
                  </a:moveTo>
                  <a:lnTo>
                    <a:pt x="71077" y="0"/>
                  </a:lnTo>
                  <a:lnTo>
                    <a:pt x="255" y="76554"/>
                  </a:lnTo>
                  <a:lnTo>
                    <a:pt x="0" y="76554"/>
                  </a:lnTo>
                  <a:lnTo>
                    <a:pt x="0" y="277302"/>
                  </a:lnTo>
                  <a:lnTo>
                    <a:pt x="521485" y="277175"/>
                  </a:lnTo>
                  <a:lnTo>
                    <a:pt x="577150" y="199474"/>
                  </a:lnTo>
                  <a:lnTo>
                    <a:pt x="577277" y="0"/>
                  </a:lnTo>
                  <a:moveTo>
                    <a:pt x="502506" y="76554"/>
                  </a:moveTo>
                  <a:lnTo>
                    <a:pt x="92604" y="76554"/>
                  </a:lnTo>
                  <a:lnTo>
                    <a:pt x="92604" y="18342"/>
                  </a:lnTo>
                  <a:lnTo>
                    <a:pt x="556642" y="17833"/>
                  </a:lnTo>
                  <a:moveTo>
                    <a:pt x="76045" y="19489"/>
                  </a:moveTo>
                  <a:lnTo>
                    <a:pt x="76045" y="76554"/>
                  </a:lnTo>
                  <a:lnTo>
                    <a:pt x="23183" y="76554"/>
                  </a:lnTo>
                  <a:lnTo>
                    <a:pt x="76045" y="19489"/>
                  </a:lnTo>
                  <a:close/>
                  <a:moveTo>
                    <a:pt x="499449" y="253737"/>
                  </a:moveTo>
                  <a:lnTo>
                    <a:pt x="23055" y="253992"/>
                  </a:lnTo>
                  <a:lnTo>
                    <a:pt x="23055" y="99737"/>
                  </a:lnTo>
                  <a:lnTo>
                    <a:pt x="499449" y="99864"/>
                  </a:lnTo>
                  <a:lnTo>
                    <a:pt x="499449" y="253737"/>
                  </a:lnTo>
                  <a:close/>
                  <a:moveTo>
                    <a:pt x="555113" y="192978"/>
                  </a:moveTo>
                  <a:lnTo>
                    <a:pt x="522632" y="239089"/>
                  </a:lnTo>
                  <a:lnTo>
                    <a:pt x="522632" y="92604"/>
                  </a:lnTo>
                  <a:lnTo>
                    <a:pt x="555113" y="55919"/>
                  </a:lnTo>
                  <a:lnTo>
                    <a:pt x="555113" y="192978"/>
                  </a:lnTo>
                  <a:close/>
                </a:path>
              </a:pathLst>
            </a:custGeom>
            <a:solidFill>
              <a:srgbClr val="33343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7E26464E-CD10-4208-8742-8011E22AC684}"/>
                </a:ext>
              </a:extLst>
            </p:cNvPr>
            <p:cNvSpPr/>
            <p:nvPr/>
          </p:nvSpPr>
          <p:spPr>
            <a:xfrm>
              <a:off x="1117004" y="6132203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850 h 87763"/>
                <a:gd name="connsiteX19" fmla="*/ 51843 w 90947"/>
                <a:gd name="connsiteY19" fmla="*/ 42035 h 87763"/>
                <a:gd name="connsiteX20" fmla="*/ 34902 w 90947"/>
                <a:gd name="connsiteY20" fmla="*/ 42035 h 87763"/>
                <a:gd name="connsiteX21" fmla="*/ 34902 w 90947"/>
                <a:gd name="connsiteY21" fmla="*/ 17323 h 87763"/>
                <a:gd name="connsiteX22" fmla="*/ 51843 w 90947"/>
                <a:gd name="connsiteY22" fmla="*/ 17323 h 87763"/>
                <a:gd name="connsiteX23" fmla="*/ 63562 w 90947"/>
                <a:gd name="connsiteY23" fmla="*/ 20381 h 87763"/>
                <a:gd name="connsiteX24" fmla="*/ 63562 w 90947"/>
                <a:gd name="connsiteY24" fmla="*/ 20381 h 87763"/>
                <a:gd name="connsiteX25" fmla="*/ 68020 w 90947"/>
                <a:gd name="connsiteY25" fmla="*/ 29552 h 87763"/>
                <a:gd name="connsiteX26" fmla="*/ 63562 w 90947"/>
                <a:gd name="connsiteY26" fmla="*/ 3885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850"/>
                  </a:moveTo>
                  <a:cubicBezTo>
                    <a:pt x="60759" y="40888"/>
                    <a:pt x="56811" y="42035"/>
                    <a:pt x="51843" y="42035"/>
                  </a:cubicBezTo>
                  <a:lnTo>
                    <a:pt x="34902" y="42035"/>
                  </a:lnTo>
                  <a:lnTo>
                    <a:pt x="34902" y="17323"/>
                  </a:lnTo>
                  <a:lnTo>
                    <a:pt x="51843" y="17323"/>
                  </a:lnTo>
                  <a:cubicBezTo>
                    <a:pt x="56811" y="17323"/>
                    <a:pt x="60759" y="18342"/>
                    <a:pt x="63562" y="20381"/>
                  </a:cubicBezTo>
                  <a:lnTo>
                    <a:pt x="63562" y="20381"/>
                  </a:lnTo>
                  <a:cubicBezTo>
                    <a:pt x="66491" y="22546"/>
                    <a:pt x="68020" y="25603"/>
                    <a:pt x="68020" y="29552"/>
                  </a:cubicBezTo>
                  <a:cubicBezTo>
                    <a:pt x="68020" y="33500"/>
                    <a:pt x="66491" y="36685"/>
                    <a:pt x="63562" y="38850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E49CE040-3653-488E-A19C-BEB3E40A9CCE}"/>
                </a:ext>
              </a:extLst>
            </p:cNvPr>
            <p:cNvSpPr/>
            <p:nvPr/>
          </p:nvSpPr>
          <p:spPr>
            <a:xfrm>
              <a:off x="1181967" y="585636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4068 w 206225"/>
                <a:gd name="connsiteY5" fmla="*/ 17833 h 206098"/>
                <a:gd name="connsiteX6" fmla="*/ 17706 w 206225"/>
                <a:gd name="connsiteY6" fmla="*/ 102157 h 206098"/>
                <a:gd name="connsiteX7" fmla="*/ 101648 w 206225"/>
                <a:gd name="connsiteY7" fmla="*/ 188138 h 206098"/>
                <a:gd name="connsiteX8" fmla="*/ 188265 w 206225"/>
                <a:gd name="connsiteY8" fmla="*/ 105087 h 206098"/>
                <a:gd name="connsiteX9" fmla="*/ 104068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860"/>
                    <a:pt x="0" y="103431"/>
                  </a:cubicBezTo>
                  <a:close/>
                  <a:moveTo>
                    <a:pt x="104068" y="17833"/>
                  </a:moveTo>
                  <a:cubicBezTo>
                    <a:pt x="56938" y="17196"/>
                    <a:pt x="18088" y="55155"/>
                    <a:pt x="17706" y="102157"/>
                  </a:cubicBezTo>
                  <a:cubicBezTo>
                    <a:pt x="17324" y="148778"/>
                    <a:pt x="55155" y="187628"/>
                    <a:pt x="101648" y="188138"/>
                  </a:cubicBezTo>
                  <a:cubicBezTo>
                    <a:pt x="148778" y="188647"/>
                    <a:pt x="187501" y="151453"/>
                    <a:pt x="188265" y="105087"/>
                  </a:cubicBezTo>
                  <a:cubicBezTo>
                    <a:pt x="189029" y="57066"/>
                    <a:pt x="151835" y="18470"/>
                    <a:pt x="104068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0E250006-8917-4529-98FF-D5AB51D673A8}"/>
                </a:ext>
              </a:extLst>
            </p:cNvPr>
            <p:cNvSpPr/>
            <p:nvPr/>
          </p:nvSpPr>
          <p:spPr>
            <a:xfrm>
              <a:off x="1236867" y="5915470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723 h 87763"/>
                <a:gd name="connsiteX19" fmla="*/ 51843 w 90947"/>
                <a:gd name="connsiteY19" fmla="*/ 41907 h 87763"/>
                <a:gd name="connsiteX20" fmla="*/ 34902 w 90947"/>
                <a:gd name="connsiteY20" fmla="*/ 41907 h 87763"/>
                <a:gd name="connsiteX21" fmla="*/ 34902 w 90947"/>
                <a:gd name="connsiteY21" fmla="*/ 17196 h 87763"/>
                <a:gd name="connsiteX22" fmla="*/ 51843 w 90947"/>
                <a:gd name="connsiteY22" fmla="*/ 17196 h 87763"/>
                <a:gd name="connsiteX23" fmla="*/ 63562 w 90947"/>
                <a:gd name="connsiteY23" fmla="*/ 20253 h 87763"/>
                <a:gd name="connsiteX24" fmla="*/ 63562 w 90947"/>
                <a:gd name="connsiteY24" fmla="*/ 20253 h 87763"/>
                <a:gd name="connsiteX25" fmla="*/ 68020 w 90947"/>
                <a:gd name="connsiteY25" fmla="*/ 29424 h 87763"/>
                <a:gd name="connsiteX26" fmla="*/ 63562 w 90947"/>
                <a:gd name="connsiteY26" fmla="*/ 38723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723"/>
                  </a:moveTo>
                  <a:cubicBezTo>
                    <a:pt x="60759" y="40761"/>
                    <a:pt x="56811" y="41907"/>
                    <a:pt x="51843" y="41907"/>
                  </a:cubicBezTo>
                  <a:lnTo>
                    <a:pt x="34902" y="41907"/>
                  </a:lnTo>
                  <a:lnTo>
                    <a:pt x="34902" y="17196"/>
                  </a:lnTo>
                  <a:lnTo>
                    <a:pt x="51843" y="17196"/>
                  </a:lnTo>
                  <a:cubicBezTo>
                    <a:pt x="56811" y="17196"/>
                    <a:pt x="60759" y="18215"/>
                    <a:pt x="63562" y="20253"/>
                  </a:cubicBezTo>
                  <a:lnTo>
                    <a:pt x="63562" y="20253"/>
                  </a:lnTo>
                  <a:cubicBezTo>
                    <a:pt x="66491" y="22419"/>
                    <a:pt x="68020" y="25476"/>
                    <a:pt x="68020" y="29424"/>
                  </a:cubicBezTo>
                  <a:cubicBezTo>
                    <a:pt x="68020" y="33500"/>
                    <a:pt x="66491" y="36557"/>
                    <a:pt x="63562" y="38723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2" name="Номер слайда 5">
            <a:extLst>
              <a:ext uri="{FF2B5EF4-FFF2-40B4-BE49-F238E27FC236}">
                <a16:creationId xmlns="" xmlns:a16="http://schemas.microsoft.com/office/drawing/2014/main" id="{F9E92631-A2FF-4F39-9852-0DA3099172F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олилиния: фигура 127">
            <a:extLst>
              <a:ext uri="{FF2B5EF4-FFF2-40B4-BE49-F238E27FC236}">
                <a16:creationId xmlns="" xmlns:a16="http://schemas.microsoft.com/office/drawing/2014/main" id="{04A8EFE4-0DA5-4F0F-9EFB-663188C005C7}"/>
              </a:ext>
            </a:extLst>
          </p:cNvPr>
          <p:cNvSpPr/>
          <p:nvPr/>
        </p:nvSpPr>
        <p:spPr>
          <a:xfrm>
            <a:off x="0" y="0"/>
            <a:ext cx="7785100" cy="650790"/>
          </a:xfrm>
          <a:custGeom>
            <a:avLst/>
            <a:gdLst>
              <a:gd name="connsiteX0" fmla="*/ 0 w 7785100"/>
              <a:gd name="connsiteY0" fmla="*/ 0 h 650790"/>
              <a:gd name="connsiteX1" fmla="*/ 3595281 w 7785100"/>
              <a:gd name="connsiteY1" fmla="*/ 0 h 650790"/>
              <a:gd name="connsiteX2" fmla="*/ 3595281 w 7785100"/>
              <a:gd name="connsiteY2" fmla="*/ 781 h 650790"/>
              <a:gd name="connsiteX3" fmla="*/ 7785100 w 7785100"/>
              <a:gd name="connsiteY3" fmla="*/ 0 h 650790"/>
              <a:gd name="connsiteX4" fmla="*/ 7212140 w 7785100"/>
              <a:gd name="connsiteY4" fmla="*/ 646874 h 650790"/>
              <a:gd name="connsiteX5" fmla="*/ 3595281 w 7785100"/>
              <a:gd name="connsiteY5" fmla="*/ 646874 h 650790"/>
              <a:gd name="connsiteX6" fmla="*/ 3595281 w 7785100"/>
              <a:gd name="connsiteY6" fmla="*/ 650790 h 650790"/>
              <a:gd name="connsiteX7" fmla="*/ 0 w 77851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0" h="650790">
                <a:moveTo>
                  <a:pt x="0" y="0"/>
                </a:moveTo>
                <a:lnTo>
                  <a:pt x="3595281" y="0"/>
                </a:lnTo>
                <a:lnTo>
                  <a:pt x="3595281" y="781"/>
                </a:lnTo>
                <a:lnTo>
                  <a:pt x="7785100" y="0"/>
                </a:lnTo>
                <a:lnTo>
                  <a:pt x="7212140" y="646874"/>
                </a:lnTo>
                <a:lnTo>
                  <a:pt x="3595281" y="646874"/>
                </a:lnTo>
                <a:lnTo>
                  <a:pt x="35952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3" name="object 33">
            <a:extLst>
              <a:ext uri="{FF2B5EF4-FFF2-40B4-BE49-F238E27FC236}">
                <a16:creationId xmlns="" xmlns:a16="http://schemas.microsoft.com/office/drawing/2014/main" id="{7F500416-A2F2-4B93-955D-0BD6525F94E3}"/>
              </a:ext>
            </a:extLst>
          </p:cNvPr>
          <p:cNvSpPr/>
          <p:nvPr/>
        </p:nvSpPr>
        <p:spPr>
          <a:xfrm rot="10800000">
            <a:off x="0" y="1430445"/>
            <a:ext cx="382327" cy="669389"/>
          </a:xfrm>
          <a:custGeom>
            <a:avLst/>
            <a:gdLst/>
            <a:ahLst/>
            <a:cxnLst/>
            <a:rect l="l" t="t" r="r" b="b"/>
            <a:pathLst>
              <a:path w="382270" h="669289">
                <a:moveTo>
                  <a:pt x="376897" y="0"/>
                </a:moveTo>
                <a:lnTo>
                  <a:pt x="0" y="330517"/>
                </a:lnTo>
                <a:lnTo>
                  <a:pt x="0" y="334149"/>
                </a:lnTo>
                <a:lnTo>
                  <a:pt x="382015" y="669162"/>
                </a:lnTo>
                <a:lnTo>
                  <a:pt x="382015" y="2298"/>
                </a:lnTo>
                <a:lnTo>
                  <a:pt x="37689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Арка 353">
            <a:extLst>
              <a:ext uri="{FF2B5EF4-FFF2-40B4-BE49-F238E27FC236}">
                <a16:creationId xmlns="" xmlns:a16="http://schemas.microsoft.com/office/drawing/2014/main" id="{E20679FD-6A77-4A28-BD58-7785840B13BB}"/>
              </a:ext>
            </a:extLst>
          </p:cNvPr>
          <p:cNvSpPr/>
          <p:nvPr/>
        </p:nvSpPr>
        <p:spPr>
          <a:xfrm>
            <a:off x="2865925" y="587011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Арка 354">
            <a:extLst>
              <a:ext uri="{FF2B5EF4-FFF2-40B4-BE49-F238E27FC236}">
                <a16:creationId xmlns="" xmlns:a16="http://schemas.microsoft.com/office/drawing/2014/main" id="{8DEDF6DD-0DA0-44E0-AD4D-9B2F0006CAC2}"/>
              </a:ext>
            </a:extLst>
          </p:cNvPr>
          <p:cNvSpPr/>
          <p:nvPr/>
        </p:nvSpPr>
        <p:spPr>
          <a:xfrm rot="15444453">
            <a:off x="2865925" y="5870117"/>
            <a:ext cx="948109" cy="945728"/>
          </a:xfrm>
          <a:prstGeom prst="blockArc">
            <a:avLst>
              <a:gd name="adj1" fmla="val 10800000"/>
              <a:gd name="adj2" fmla="val 822956"/>
              <a:gd name="adj3" fmla="val 11491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Арка 357">
            <a:extLst>
              <a:ext uri="{FF2B5EF4-FFF2-40B4-BE49-F238E27FC236}">
                <a16:creationId xmlns="" xmlns:a16="http://schemas.microsoft.com/office/drawing/2014/main" id="{D218D941-839C-4C20-B31A-7BBFE2E8707D}"/>
              </a:ext>
            </a:extLst>
          </p:cNvPr>
          <p:cNvSpPr/>
          <p:nvPr/>
        </p:nvSpPr>
        <p:spPr>
          <a:xfrm>
            <a:off x="1676080" y="587384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Арка 358">
            <a:extLst>
              <a:ext uri="{FF2B5EF4-FFF2-40B4-BE49-F238E27FC236}">
                <a16:creationId xmlns="" xmlns:a16="http://schemas.microsoft.com/office/drawing/2014/main" id="{B26CA2A3-097B-40AC-A32A-917197DC8830}"/>
              </a:ext>
            </a:extLst>
          </p:cNvPr>
          <p:cNvSpPr/>
          <p:nvPr/>
        </p:nvSpPr>
        <p:spPr>
          <a:xfrm rot="15253214">
            <a:off x="1676080" y="5873840"/>
            <a:ext cx="948109" cy="945728"/>
          </a:xfrm>
          <a:prstGeom prst="blockArc">
            <a:avLst>
              <a:gd name="adj1" fmla="val 10800000"/>
              <a:gd name="adj2" fmla="val 19924868"/>
              <a:gd name="adj3" fmla="val 9379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Арка 359">
            <a:extLst>
              <a:ext uri="{FF2B5EF4-FFF2-40B4-BE49-F238E27FC236}">
                <a16:creationId xmlns="" xmlns:a16="http://schemas.microsoft.com/office/drawing/2014/main" id="{95334CDF-87D0-4982-86F0-BEBC57672B85}"/>
              </a:ext>
            </a:extLst>
          </p:cNvPr>
          <p:cNvSpPr/>
          <p:nvPr/>
        </p:nvSpPr>
        <p:spPr>
          <a:xfrm>
            <a:off x="509785" y="587277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Арка 360">
            <a:extLst>
              <a:ext uri="{FF2B5EF4-FFF2-40B4-BE49-F238E27FC236}">
                <a16:creationId xmlns="" xmlns:a16="http://schemas.microsoft.com/office/drawing/2014/main" id="{6446EBEF-89CE-4E8F-89AC-B8678BFD099E}"/>
              </a:ext>
            </a:extLst>
          </p:cNvPr>
          <p:cNvSpPr/>
          <p:nvPr/>
        </p:nvSpPr>
        <p:spPr>
          <a:xfrm rot="14594589">
            <a:off x="509785" y="5872779"/>
            <a:ext cx="948109" cy="945728"/>
          </a:xfrm>
          <a:prstGeom prst="blockArc">
            <a:avLst>
              <a:gd name="adj1" fmla="val 10800000"/>
              <a:gd name="adj2" fmla="val 1460719"/>
              <a:gd name="adj3" fmla="val 1093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Прямоугольник 377">
            <a:extLst>
              <a:ext uri="{FF2B5EF4-FFF2-40B4-BE49-F238E27FC236}">
                <a16:creationId xmlns="" xmlns:a16="http://schemas.microsoft.com/office/drawing/2014/main" id="{48CDEFD5-151E-4FFD-BC3E-B480E151A823}"/>
              </a:ext>
            </a:extLst>
          </p:cNvPr>
          <p:cNvSpPr/>
          <p:nvPr/>
        </p:nvSpPr>
        <p:spPr>
          <a:xfrm>
            <a:off x="401005" y="6350289"/>
            <a:ext cx="3417296" cy="48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Арка 327">
            <a:extLst>
              <a:ext uri="{FF2B5EF4-FFF2-40B4-BE49-F238E27FC236}">
                <a16:creationId xmlns="" xmlns:a16="http://schemas.microsoft.com/office/drawing/2014/main" id="{85D903E2-8DF3-4687-A6B7-D6039B70FC4B}"/>
              </a:ext>
            </a:extLst>
          </p:cNvPr>
          <p:cNvSpPr/>
          <p:nvPr/>
        </p:nvSpPr>
        <p:spPr>
          <a:xfrm>
            <a:off x="4033166" y="409451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Арка 328">
            <a:extLst>
              <a:ext uri="{FF2B5EF4-FFF2-40B4-BE49-F238E27FC236}">
                <a16:creationId xmlns="" xmlns:a16="http://schemas.microsoft.com/office/drawing/2014/main" id="{7F4903D8-A179-4098-9CC2-20101A49BABE}"/>
              </a:ext>
            </a:extLst>
          </p:cNvPr>
          <p:cNvSpPr/>
          <p:nvPr/>
        </p:nvSpPr>
        <p:spPr>
          <a:xfrm rot="13903602">
            <a:off x="4033166" y="4094519"/>
            <a:ext cx="948109" cy="945728"/>
          </a:xfrm>
          <a:prstGeom prst="blockArc">
            <a:avLst>
              <a:gd name="adj1" fmla="val 10800000"/>
              <a:gd name="adj2" fmla="val 21213583"/>
              <a:gd name="adj3" fmla="val 10702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Арка 325">
            <a:extLst>
              <a:ext uri="{FF2B5EF4-FFF2-40B4-BE49-F238E27FC236}">
                <a16:creationId xmlns="" xmlns:a16="http://schemas.microsoft.com/office/drawing/2014/main" id="{AD3BC17A-3A5E-404D-9D6E-137840F04407}"/>
              </a:ext>
            </a:extLst>
          </p:cNvPr>
          <p:cNvSpPr/>
          <p:nvPr/>
        </p:nvSpPr>
        <p:spPr>
          <a:xfrm>
            <a:off x="5269883" y="409558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Арка 326">
            <a:extLst>
              <a:ext uri="{FF2B5EF4-FFF2-40B4-BE49-F238E27FC236}">
                <a16:creationId xmlns="" xmlns:a16="http://schemas.microsoft.com/office/drawing/2014/main" id="{FD7D5A95-FA2C-4E67-BE81-EFAB4746CBB2}"/>
              </a:ext>
            </a:extLst>
          </p:cNvPr>
          <p:cNvSpPr/>
          <p:nvPr/>
        </p:nvSpPr>
        <p:spPr>
          <a:xfrm rot="13475659">
            <a:off x="5269883" y="4095580"/>
            <a:ext cx="948109" cy="945728"/>
          </a:xfrm>
          <a:prstGeom prst="blockArc">
            <a:avLst>
              <a:gd name="adj1" fmla="val 10800000"/>
              <a:gd name="adj2" fmla="val 1080509"/>
              <a:gd name="adj3" fmla="val 10625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Арка 301">
            <a:extLst>
              <a:ext uri="{FF2B5EF4-FFF2-40B4-BE49-F238E27FC236}">
                <a16:creationId xmlns="" xmlns:a16="http://schemas.microsoft.com/office/drawing/2014/main" id="{7079DCBE-10F5-41D3-8E80-C8513B56DD4B}"/>
              </a:ext>
            </a:extLst>
          </p:cNvPr>
          <p:cNvSpPr/>
          <p:nvPr/>
        </p:nvSpPr>
        <p:spPr>
          <a:xfrm>
            <a:off x="2831483" y="4098241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Арка 302">
            <a:extLst>
              <a:ext uri="{FF2B5EF4-FFF2-40B4-BE49-F238E27FC236}">
                <a16:creationId xmlns="" xmlns:a16="http://schemas.microsoft.com/office/drawing/2014/main" id="{210EA211-B3FA-4375-A6B5-E6A8C4EBFA30}"/>
              </a:ext>
            </a:extLst>
          </p:cNvPr>
          <p:cNvSpPr/>
          <p:nvPr/>
        </p:nvSpPr>
        <p:spPr>
          <a:xfrm rot="16762447">
            <a:off x="2831483" y="4098241"/>
            <a:ext cx="948109" cy="945728"/>
          </a:xfrm>
          <a:prstGeom prst="blockArc">
            <a:avLst>
              <a:gd name="adj1" fmla="val 10800000"/>
              <a:gd name="adj2" fmla="val 820000"/>
              <a:gd name="adj3" fmla="val 9254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Арка 303">
            <a:extLst>
              <a:ext uri="{FF2B5EF4-FFF2-40B4-BE49-F238E27FC236}">
                <a16:creationId xmlns="" xmlns:a16="http://schemas.microsoft.com/office/drawing/2014/main" id="{73AC878B-7837-40EC-B41B-5CC4A0AD5D98}"/>
              </a:ext>
            </a:extLst>
          </p:cNvPr>
          <p:cNvSpPr/>
          <p:nvPr/>
        </p:nvSpPr>
        <p:spPr>
          <a:xfrm>
            <a:off x="1665135" y="409718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Арка 304">
            <a:extLst>
              <a:ext uri="{FF2B5EF4-FFF2-40B4-BE49-F238E27FC236}">
                <a16:creationId xmlns="" xmlns:a16="http://schemas.microsoft.com/office/drawing/2014/main" id="{42D233AD-9980-492B-9356-A3CC97BFCE62}"/>
              </a:ext>
            </a:extLst>
          </p:cNvPr>
          <p:cNvSpPr/>
          <p:nvPr/>
        </p:nvSpPr>
        <p:spPr>
          <a:xfrm rot="16568199">
            <a:off x="1665135" y="4097180"/>
            <a:ext cx="948109" cy="945728"/>
          </a:xfrm>
          <a:prstGeom prst="blockArc">
            <a:avLst>
              <a:gd name="adj1" fmla="val 10800000"/>
              <a:gd name="adj2" fmla="val 20402629"/>
              <a:gd name="adj3" fmla="val 10935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Арка 305">
            <a:extLst>
              <a:ext uri="{FF2B5EF4-FFF2-40B4-BE49-F238E27FC236}">
                <a16:creationId xmlns="" xmlns:a16="http://schemas.microsoft.com/office/drawing/2014/main" id="{EE356220-FA03-4B9A-B2E4-6C50D6A31047}"/>
              </a:ext>
            </a:extLst>
          </p:cNvPr>
          <p:cNvSpPr/>
          <p:nvPr/>
        </p:nvSpPr>
        <p:spPr>
          <a:xfrm>
            <a:off x="450018" y="410597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Арка 306">
            <a:extLst>
              <a:ext uri="{FF2B5EF4-FFF2-40B4-BE49-F238E27FC236}">
                <a16:creationId xmlns="" xmlns:a16="http://schemas.microsoft.com/office/drawing/2014/main" id="{9260B3A5-12D4-4FEA-A47D-4A150C540D23}"/>
              </a:ext>
            </a:extLst>
          </p:cNvPr>
          <p:cNvSpPr/>
          <p:nvPr/>
        </p:nvSpPr>
        <p:spPr>
          <a:xfrm rot="16200000">
            <a:off x="450018" y="4105976"/>
            <a:ext cx="948109" cy="945728"/>
          </a:xfrm>
          <a:prstGeom prst="blockArc">
            <a:avLst>
              <a:gd name="adj1" fmla="val 10800000"/>
              <a:gd name="adj2" fmla="val 21472038"/>
              <a:gd name="adj3" fmla="val 9028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Прямоугольник 307">
            <a:extLst>
              <a:ext uri="{FF2B5EF4-FFF2-40B4-BE49-F238E27FC236}">
                <a16:creationId xmlns="" xmlns:a16="http://schemas.microsoft.com/office/drawing/2014/main" id="{173D5BF4-0AE4-4E11-B474-ACFCABDC32D1}"/>
              </a:ext>
            </a:extLst>
          </p:cNvPr>
          <p:cNvSpPr/>
          <p:nvPr/>
        </p:nvSpPr>
        <p:spPr>
          <a:xfrm>
            <a:off x="21947" y="4591417"/>
            <a:ext cx="6777188" cy="49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211">
            <a:extLst>
              <a:ext uri="{FF2B5EF4-FFF2-40B4-BE49-F238E27FC236}">
                <a16:creationId xmlns="" xmlns:a16="http://schemas.microsoft.com/office/drawing/2014/main" id="{E81B9AB9-2B59-4388-BCCE-7F3252250C66}"/>
              </a:ext>
            </a:extLst>
          </p:cNvPr>
          <p:cNvSpPr txBox="1"/>
          <p:nvPr/>
        </p:nvSpPr>
        <p:spPr>
          <a:xfrm>
            <a:off x="298909" y="4531153"/>
            <a:ext cx="1242955" cy="370669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развитая социальная сфера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0" name="object 212">
            <a:extLst>
              <a:ext uri="{FF2B5EF4-FFF2-40B4-BE49-F238E27FC236}">
                <a16:creationId xmlns="" xmlns:a16="http://schemas.microsoft.com/office/drawing/2014/main" id="{0387C69D-BE2D-460B-8F54-D08E04C7FBFC}"/>
              </a:ext>
            </a:extLst>
          </p:cNvPr>
          <p:cNvSpPr txBox="1"/>
          <p:nvPr/>
        </p:nvSpPr>
        <p:spPr>
          <a:xfrm>
            <a:off x="1804076" y="4277305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46,3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1" name="object 213">
            <a:extLst>
              <a:ext uri="{FF2B5EF4-FFF2-40B4-BE49-F238E27FC236}">
                <a16:creationId xmlns="" xmlns:a16="http://schemas.microsoft.com/office/drawing/2014/main" id="{FFEDC6C6-4D39-4F69-B250-CF0F211598FB}"/>
              </a:ext>
            </a:extLst>
          </p:cNvPr>
          <p:cNvSpPr txBox="1"/>
          <p:nvPr/>
        </p:nvSpPr>
        <p:spPr>
          <a:xfrm>
            <a:off x="2625935" y="4275078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56,7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2" name="object 211">
            <a:extLst>
              <a:ext uri="{FF2B5EF4-FFF2-40B4-BE49-F238E27FC236}">
                <a16:creationId xmlns="" xmlns:a16="http://schemas.microsoft.com/office/drawing/2014/main" id="{0E97EC82-1B33-4A71-AE9B-8DC34CF240BF}"/>
              </a:ext>
            </a:extLst>
          </p:cNvPr>
          <p:cNvSpPr txBox="1"/>
          <p:nvPr/>
        </p:nvSpPr>
        <p:spPr>
          <a:xfrm>
            <a:off x="333915" y="4277003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49,4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3" name="object 212">
            <a:extLst>
              <a:ext uri="{FF2B5EF4-FFF2-40B4-BE49-F238E27FC236}">
                <a16:creationId xmlns="" xmlns:a16="http://schemas.microsoft.com/office/drawing/2014/main" id="{F1DC3CC9-4048-4D58-94F9-FD94FB1E6E0E}"/>
              </a:ext>
            </a:extLst>
          </p:cNvPr>
          <p:cNvSpPr txBox="1"/>
          <p:nvPr/>
        </p:nvSpPr>
        <p:spPr>
          <a:xfrm>
            <a:off x="1556355" y="4550677"/>
            <a:ext cx="1138630" cy="364897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комфортная среда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4" name="object 213">
            <a:extLst>
              <a:ext uri="{FF2B5EF4-FFF2-40B4-BE49-F238E27FC236}">
                <a16:creationId xmlns="" xmlns:a16="http://schemas.microsoft.com/office/drawing/2014/main" id="{A36CB745-F308-42C7-8CC9-8988EF601285}"/>
              </a:ext>
            </a:extLst>
          </p:cNvPr>
          <p:cNvSpPr txBox="1"/>
          <p:nvPr/>
        </p:nvSpPr>
        <p:spPr>
          <a:xfrm>
            <a:off x="2623155" y="4529334"/>
            <a:ext cx="1327982" cy="39311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работа                                                             по специальности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7" name="Арка 276">
            <a:extLst>
              <a:ext uri="{FF2B5EF4-FFF2-40B4-BE49-F238E27FC236}">
                <a16:creationId xmlns="" xmlns:a16="http://schemas.microsoft.com/office/drawing/2014/main" id="{19DF9AE7-B068-42E0-8C71-4E3119E134B8}"/>
              </a:ext>
            </a:extLst>
          </p:cNvPr>
          <p:cNvSpPr/>
          <p:nvPr/>
        </p:nvSpPr>
        <p:spPr>
          <a:xfrm>
            <a:off x="9304494" y="1474272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Арка 277">
            <a:extLst>
              <a:ext uri="{FF2B5EF4-FFF2-40B4-BE49-F238E27FC236}">
                <a16:creationId xmlns="" xmlns:a16="http://schemas.microsoft.com/office/drawing/2014/main" id="{FD9F8AB7-DB78-44BC-84BB-2D31C35EAF24}"/>
              </a:ext>
            </a:extLst>
          </p:cNvPr>
          <p:cNvSpPr/>
          <p:nvPr/>
        </p:nvSpPr>
        <p:spPr>
          <a:xfrm rot="10800000">
            <a:off x="9304494" y="1467004"/>
            <a:ext cx="948109" cy="945728"/>
          </a:xfrm>
          <a:prstGeom prst="blockArc">
            <a:avLst>
              <a:gd name="adj1" fmla="val 10800000"/>
              <a:gd name="adj2" fmla="val 475948"/>
              <a:gd name="adj3" fmla="val 11345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="" xmlns:a16="http://schemas.microsoft.com/office/drawing/2014/main" id="{FCDDE4A4-A3A1-4F80-87C8-C5DEDC3F110B}"/>
              </a:ext>
            </a:extLst>
          </p:cNvPr>
          <p:cNvSpPr/>
          <p:nvPr/>
        </p:nvSpPr>
        <p:spPr>
          <a:xfrm>
            <a:off x="9063376" y="1939227"/>
            <a:ext cx="1383141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Арка 264">
            <a:extLst>
              <a:ext uri="{FF2B5EF4-FFF2-40B4-BE49-F238E27FC236}">
                <a16:creationId xmlns="" xmlns:a16="http://schemas.microsoft.com/office/drawing/2014/main" id="{6A885009-A075-439F-B57A-BE7D446BB4DF}"/>
              </a:ext>
            </a:extLst>
          </p:cNvPr>
          <p:cNvSpPr/>
          <p:nvPr/>
        </p:nvSpPr>
        <p:spPr>
          <a:xfrm>
            <a:off x="8088271" y="145430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Арка 265">
            <a:extLst>
              <a:ext uri="{FF2B5EF4-FFF2-40B4-BE49-F238E27FC236}">
                <a16:creationId xmlns="" xmlns:a16="http://schemas.microsoft.com/office/drawing/2014/main" id="{560FE416-1601-4618-87DF-9C29B9ACEE0F}"/>
              </a:ext>
            </a:extLst>
          </p:cNvPr>
          <p:cNvSpPr/>
          <p:nvPr/>
        </p:nvSpPr>
        <p:spPr>
          <a:xfrm rot="12877079">
            <a:off x="8088271" y="1454309"/>
            <a:ext cx="948109" cy="945728"/>
          </a:xfrm>
          <a:prstGeom prst="blockArc">
            <a:avLst>
              <a:gd name="adj1" fmla="val 10800000"/>
              <a:gd name="adj2" fmla="val 20311287"/>
              <a:gd name="adj3" fmla="val 10766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Арка 262">
            <a:extLst>
              <a:ext uri="{FF2B5EF4-FFF2-40B4-BE49-F238E27FC236}">
                <a16:creationId xmlns="" xmlns:a16="http://schemas.microsoft.com/office/drawing/2014/main" id="{D839330B-BF34-4761-8F4D-1A4D21047973}"/>
              </a:ext>
            </a:extLst>
          </p:cNvPr>
          <p:cNvSpPr/>
          <p:nvPr/>
        </p:nvSpPr>
        <p:spPr>
          <a:xfrm>
            <a:off x="6845723" y="1453248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Арка 263">
            <a:extLst>
              <a:ext uri="{FF2B5EF4-FFF2-40B4-BE49-F238E27FC236}">
                <a16:creationId xmlns="" xmlns:a16="http://schemas.microsoft.com/office/drawing/2014/main" id="{7CF21625-9C35-430A-BE3B-D43D071C5A61}"/>
              </a:ext>
            </a:extLst>
          </p:cNvPr>
          <p:cNvSpPr/>
          <p:nvPr/>
        </p:nvSpPr>
        <p:spPr>
          <a:xfrm rot="15631966">
            <a:off x="6845723" y="1453248"/>
            <a:ext cx="948109" cy="945728"/>
          </a:xfrm>
          <a:prstGeom prst="blockArc">
            <a:avLst>
              <a:gd name="adj1" fmla="val 10800000"/>
              <a:gd name="adj2" fmla="val 18971611"/>
              <a:gd name="adj3" fmla="val 10140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Арка 259">
            <a:extLst>
              <a:ext uri="{FF2B5EF4-FFF2-40B4-BE49-F238E27FC236}">
                <a16:creationId xmlns="" xmlns:a16="http://schemas.microsoft.com/office/drawing/2014/main" id="{3E40DAA4-417F-45FD-823C-2E2D6B12609D}"/>
              </a:ext>
            </a:extLst>
          </p:cNvPr>
          <p:cNvSpPr/>
          <p:nvPr/>
        </p:nvSpPr>
        <p:spPr>
          <a:xfrm>
            <a:off x="5658597" y="1462044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Арка 260">
            <a:extLst>
              <a:ext uri="{FF2B5EF4-FFF2-40B4-BE49-F238E27FC236}">
                <a16:creationId xmlns="" xmlns:a16="http://schemas.microsoft.com/office/drawing/2014/main" id="{F6E7B981-36A3-4ED3-901B-D3CBE910986C}"/>
              </a:ext>
            </a:extLst>
          </p:cNvPr>
          <p:cNvSpPr/>
          <p:nvPr/>
        </p:nvSpPr>
        <p:spPr>
          <a:xfrm rot="18666271">
            <a:off x="5658597" y="1462044"/>
            <a:ext cx="948109" cy="945728"/>
          </a:xfrm>
          <a:prstGeom prst="blockArc">
            <a:avLst>
              <a:gd name="adj1" fmla="val 10800000"/>
              <a:gd name="adj2" fmla="val 1812491"/>
              <a:gd name="adj3" fmla="val 10909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="" xmlns:a16="http://schemas.microsoft.com/office/drawing/2014/main" id="{4FBFBA83-7664-44FB-95FC-B5205E8084ED}"/>
              </a:ext>
            </a:extLst>
          </p:cNvPr>
          <p:cNvSpPr/>
          <p:nvPr/>
        </p:nvSpPr>
        <p:spPr>
          <a:xfrm>
            <a:off x="5417479" y="1927000"/>
            <a:ext cx="4115411" cy="50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794" y="2943225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95755" y="1452039"/>
            <a:ext cx="269280" cy="313101"/>
          </a:xfrm>
          <a:custGeom>
            <a:avLst/>
            <a:gdLst/>
            <a:ahLst/>
            <a:cxnLst/>
            <a:rect l="l" t="t" r="r" b="b"/>
            <a:pathLst>
              <a:path w="269239" h="313055">
                <a:moveTo>
                  <a:pt x="4193" y="129715"/>
                </a:moveTo>
                <a:lnTo>
                  <a:pt x="1119" y="139125"/>
                </a:lnTo>
                <a:lnTo>
                  <a:pt x="0" y="147880"/>
                </a:lnTo>
                <a:lnTo>
                  <a:pt x="675" y="160611"/>
                </a:lnTo>
                <a:lnTo>
                  <a:pt x="19735" y="194785"/>
                </a:lnTo>
                <a:lnTo>
                  <a:pt x="25013" y="195223"/>
                </a:lnTo>
                <a:lnTo>
                  <a:pt x="27637" y="196949"/>
                </a:lnTo>
                <a:lnTo>
                  <a:pt x="44285" y="239837"/>
                </a:lnTo>
                <a:lnTo>
                  <a:pt x="72608" y="278883"/>
                </a:lnTo>
                <a:lnTo>
                  <a:pt x="107836" y="305869"/>
                </a:lnTo>
                <a:lnTo>
                  <a:pt x="145201" y="312582"/>
                </a:lnTo>
                <a:lnTo>
                  <a:pt x="152036" y="311395"/>
                </a:lnTo>
                <a:lnTo>
                  <a:pt x="187939" y="295275"/>
                </a:lnTo>
                <a:lnTo>
                  <a:pt x="215926" y="266993"/>
                </a:lnTo>
                <a:lnTo>
                  <a:pt x="238679" y="223277"/>
                </a:lnTo>
                <a:lnTo>
                  <a:pt x="245086" y="190992"/>
                </a:lnTo>
                <a:lnTo>
                  <a:pt x="255100" y="190992"/>
                </a:lnTo>
                <a:lnTo>
                  <a:pt x="256999" y="189837"/>
                </a:lnTo>
                <a:lnTo>
                  <a:pt x="264410" y="182175"/>
                </a:lnTo>
                <a:lnTo>
                  <a:pt x="268016" y="171680"/>
                </a:lnTo>
                <a:lnTo>
                  <a:pt x="268851" y="159460"/>
                </a:lnTo>
                <a:lnTo>
                  <a:pt x="267946" y="146618"/>
                </a:lnTo>
                <a:lnTo>
                  <a:pt x="267273" y="140599"/>
                </a:lnTo>
                <a:lnTo>
                  <a:pt x="266194" y="136141"/>
                </a:lnTo>
                <a:lnTo>
                  <a:pt x="262748" y="134515"/>
                </a:lnTo>
                <a:lnTo>
                  <a:pt x="251411" y="134515"/>
                </a:lnTo>
                <a:lnTo>
                  <a:pt x="251370" y="133487"/>
                </a:lnTo>
                <a:lnTo>
                  <a:pt x="21135" y="133487"/>
                </a:lnTo>
                <a:lnTo>
                  <a:pt x="4193" y="129715"/>
                </a:lnTo>
                <a:close/>
              </a:path>
              <a:path w="269239" h="313055">
                <a:moveTo>
                  <a:pt x="255100" y="190992"/>
                </a:moveTo>
                <a:lnTo>
                  <a:pt x="245086" y="190992"/>
                </a:lnTo>
                <a:lnTo>
                  <a:pt x="252821" y="191907"/>
                </a:lnTo>
                <a:lnTo>
                  <a:pt x="254662" y="191259"/>
                </a:lnTo>
                <a:lnTo>
                  <a:pt x="255100" y="190992"/>
                </a:lnTo>
                <a:close/>
              </a:path>
              <a:path w="269239" h="313055">
                <a:moveTo>
                  <a:pt x="258333" y="132433"/>
                </a:moveTo>
                <a:lnTo>
                  <a:pt x="252554" y="133715"/>
                </a:lnTo>
                <a:lnTo>
                  <a:pt x="251411" y="134515"/>
                </a:lnTo>
                <a:lnTo>
                  <a:pt x="262748" y="134515"/>
                </a:lnTo>
                <a:lnTo>
                  <a:pt x="258333" y="132433"/>
                </a:lnTo>
                <a:close/>
              </a:path>
              <a:path w="269239" h="313055">
                <a:moveTo>
                  <a:pt x="120264" y="0"/>
                </a:moveTo>
                <a:lnTo>
                  <a:pt x="52581" y="14894"/>
                </a:lnTo>
                <a:lnTo>
                  <a:pt x="25666" y="46138"/>
                </a:lnTo>
                <a:lnTo>
                  <a:pt x="22317" y="73032"/>
                </a:lnTo>
                <a:lnTo>
                  <a:pt x="21248" y="114045"/>
                </a:lnTo>
                <a:lnTo>
                  <a:pt x="21135" y="133487"/>
                </a:lnTo>
                <a:lnTo>
                  <a:pt x="251370" y="133487"/>
                </a:lnTo>
                <a:lnTo>
                  <a:pt x="248058" y="50670"/>
                </a:lnTo>
                <a:lnTo>
                  <a:pt x="202594" y="11971"/>
                </a:lnTo>
                <a:lnTo>
                  <a:pt x="163221" y="3386"/>
                </a:lnTo>
                <a:lnTo>
                  <a:pt x="12026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61790" y="1786908"/>
            <a:ext cx="536020" cy="270550"/>
          </a:xfrm>
          <a:custGeom>
            <a:avLst/>
            <a:gdLst/>
            <a:ahLst/>
            <a:cxnLst/>
            <a:rect l="l" t="t" r="r" b="b"/>
            <a:pathLst>
              <a:path w="535939" h="270510">
                <a:moveTo>
                  <a:pt x="176479" y="0"/>
                </a:moveTo>
                <a:lnTo>
                  <a:pt x="57073" y="30416"/>
                </a:lnTo>
                <a:lnTo>
                  <a:pt x="14978" y="58583"/>
                </a:lnTo>
                <a:lnTo>
                  <a:pt x="0" y="106972"/>
                </a:lnTo>
                <a:lnTo>
                  <a:pt x="1257" y="223977"/>
                </a:lnTo>
                <a:lnTo>
                  <a:pt x="5092" y="242114"/>
                </a:lnTo>
                <a:lnTo>
                  <a:pt x="15201" y="256894"/>
                </a:lnTo>
                <a:lnTo>
                  <a:pt x="30093" y="266841"/>
                </a:lnTo>
                <a:lnTo>
                  <a:pt x="48272" y="270484"/>
                </a:lnTo>
                <a:lnTo>
                  <a:pt x="487362" y="270484"/>
                </a:lnTo>
                <a:lnTo>
                  <a:pt x="530539" y="242114"/>
                </a:lnTo>
                <a:lnTo>
                  <a:pt x="534660" y="197383"/>
                </a:lnTo>
                <a:lnTo>
                  <a:pt x="234962" y="197383"/>
                </a:lnTo>
                <a:lnTo>
                  <a:pt x="176479" y="0"/>
                </a:lnTo>
                <a:close/>
              </a:path>
              <a:path w="535939" h="270510">
                <a:moveTo>
                  <a:pt x="263280" y="20098"/>
                </a:moveTo>
                <a:lnTo>
                  <a:pt x="253379" y="20178"/>
                </a:lnTo>
                <a:lnTo>
                  <a:pt x="243394" y="23285"/>
                </a:lnTo>
                <a:lnTo>
                  <a:pt x="238607" y="31851"/>
                </a:lnTo>
                <a:lnTo>
                  <a:pt x="238226" y="42354"/>
                </a:lnTo>
                <a:lnTo>
                  <a:pt x="245160" y="46520"/>
                </a:lnTo>
                <a:lnTo>
                  <a:pt x="234962" y="197383"/>
                </a:lnTo>
                <a:lnTo>
                  <a:pt x="300659" y="197383"/>
                </a:lnTo>
                <a:lnTo>
                  <a:pt x="290563" y="47777"/>
                </a:lnTo>
                <a:lnTo>
                  <a:pt x="299440" y="42075"/>
                </a:lnTo>
                <a:lnTo>
                  <a:pt x="297027" y="31851"/>
                </a:lnTo>
                <a:lnTo>
                  <a:pt x="290815" y="23039"/>
                </a:lnTo>
                <a:lnTo>
                  <a:pt x="283070" y="20612"/>
                </a:lnTo>
                <a:lnTo>
                  <a:pt x="267817" y="20612"/>
                </a:lnTo>
                <a:lnTo>
                  <a:pt x="263280" y="20098"/>
                </a:lnTo>
                <a:close/>
              </a:path>
              <a:path w="535939" h="270510">
                <a:moveTo>
                  <a:pt x="359168" y="0"/>
                </a:moveTo>
                <a:lnTo>
                  <a:pt x="300659" y="197383"/>
                </a:lnTo>
                <a:lnTo>
                  <a:pt x="534660" y="197383"/>
                </a:lnTo>
                <a:lnTo>
                  <a:pt x="535622" y="106972"/>
                </a:lnTo>
                <a:lnTo>
                  <a:pt x="532198" y="81149"/>
                </a:lnTo>
                <a:lnTo>
                  <a:pt x="520650" y="58583"/>
                </a:lnTo>
                <a:lnTo>
                  <a:pt x="502323" y="41072"/>
                </a:lnTo>
                <a:lnTo>
                  <a:pt x="478561" y="30416"/>
                </a:lnTo>
                <a:lnTo>
                  <a:pt x="359168" y="0"/>
                </a:lnTo>
                <a:close/>
              </a:path>
              <a:path w="535939" h="270510">
                <a:moveTo>
                  <a:pt x="280989" y="19959"/>
                </a:moveTo>
                <a:lnTo>
                  <a:pt x="271879" y="20016"/>
                </a:lnTo>
                <a:lnTo>
                  <a:pt x="267817" y="20612"/>
                </a:lnTo>
                <a:lnTo>
                  <a:pt x="283070" y="20612"/>
                </a:lnTo>
                <a:lnTo>
                  <a:pt x="280989" y="19959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7278" y="1833804"/>
            <a:ext cx="259754" cy="204500"/>
          </a:xfrm>
          <a:custGeom>
            <a:avLst/>
            <a:gdLst/>
            <a:ahLst/>
            <a:cxnLst/>
            <a:rect l="l" t="t" r="r" b="b"/>
            <a:pathLst>
              <a:path w="259714" h="204469">
                <a:moveTo>
                  <a:pt x="93504" y="80801"/>
                </a:moveTo>
                <a:lnTo>
                  <a:pt x="84351" y="82810"/>
                </a:lnTo>
                <a:lnTo>
                  <a:pt x="76339" y="87943"/>
                </a:lnTo>
                <a:lnTo>
                  <a:pt x="69164" y="96050"/>
                </a:lnTo>
                <a:lnTo>
                  <a:pt x="60322" y="107964"/>
                </a:lnTo>
                <a:lnTo>
                  <a:pt x="51109" y="119591"/>
                </a:lnTo>
                <a:lnTo>
                  <a:pt x="32245" y="142455"/>
                </a:lnTo>
                <a:lnTo>
                  <a:pt x="24260" y="152208"/>
                </a:lnTo>
                <a:lnTo>
                  <a:pt x="0" y="181165"/>
                </a:lnTo>
                <a:lnTo>
                  <a:pt x="0" y="203923"/>
                </a:lnTo>
                <a:lnTo>
                  <a:pt x="225056" y="203923"/>
                </a:lnTo>
                <a:lnTo>
                  <a:pt x="240522" y="201277"/>
                </a:lnTo>
                <a:lnTo>
                  <a:pt x="252236" y="193776"/>
                </a:lnTo>
                <a:lnTo>
                  <a:pt x="259009" y="182074"/>
                </a:lnTo>
                <a:lnTo>
                  <a:pt x="259651" y="166827"/>
                </a:lnTo>
                <a:lnTo>
                  <a:pt x="257562" y="152822"/>
                </a:lnTo>
                <a:lnTo>
                  <a:pt x="256266" y="142011"/>
                </a:lnTo>
                <a:lnTo>
                  <a:pt x="254332" y="129990"/>
                </a:lnTo>
                <a:lnTo>
                  <a:pt x="250329" y="112356"/>
                </a:lnTo>
                <a:lnTo>
                  <a:pt x="244981" y="95083"/>
                </a:lnTo>
                <a:lnTo>
                  <a:pt x="237801" y="83324"/>
                </a:lnTo>
                <a:lnTo>
                  <a:pt x="108762" y="83324"/>
                </a:lnTo>
                <a:lnTo>
                  <a:pt x="104101" y="82067"/>
                </a:lnTo>
                <a:lnTo>
                  <a:pt x="93504" y="80801"/>
                </a:lnTo>
                <a:close/>
              </a:path>
              <a:path w="259714" h="204469">
                <a:moveTo>
                  <a:pt x="113779" y="82791"/>
                </a:moveTo>
                <a:lnTo>
                  <a:pt x="108762" y="83324"/>
                </a:lnTo>
                <a:lnTo>
                  <a:pt x="121665" y="83324"/>
                </a:lnTo>
                <a:lnTo>
                  <a:pt x="113779" y="82791"/>
                </a:lnTo>
                <a:close/>
              </a:path>
              <a:path w="259714" h="204469">
                <a:moveTo>
                  <a:pt x="94602" y="0"/>
                </a:moveTo>
                <a:lnTo>
                  <a:pt x="101552" y="21586"/>
                </a:lnTo>
                <a:lnTo>
                  <a:pt x="108301" y="42437"/>
                </a:lnTo>
                <a:lnTo>
                  <a:pt x="114915" y="62745"/>
                </a:lnTo>
                <a:lnTo>
                  <a:pt x="121665" y="83324"/>
                </a:lnTo>
                <a:lnTo>
                  <a:pt x="237801" y="83324"/>
                </a:lnTo>
                <a:lnTo>
                  <a:pt x="208216" y="56807"/>
                </a:lnTo>
                <a:lnTo>
                  <a:pt x="153090" y="28536"/>
                </a:lnTo>
                <a:lnTo>
                  <a:pt x="9460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72780" y="1452412"/>
            <a:ext cx="387408" cy="358193"/>
          </a:xfrm>
          <a:custGeom>
            <a:avLst/>
            <a:gdLst/>
            <a:ahLst/>
            <a:cxnLst/>
            <a:rect l="l" t="t" r="r" b="b"/>
            <a:pathLst>
              <a:path w="387350" h="358140">
                <a:moveTo>
                  <a:pt x="265750" y="316869"/>
                </a:moveTo>
                <a:lnTo>
                  <a:pt x="129427" y="316869"/>
                </a:lnTo>
                <a:lnTo>
                  <a:pt x="132327" y="319374"/>
                </a:lnTo>
                <a:lnTo>
                  <a:pt x="139700" y="326934"/>
                </a:lnTo>
                <a:lnTo>
                  <a:pt x="154835" y="341130"/>
                </a:lnTo>
                <a:lnTo>
                  <a:pt x="170916" y="351597"/>
                </a:lnTo>
                <a:lnTo>
                  <a:pt x="187302" y="357474"/>
                </a:lnTo>
                <a:lnTo>
                  <a:pt x="203352" y="357897"/>
                </a:lnTo>
                <a:lnTo>
                  <a:pt x="209888" y="356672"/>
                </a:lnTo>
                <a:lnTo>
                  <a:pt x="247221" y="337216"/>
                </a:lnTo>
                <a:lnTo>
                  <a:pt x="265557" y="317168"/>
                </a:lnTo>
                <a:lnTo>
                  <a:pt x="265750" y="316869"/>
                </a:lnTo>
                <a:close/>
              </a:path>
              <a:path w="387350" h="358140">
                <a:moveTo>
                  <a:pt x="166179" y="0"/>
                </a:moveTo>
                <a:lnTo>
                  <a:pt x="128794" y="8723"/>
                </a:lnTo>
                <a:lnTo>
                  <a:pt x="95567" y="28700"/>
                </a:lnTo>
                <a:lnTo>
                  <a:pt x="63719" y="72061"/>
                </a:lnTo>
                <a:lnTo>
                  <a:pt x="51892" y="122794"/>
                </a:lnTo>
                <a:lnTo>
                  <a:pt x="50003" y="166798"/>
                </a:lnTo>
                <a:lnTo>
                  <a:pt x="49420" y="188829"/>
                </a:lnTo>
                <a:lnTo>
                  <a:pt x="44600" y="236364"/>
                </a:lnTo>
                <a:lnTo>
                  <a:pt x="23647" y="281939"/>
                </a:lnTo>
                <a:lnTo>
                  <a:pt x="0" y="299159"/>
                </a:lnTo>
                <a:lnTo>
                  <a:pt x="29005" y="314375"/>
                </a:lnTo>
                <a:lnTo>
                  <a:pt x="62563" y="318436"/>
                </a:lnTo>
                <a:lnTo>
                  <a:pt x="97097" y="317456"/>
                </a:lnTo>
                <a:lnTo>
                  <a:pt x="129025" y="317456"/>
                </a:lnTo>
                <a:lnTo>
                  <a:pt x="128996" y="317051"/>
                </a:lnTo>
                <a:lnTo>
                  <a:pt x="129427" y="316869"/>
                </a:lnTo>
                <a:lnTo>
                  <a:pt x="265750" y="316869"/>
                </a:lnTo>
                <a:lnTo>
                  <a:pt x="266827" y="315212"/>
                </a:lnTo>
                <a:lnTo>
                  <a:pt x="268160" y="313396"/>
                </a:lnTo>
                <a:lnTo>
                  <a:pt x="353599" y="313396"/>
                </a:lnTo>
                <a:lnTo>
                  <a:pt x="361460" y="312364"/>
                </a:lnTo>
                <a:lnTo>
                  <a:pt x="387235" y="299883"/>
                </a:lnTo>
                <a:lnTo>
                  <a:pt x="369778" y="286898"/>
                </a:lnTo>
                <a:lnTo>
                  <a:pt x="357143" y="274045"/>
                </a:lnTo>
                <a:lnTo>
                  <a:pt x="342708" y="230207"/>
                </a:lnTo>
                <a:lnTo>
                  <a:pt x="341848" y="201956"/>
                </a:lnTo>
                <a:lnTo>
                  <a:pt x="342392" y="187894"/>
                </a:lnTo>
                <a:lnTo>
                  <a:pt x="343614" y="157983"/>
                </a:lnTo>
                <a:lnTo>
                  <a:pt x="342973" y="128271"/>
                </a:lnTo>
                <a:lnTo>
                  <a:pt x="329438" y="70000"/>
                </a:lnTo>
                <a:lnTo>
                  <a:pt x="301393" y="34167"/>
                </a:lnTo>
                <a:lnTo>
                  <a:pt x="254698" y="20928"/>
                </a:lnTo>
                <a:lnTo>
                  <a:pt x="250571" y="20750"/>
                </a:lnTo>
                <a:lnTo>
                  <a:pt x="244106" y="19137"/>
                </a:lnTo>
                <a:lnTo>
                  <a:pt x="240715" y="16991"/>
                </a:lnTo>
                <a:lnTo>
                  <a:pt x="204545" y="2698"/>
                </a:lnTo>
                <a:lnTo>
                  <a:pt x="166179" y="0"/>
                </a:lnTo>
                <a:close/>
              </a:path>
              <a:path w="387350" h="358140">
                <a:moveTo>
                  <a:pt x="129025" y="317456"/>
                </a:moveTo>
                <a:lnTo>
                  <a:pt x="97097" y="317456"/>
                </a:lnTo>
                <a:lnTo>
                  <a:pt x="129032" y="317549"/>
                </a:lnTo>
                <a:close/>
              </a:path>
              <a:path w="387350" h="358140">
                <a:moveTo>
                  <a:pt x="353599" y="313396"/>
                </a:moveTo>
                <a:lnTo>
                  <a:pt x="268160" y="313396"/>
                </a:lnTo>
                <a:lnTo>
                  <a:pt x="267944" y="313713"/>
                </a:lnTo>
                <a:lnTo>
                  <a:pt x="267766" y="314132"/>
                </a:lnTo>
                <a:lnTo>
                  <a:pt x="267538" y="314450"/>
                </a:lnTo>
                <a:lnTo>
                  <a:pt x="298671" y="315771"/>
                </a:lnTo>
                <a:lnTo>
                  <a:pt x="330958" y="316368"/>
                </a:lnTo>
                <a:lnTo>
                  <a:pt x="353599" y="313396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10355" y="1832218"/>
            <a:ext cx="306751" cy="205771"/>
          </a:xfrm>
          <a:custGeom>
            <a:avLst/>
            <a:gdLst/>
            <a:ahLst/>
            <a:cxnLst/>
            <a:rect l="l" t="t" r="r" b="b"/>
            <a:pathLst>
              <a:path w="306704" h="205739">
                <a:moveTo>
                  <a:pt x="162084" y="0"/>
                </a:moveTo>
                <a:lnTo>
                  <a:pt x="70349" y="46907"/>
                </a:lnTo>
                <a:lnTo>
                  <a:pt x="30686" y="70110"/>
                </a:lnTo>
                <a:lnTo>
                  <a:pt x="11246" y="103466"/>
                </a:lnTo>
                <a:lnTo>
                  <a:pt x="17" y="163645"/>
                </a:lnTo>
                <a:lnTo>
                  <a:pt x="0" y="164427"/>
                </a:lnTo>
                <a:lnTo>
                  <a:pt x="508" y="180051"/>
                </a:lnTo>
                <a:lnTo>
                  <a:pt x="7252" y="193305"/>
                </a:lnTo>
                <a:lnTo>
                  <a:pt x="19101" y="202222"/>
                </a:lnTo>
                <a:lnTo>
                  <a:pt x="34944" y="205409"/>
                </a:lnTo>
                <a:lnTo>
                  <a:pt x="95688" y="205562"/>
                </a:lnTo>
                <a:lnTo>
                  <a:pt x="266998" y="205486"/>
                </a:lnTo>
                <a:lnTo>
                  <a:pt x="267055" y="182372"/>
                </a:lnTo>
                <a:lnTo>
                  <a:pt x="255886" y="182372"/>
                </a:lnTo>
                <a:lnTo>
                  <a:pt x="240137" y="164427"/>
                </a:lnTo>
                <a:lnTo>
                  <a:pt x="224574" y="146416"/>
                </a:lnTo>
                <a:lnTo>
                  <a:pt x="209516" y="128070"/>
                </a:lnTo>
                <a:lnTo>
                  <a:pt x="195282" y="109118"/>
                </a:lnTo>
                <a:lnTo>
                  <a:pt x="184097" y="95613"/>
                </a:lnTo>
                <a:lnTo>
                  <a:pt x="171707" y="86274"/>
                </a:lnTo>
                <a:lnTo>
                  <a:pt x="168155" y="85305"/>
                </a:lnTo>
                <a:lnTo>
                  <a:pt x="138462" y="85305"/>
                </a:lnTo>
                <a:lnTo>
                  <a:pt x="136684" y="84048"/>
                </a:lnTo>
                <a:lnTo>
                  <a:pt x="133801" y="82981"/>
                </a:lnTo>
                <a:lnTo>
                  <a:pt x="162084" y="0"/>
                </a:lnTo>
                <a:close/>
              </a:path>
              <a:path w="306704" h="205739">
                <a:moveTo>
                  <a:pt x="219970" y="34556"/>
                </a:moveTo>
                <a:lnTo>
                  <a:pt x="229747" y="68311"/>
                </a:lnTo>
                <a:lnTo>
                  <a:pt x="238938" y="108264"/>
                </a:lnTo>
                <a:lnTo>
                  <a:pt x="247624" y="148317"/>
                </a:lnTo>
                <a:lnTo>
                  <a:pt x="255886" y="182372"/>
                </a:lnTo>
                <a:lnTo>
                  <a:pt x="267055" y="182372"/>
                </a:lnTo>
                <a:lnTo>
                  <a:pt x="268885" y="172952"/>
                </a:lnTo>
                <a:lnTo>
                  <a:pt x="271401" y="163645"/>
                </a:lnTo>
                <a:lnTo>
                  <a:pt x="277006" y="145630"/>
                </a:lnTo>
                <a:lnTo>
                  <a:pt x="283655" y="120483"/>
                </a:lnTo>
                <a:lnTo>
                  <a:pt x="291143" y="89223"/>
                </a:lnTo>
                <a:lnTo>
                  <a:pt x="298900" y="58030"/>
                </a:lnTo>
                <a:lnTo>
                  <a:pt x="302018" y="47598"/>
                </a:lnTo>
                <a:lnTo>
                  <a:pt x="255781" y="47598"/>
                </a:lnTo>
                <a:lnTo>
                  <a:pt x="239272" y="42915"/>
                </a:lnTo>
                <a:lnTo>
                  <a:pt x="219970" y="34556"/>
                </a:lnTo>
                <a:close/>
              </a:path>
              <a:path w="306704" h="205739">
                <a:moveTo>
                  <a:pt x="157170" y="82311"/>
                </a:moveTo>
                <a:lnTo>
                  <a:pt x="139541" y="84937"/>
                </a:lnTo>
                <a:lnTo>
                  <a:pt x="138462" y="85305"/>
                </a:lnTo>
                <a:lnTo>
                  <a:pt x="168155" y="85305"/>
                </a:lnTo>
                <a:lnTo>
                  <a:pt x="157170" y="82311"/>
                </a:lnTo>
                <a:close/>
              </a:path>
              <a:path w="306704" h="205739">
                <a:moveTo>
                  <a:pt x="306356" y="33083"/>
                </a:moveTo>
                <a:lnTo>
                  <a:pt x="275981" y="45391"/>
                </a:lnTo>
                <a:lnTo>
                  <a:pt x="255781" y="47598"/>
                </a:lnTo>
                <a:lnTo>
                  <a:pt x="302018" y="47598"/>
                </a:lnTo>
                <a:lnTo>
                  <a:pt x="306356" y="33083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8975" y="2150214"/>
            <a:ext cx="635488" cy="183411"/>
          </a:xfrm>
          <a:prstGeom prst="rect">
            <a:avLst/>
          </a:prstGeom>
        </p:spPr>
        <p:txBody>
          <a:bodyPr vert="horz" wrap="square" lIns="0" tIns="1397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13,3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4463" y="2150214"/>
            <a:ext cx="628875" cy="183411"/>
          </a:xfrm>
          <a:prstGeom prst="rect">
            <a:avLst/>
          </a:prstGeom>
        </p:spPr>
        <p:txBody>
          <a:bodyPr vert="horz" wrap="square" lIns="0" tIns="1397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86,7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0671" y="2998020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80,6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 удовлетворены проживанием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05078" y="2943229"/>
            <a:ext cx="4083021" cy="406460"/>
          </a:xfrm>
          <a:custGeom>
            <a:avLst/>
            <a:gdLst/>
            <a:ahLst/>
            <a:cxnLst/>
            <a:rect l="l" t="t" r="r" b="b"/>
            <a:pathLst>
              <a:path w="4082415" h="406400">
                <a:moveTo>
                  <a:pt x="4082237" y="0"/>
                </a:moveTo>
                <a:lnTo>
                  <a:pt x="344919" y="0"/>
                </a:lnTo>
                <a:lnTo>
                  <a:pt x="0" y="405955"/>
                </a:lnTo>
                <a:lnTo>
                  <a:pt x="4082237" y="405955"/>
                </a:lnTo>
                <a:lnTo>
                  <a:pt x="408223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02554" y="4696866"/>
            <a:ext cx="44457" cy="42551"/>
          </a:xfrm>
          <a:custGeom>
            <a:avLst/>
            <a:gdLst/>
            <a:ahLst/>
            <a:cxnLst/>
            <a:rect l="l" t="t" r="r" b="b"/>
            <a:pathLst>
              <a:path w="44450" h="42545">
                <a:moveTo>
                  <a:pt x="22958" y="0"/>
                </a:moveTo>
                <a:lnTo>
                  <a:pt x="14624" y="1198"/>
                </a:lnTo>
                <a:lnTo>
                  <a:pt x="7366" y="5321"/>
                </a:lnTo>
                <a:lnTo>
                  <a:pt x="2127" y="12044"/>
                </a:lnTo>
                <a:lnTo>
                  <a:pt x="0" y="20206"/>
                </a:lnTo>
                <a:lnTo>
                  <a:pt x="1243" y="28238"/>
                </a:lnTo>
                <a:lnTo>
                  <a:pt x="5522" y="35234"/>
                </a:lnTo>
                <a:lnTo>
                  <a:pt x="12503" y="40289"/>
                </a:lnTo>
                <a:lnTo>
                  <a:pt x="20963" y="42338"/>
                </a:lnTo>
                <a:lnTo>
                  <a:pt x="29294" y="41140"/>
                </a:lnTo>
                <a:lnTo>
                  <a:pt x="36550" y="37017"/>
                </a:lnTo>
                <a:lnTo>
                  <a:pt x="41789" y="30294"/>
                </a:lnTo>
                <a:lnTo>
                  <a:pt x="43917" y="22135"/>
                </a:lnTo>
                <a:lnTo>
                  <a:pt x="42675" y="14100"/>
                </a:lnTo>
                <a:lnTo>
                  <a:pt x="38399" y="7100"/>
                </a:lnTo>
                <a:lnTo>
                  <a:pt x="31426" y="2049"/>
                </a:lnTo>
                <a:lnTo>
                  <a:pt x="229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75164" y="4670441"/>
            <a:ext cx="98713" cy="9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64091" y="4659773"/>
            <a:ext cx="120852" cy="116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383497" y="1948782"/>
            <a:ext cx="42551" cy="41281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22077" y="0"/>
                </a:moveTo>
                <a:lnTo>
                  <a:pt x="14066" y="1150"/>
                </a:lnTo>
                <a:lnTo>
                  <a:pt x="7086" y="5112"/>
                </a:lnTo>
                <a:lnTo>
                  <a:pt x="2044" y="11581"/>
                </a:lnTo>
                <a:lnTo>
                  <a:pt x="0" y="19432"/>
                </a:lnTo>
                <a:lnTo>
                  <a:pt x="1195" y="27159"/>
                </a:lnTo>
                <a:lnTo>
                  <a:pt x="5307" y="33889"/>
                </a:lnTo>
                <a:lnTo>
                  <a:pt x="12014" y="38747"/>
                </a:lnTo>
                <a:lnTo>
                  <a:pt x="20153" y="40720"/>
                </a:lnTo>
                <a:lnTo>
                  <a:pt x="28171" y="39569"/>
                </a:lnTo>
                <a:lnTo>
                  <a:pt x="35156" y="35603"/>
                </a:lnTo>
                <a:lnTo>
                  <a:pt x="40195" y="29133"/>
                </a:lnTo>
                <a:lnTo>
                  <a:pt x="42239" y="21284"/>
                </a:lnTo>
                <a:lnTo>
                  <a:pt x="41043" y="13559"/>
                </a:lnTo>
                <a:lnTo>
                  <a:pt x="36927" y="6830"/>
                </a:lnTo>
                <a:lnTo>
                  <a:pt x="30213" y="1967"/>
                </a:lnTo>
                <a:lnTo>
                  <a:pt x="22077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82125" y="4677160"/>
            <a:ext cx="84785" cy="81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40671" y="3583051"/>
            <a:ext cx="5960471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Причины выбора места жительства в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муниципалитете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507489" y="1887222"/>
            <a:ext cx="1242955" cy="372616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абочие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                    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служащие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984665" y="1633373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22,5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882722" y="163114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8,8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9132374" y="1674200"/>
            <a:ext cx="1319726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2,5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53494" y="1266825"/>
            <a:ext cx="1862321" cy="22064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из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13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31 366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чел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46100" y="2068514"/>
            <a:ext cx="1862760" cy="21291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выборка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13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480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чел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114048" y="1668830"/>
            <a:ext cx="967181" cy="25908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&gt;</a:t>
            </a:r>
            <a:r>
              <a:rPr lang="ru-RU" sz="16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1,5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2754020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510792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267576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024335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781106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537878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294649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051408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808193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564964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11">
            <a:extLst>
              <a:ext uri="{FF2B5EF4-FFF2-40B4-BE49-F238E27FC236}">
                <a16:creationId xmlns="" xmlns:a16="http://schemas.microsoft.com/office/drawing/2014/main" id="{EB472D37-C6E9-46DA-AA8E-D81360A76592}"/>
              </a:ext>
            </a:extLst>
          </p:cNvPr>
          <p:cNvSpPr txBox="1"/>
          <p:nvPr/>
        </p:nvSpPr>
        <p:spPr>
          <a:xfrm>
            <a:off x="5542494" y="1633071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89,4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6" name="object 212">
            <a:extLst>
              <a:ext uri="{FF2B5EF4-FFF2-40B4-BE49-F238E27FC236}">
                <a16:creationId xmlns="" xmlns:a16="http://schemas.microsoft.com/office/drawing/2014/main" id="{F3F1DEFA-7645-44AB-95FB-0939E5EE1537}"/>
              </a:ext>
            </a:extLst>
          </p:cNvPr>
          <p:cNvSpPr txBox="1"/>
          <p:nvPr/>
        </p:nvSpPr>
        <p:spPr>
          <a:xfrm>
            <a:off x="6736943" y="1906745"/>
            <a:ext cx="1138630" cy="223812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молодежь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7" name="object 213">
            <a:extLst>
              <a:ext uri="{FF2B5EF4-FFF2-40B4-BE49-F238E27FC236}">
                <a16:creationId xmlns="" xmlns:a16="http://schemas.microsoft.com/office/drawing/2014/main" id="{97D6ED90-A86A-4E9F-A90B-CE6C7E7A5530}"/>
              </a:ext>
            </a:extLst>
          </p:cNvPr>
          <p:cNvSpPr txBox="1"/>
          <p:nvPr/>
        </p:nvSpPr>
        <p:spPr>
          <a:xfrm>
            <a:off x="7879943" y="1885403"/>
            <a:ext cx="1327982" cy="534200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работают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пределами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места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жительства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8" name="object 218">
            <a:extLst>
              <a:ext uri="{FF2B5EF4-FFF2-40B4-BE49-F238E27FC236}">
                <a16:creationId xmlns="" xmlns:a16="http://schemas.microsoft.com/office/drawing/2014/main" id="{E9C619F4-AD4D-4385-8800-188085181697}"/>
              </a:ext>
            </a:extLst>
          </p:cNvPr>
          <p:cNvSpPr txBox="1"/>
          <p:nvPr/>
        </p:nvSpPr>
        <p:spPr>
          <a:xfrm>
            <a:off x="9132374" y="1940817"/>
            <a:ext cx="1319726" cy="370627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предприниматели       и самозанятые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0" name="object 212">
            <a:extLst>
              <a:ext uri="{FF2B5EF4-FFF2-40B4-BE49-F238E27FC236}">
                <a16:creationId xmlns="" xmlns:a16="http://schemas.microsoft.com/office/drawing/2014/main" id="{F294D3D9-3109-494A-A48B-29C5B225CC29}"/>
              </a:ext>
            </a:extLst>
          </p:cNvPr>
          <p:cNvSpPr txBox="1"/>
          <p:nvPr/>
        </p:nvSpPr>
        <p:spPr>
          <a:xfrm>
            <a:off x="4172107" y="4274643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26,7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1" name="object 213">
            <a:extLst>
              <a:ext uri="{FF2B5EF4-FFF2-40B4-BE49-F238E27FC236}">
                <a16:creationId xmlns="" xmlns:a16="http://schemas.microsoft.com/office/drawing/2014/main" id="{2353B5B1-3156-4F7C-A8FF-88CCFB8D8359}"/>
              </a:ext>
            </a:extLst>
          </p:cNvPr>
          <p:cNvSpPr txBox="1"/>
          <p:nvPr/>
        </p:nvSpPr>
        <p:spPr>
          <a:xfrm>
            <a:off x="5064335" y="427241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36,0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2" name="object 212">
            <a:extLst>
              <a:ext uri="{FF2B5EF4-FFF2-40B4-BE49-F238E27FC236}">
                <a16:creationId xmlns="" xmlns:a16="http://schemas.microsoft.com/office/drawing/2014/main" id="{D44F3748-4F3B-41CE-BA82-8DB03E494C36}"/>
              </a:ext>
            </a:extLst>
          </p:cNvPr>
          <p:cNvSpPr txBox="1"/>
          <p:nvPr/>
        </p:nvSpPr>
        <p:spPr>
          <a:xfrm>
            <a:off x="3924385" y="4548015"/>
            <a:ext cx="1138630" cy="366844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algn="ctr">
              <a:lnSpc>
                <a:spcPts val="1100"/>
              </a:lnSpc>
              <a:spcBef>
                <a:spcPts val="770"/>
              </a:spcBef>
              <a:defRPr/>
            </a:pPr>
            <a:r>
              <a:rPr lang="ru-RU" sz="1100" b="1" dirty="0">
                <a:solidFill>
                  <a:srgbClr val="2B2F32"/>
                </a:solidFill>
                <a:cs typeface="DIN Pro Medium" panose="020B0604020101020102" pitchFamily="34" charset="0"/>
              </a:rPr>
              <a:t>Высокий уровень жизни населения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213">
            <a:extLst>
              <a:ext uri="{FF2B5EF4-FFF2-40B4-BE49-F238E27FC236}">
                <a16:creationId xmlns="" xmlns:a16="http://schemas.microsoft.com/office/drawing/2014/main" id="{9A633571-0C31-4F38-9879-F85DEC6C2FC8}"/>
              </a:ext>
            </a:extLst>
          </p:cNvPr>
          <p:cNvSpPr txBox="1"/>
          <p:nvPr/>
        </p:nvSpPr>
        <p:spPr>
          <a:xfrm>
            <a:off x="5061555" y="4526673"/>
            <a:ext cx="1327982" cy="393069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быт и досуг                         для детей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5" name="object 212">
            <a:extLst>
              <a:ext uri="{FF2B5EF4-FFF2-40B4-BE49-F238E27FC236}">
                <a16:creationId xmlns="" xmlns:a16="http://schemas.microsoft.com/office/drawing/2014/main" id="{1584677A-47D2-45C9-8CF7-5B2C97C5F0C1}"/>
              </a:ext>
            </a:extLst>
          </p:cNvPr>
          <p:cNvSpPr txBox="1"/>
          <p:nvPr/>
        </p:nvSpPr>
        <p:spPr>
          <a:xfrm>
            <a:off x="648726" y="6052903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49,4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6" name="object 213">
            <a:extLst>
              <a:ext uri="{FF2B5EF4-FFF2-40B4-BE49-F238E27FC236}">
                <a16:creationId xmlns="" xmlns:a16="http://schemas.microsoft.com/office/drawing/2014/main" id="{80B98D13-DC73-4EA7-8FE6-E79EB7E2AE4D}"/>
              </a:ext>
            </a:extLst>
          </p:cNvPr>
          <p:cNvSpPr txBox="1"/>
          <p:nvPr/>
        </p:nvSpPr>
        <p:spPr>
          <a:xfrm>
            <a:off x="1470532" y="605067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26,5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8" name="object 212">
            <a:extLst>
              <a:ext uri="{FF2B5EF4-FFF2-40B4-BE49-F238E27FC236}">
                <a16:creationId xmlns="" xmlns:a16="http://schemas.microsoft.com/office/drawing/2014/main" id="{E1AE6896-E870-45FB-AEC0-C98B13A4BA56}"/>
              </a:ext>
            </a:extLst>
          </p:cNvPr>
          <p:cNvSpPr txBox="1"/>
          <p:nvPr/>
        </p:nvSpPr>
        <p:spPr>
          <a:xfrm>
            <a:off x="401005" y="6326275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недостаточное обустройство территории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9" name="object 213">
            <a:extLst>
              <a:ext uri="{FF2B5EF4-FFF2-40B4-BE49-F238E27FC236}">
                <a16:creationId xmlns="" xmlns:a16="http://schemas.microsoft.com/office/drawing/2014/main" id="{F32A0D4F-1D66-4B0D-9F5A-614EA7ACF036}"/>
              </a:ext>
            </a:extLst>
          </p:cNvPr>
          <p:cNvSpPr txBox="1"/>
          <p:nvPr/>
        </p:nvSpPr>
        <p:spPr>
          <a:xfrm>
            <a:off x="1467752" y="6304933"/>
            <a:ext cx="1327982" cy="546958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недостатки                             в уборке      территории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4" name="object 212">
            <a:extLst>
              <a:ext uri="{FF2B5EF4-FFF2-40B4-BE49-F238E27FC236}">
                <a16:creationId xmlns="" xmlns:a16="http://schemas.microsoft.com/office/drawing/2014/main" id="{171587EC-6188-4131-B288-979D14BAD210}"/>
              </a:ext>
            </a:extLst>
          </p:cNvPr>
          <p:cNvSpPr txBox="1"/>
          <p:nvPr/>
        </p:nvSpPr>
        <p:spPr>
          <a:xfrm>
            <a:off x="3004866" y="6050242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50,6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6" name="object 212">
            <a:extLst>
              <a:ext uri="{FF2B5EF4-FFF2-40B4-BE49-F238E27FC236}">
                <a16:creationId xmlns="" xmlns:a16="http://schemas.microsoft.com/office/drawing/2014/main" id="{5CE50F27-B035-407D-90D3-71F40A65617C}"/>
              </a:ext>
            </a:extLst>
          </p:cNvPr>
          <p:cNvSpPr txBox="1"/>
          <p:nvPr/>
        </p:nvSpPr>
        <p:spPr>
          <a:xfrm>
            <a:off x="2757144" y="6323614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недостаточно хорошее состояние дорог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5" name="object 194">
            <a:extLst>
              <a:ext uri="{FF2B5EF4-FFF2-40B4-BE49-F238E27FC236}">
                <a16:creationId xmlns="" xmlns:a16="http://schemas.microsoft.com/office/drawing/2014/main" id="{5B67E8AC-19B3-4A87-AC11-59BA746B3D5D}"/>
              </a:ext>
            </a:extLst>
          </p:cNvPr>
          <p:cNvSpPr txBox="1"/>
          <p:nvPr/>
        </p:nvSpPr>
        <p:spPr>
          <a:xfrm>
            <a:off x="438620" y="5229225"/>
            <a:ext cx="5779372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Наиболее актуальные проблемы проживания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в данном муниципалитете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7" name="object 187">
            <a:extLst>
              <a:ext uri="{FF2B5EF4-FFF2-40B4-BE49-F238E27FC236}">
                <a16:creationId xmlns="" xmlns:a16="http://schemas.microsoft.com/office/drawing/2014/main" id="{2EF9E0C6-745A-4170-BC66-2F58211A090F}"/>
              </a:ext>
            </a:extLst>
          </p:cNvPr>
          <p:cNvSpPr txBox="1"/>
          <p:nvPr/>
        </p:nvSpPr>
        <p:spPr>
          <a:xfrm>
            <a:off x="7500417" y="3583051"/>
            <a:ext cx="2823559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Частота упоминания в ответах           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10" name="object 82">
            <a:extLst>
              <a:ext uri="{FF2B5EF4-FFF2-40B4-BE49-F238E27FC236}">
                <a16:creationId xmlns="" xmlns:a16="http://schemas.microsoft.com/office/drawing/2014/main" id="{82118691-253C-49FB-BB14-1FE712D32EE2}"/>
              </a:ext>
            </a:extLst>
          </p:cNvPr>
          <p:cNvSpPr txBox="1"/>
          <p:nvPr/>
        </p:nvSpPr>
        <p:spPr>
          <a:xfrm>
            <a:off x="6857212" y="6847434"/>
            <a:ext cx="3747288" cy="4924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>
              <a:lnSpc>
                <a:spcPts val="1200"/>
              </a:lnSpc>
              <a:spcBef>
                <a:spcPts val="240"/>
              </a:spcBef>
              <a:defRPr/>
            </a:pPr>
            <a:r>
              <a:rPr lang="ru-RU" sz="1000" spc="-20" dirty="0">
                <a:solidFill>
                  <a:srgbClr val="2B2F32"/>
                </a:solidFill>
                <a:cs typeface="DIN Pro Bold"/>
              </a:rPr>
              <a:t>Нет ярко выраженной идеи для восприятия и продвижения территории. Необходима разработка бренда МО и его дальнейшего продвижения, в том числе в среде жителей.</a:t>
            </a:r>
          </a:p>
        </p:txBody>
      </p:sp>
      <p:sp>
        <p:nvSpPr>
          <p:cNvPr id="111" name="Арка 110">
            <a:extLst>
              <a:ext uri="{FF2B5EF4-FFF2-40B4-BE49-F238E27FC236}">
                <a16:creationId xmlns="" xmlns:a16="http://schemas.microsoft.com/office/drawing/2014/main" id="{574050D8-0B27-4FCE-869A-2247999201BA}"/>
              </a:ext>
            </a:extLst>
          </p:cNvPr>
          <p:cNvSpPr/>
          <p:nvPr/>
        </p:nvSpPr>
        <p:spPr>
          <a:xfrm>
            <a:off x="5260083" y="5831813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Арка 111">
            <a:extLst>
              <a:ext uri="{FF2B5EF4-FFF2-40B4-BE49-F238E27FC236}">
                <a16:creationId xmlns="" xmlns:a16="http://schemas.microsoft.com/office/drawing/2014/main" id="{EF1F8263-3FB0-44A9-B26D-4EAE0AC483B6}"/>
              </a:ext>
            </a:extLst>
          </p:cNvPr>
          <p:cNvSpPr/>
          <p:nvPr/>
        </p:nvSpPr>
        <p:spPr>
          <a:xfrm rot="13037172">
            <a:off x="5260083" y="5831813"/>
            <a:ext cx="948109" cy="945728"/>
          </a:xfrm>
          <a:prstGeom prst="blockArc">
            <a:avLst>
              <a:gd name="adj1" fmla="val 10800000"/>
              <a:gd name="adj2" fmla="val 151077"/>
              <a:gd name="adj3" fmla="val 9536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Арка 112">
            <a:extLst>
              <a:ext uri="{FF2B5EF4-FFF2-40B4-BE49-F238E27FC236}">
                <a16:creationId xmlns="" xmlns:a16="http://schemas.microsoft.com/office/drawing/2014/main" id="{7316CCC9-062C-49D4-943D-51825ABA893A}"/>
              </a:ext>
            </a:extLst>
          </p:cNvPr>
          <p:cNvSpPr/>
          <p:nvPr/>
        </p:nvSpPr>
        <p:spPr>
          <a:xfrm>
            <a:off x="4060304" y="585438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Арка 113">
            <a:extLst>
              <a:ext uri="{FF2B5EF4-FFF2-40B4-BE49-F238E27FC236}">
                <a16:creationId xmlns="" xmlns:a16="http://schemas.microsoft.com/office/drawing/2014/main" id="{D2C1F859-B0FB-4D44-8A51-45FBD43FDF93}"/>
              </a:ext>
            </a:extLst>
          </p:cNvPr>
          <p:cNvSpPr/>
          <p:nvPr/>
        </p:nvSpPr>
        <p:spPr>
          <a:xfrm rot="13883435">
            <a:off x="4060304" y="5854387"/>
            <a:ext cx="948109" cy="945728"/>
          </a:xfrm>
          <a:prstGeom prst="blockArc">
            <a:avLst>
              <a:gd name="adj1" fmla="val 10800000"/>
              <a:gd name="adj2" fmla="val 538095"/>
              <a:gd name="adj3" fmla="val 1001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C1CA371D-0A0D-4AF5-9FD8-4AF55E6F69BC}"/>
              </a:ext>
            </a:extLst>
          </p:cNvPr>
          <p:cNvSpPr/>
          <p:nvPr/>
        </p:nvSpPr>
        <p:spPr>
          <a:xfrm>
            <a:off x="4025922" y="6328138"/>
            <a:ext cx="2192070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46">
            <a:extLst>
              <a:ext uri="{FF2B5EF4-FFF2-40B4-BE49-F238E27FC236}">
                <a16:creationId xmlns="" xmlns:a16="http://schemas.microsoft.com/office/drawing/2014/main" id="{368BA609-6006-4F34-BD6F-934C2A0335B2}"/>
              </a:ext>
            </a:extLst>
          </p:cNvPr>
          <p:cNvSpPr/>
          <p:nvPr/>
        </p:nvSpPr>
        <p:spPr>
          <a:xfrm>
            <a:off x="4839675" y="6264232"/>
            <a:ext cx="108375" cy="10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59">
            <a:extLst>
              <a:ext uri="{FF2B5EF4-FFF2-40B4-BE49-F238E27FC236}">
                <a16:creationId xmlns="" xmlns:a16="http://schemas.microsoft.com/office/drawing/2014/main" id="{F8A52B4E-CCDD-46E1-AC43-084C1B0595C3}"/>
              </a:ext>
            </a:extLst>
          </p:cNvPr>
          <p:cNvSpPr/>
          <p:nvPr/>
        </p:nvSpPr>
        <p:spPr>
          <a:xfrm>
            <a:off x="4836596" y="6261277"/>
            <a:ext cx="114518" cy="1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219">
            <a:extLst>
              <a:ext uri="{FF2B5EF4-FFF2-40B4-BE49-F238E27FC236}">
                <a16:creationId xmlns="" xmlns:a16="http://schemas.microsoft.com/office/drawing/2014/main" id="{6A46FD22-4B21-4340-AC81-584AFDA99B21}"/>
              </a:ext>
            </a:extLst>
          </p:cNvPr>
          <p:cNvSpPr txBox="1"/>
          <p:nvPr/>
        </p:nvSpPr>
        <p:spPr>
          <a:xfrm>
            <a:off x="3975564" y="6068979"/>
            <a:ext cx="111459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0" marR="5081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39,0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2" name="object 220">
            <a:extLst>
              <a:ext uri="{FF2B5EF4-FFF2-40B4-BE49-F238E27FC236}">
                <a16:creationId xmlns="" xmlns:a16="http://schemas.microsoft.com/office/drawing/2014/main" id="{9ED46CB7-FCF5-4126-9D15-64E5BEECA84F}"/>
              </a:ext>
            </a:extLst>
          </p:cNvPr>
          <p:cNvSpPr txBox="1"/>
          <p:nvPr/>
        </p:nvSpPr>
        <p:spPr>
          <a:xfrm>
            <a:off x="5373056" y="6063280"/>
            <a:ext cx="780531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217192" marR="0" lvl="0" indent="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25,2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4" name="object 219">
            <a:extLst>
              <a:ext uri="{FF2B5EF4-FFF2-40B4-BE49-F238E27FC236}">
                <a16:creationId xmlns="" xmlns:a16="http://schemas.microsoft.com/office/drawing/2014/main" id="{17225043-7866-46C4-B574-7F2B12D8163C}"/>
              </a:ext>
            </a:extLst>
          </p:cNvPr>
          <p:cNvSpPr txBox="1"/>
          <p:nvPr/>
        </p:nvSpPr>
        <p:spPr>
          <a:xfrm>
            <a:off x="3923599" y="6330928"/>
            <a:ext cx="1216941" cy="366844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black"/>
                </a:solidFill>
                <a:latin typeface="Calibri"/>
                <a:cs typeface="DIN Pro Medium" panose="020B0604020101020102" pitchFamily="34" charset="0"/>
              </a:rPr>
              <a:t>с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ложность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найти работу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5" name="object 220">
            <a:extLst>
              <a:ext uri="{FF2B5EF4-FFF2-40B4-BE49-F238E27FC236}">
                <a16:creationId xmlns="" xmlns:a16="http://schemas.microsoft.com/office/drawing/2014/main" id="{1CFC8B1F-C96A-41E2-A195-6E1C385D78DA}"/>
              </a:ext>
            </a:extLst>
          </p:cNvPr>
          <p:cNvSpPr txBox="1"/>
          <p:nvPr/>
        </p:nvSpPr>
        <p:spPr>
          <a:xfrm>
            <a:off x="5070989" y="6340613"/>
            <a:ext cx="1305638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медленный интернет или его отсутствие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0" name="object 5">
            <a:extLst>
              <a:ext uri="{FF2B5EF4-FFF2-40B4-BE49-F238E27FC236}">
                <a16:creationId xmlns="" xmlns:a16="http://schemas.microsoft.com/office/drawing/2014/main" id="{16E36250-99C6-4CE8-9C4B-538180757EB4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ПОЗИЦИЯ НАСЕЛЕНИЯ </a:t>
            </a:r>
            <a:r>
              <a:rPr lang="ru-RU" sz="1500" spc="31" dirty="0">
                <a:solidFill>
                  <a:srgbClr val="1F427B"/>
                </a:solidFill>
                <a:latin typeface="+mj-lt"/>
              </a:rPr>
              <a:t>– </a:t>
            </a:r>
            <a:r>
              <a:rPr lang="ru-RU" sz="1500" spc="36" dirty="0">
                <a:solidFill>
                  <a:srgbClr val="1F427B"/>
                </a:solidFill>
                <a:latin typeface="+mj-lt"/>
              </a:rPr>
              <a:t>опрос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7622958" y="3005897"/>
            <a:ext cx="2915083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Что больше всего ценят в МО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?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6" name="Номер слайда 5">
            <a:extLst>
              <a:ext uri="{FF2B5EF4-FFF2-40B4-BE49-F238E27FC236}">
                <a16:creationId xmlns="" xmlns:a16="http://schemas.microsoft.com/office/drawing/2014/main" id="{C29262F9-0520-4129-A14B-BD114100D247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30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="" xmlns:a16="http://schemas.microsoft.com/office/drawing/2014/main" id="{DFED87AD-6D90-4993-9BD4-B5DD7C34721C}"/>
              </a:ext>
            </a:extLst>
          </p:cNvPr>
          <p:cNvSpPr txBox="1"/>
          <p:nvPr/>
        </p:nvSpPr>
        <p:spPr>
          <a:xfrm>
            <a:off x="7595401" y="232103"/>
            <a:ext cx="266940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rgbClr val="1F427B"/>
                </a:solidFill>
                <a:latin typeface="Calibri"/>
                <a:cs typeface="DIN Pro Medium" panose="020B0604020101020102" pitchFamily="34" charset="0"/>
              </a:rPr>
              <a:t>Характеристики выборки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cxnSp>
        <p:nvCxnSpPr>
          <p:cNvPr id="130" name="Прямая соединительная линия 129">
            <a:extLst>
              <a:ext uri="{FF2B5EF4-FFF2-40B4-BE49-F238E27FC236}">
                <a16:creationId xmlns="" xmlns:a16="http://schemas.microsoft.com/office/drawing/2014/main" id="{75A43F48-A31A-4425-9A68-BCBDA3F7B268}"/>
              </a:ext>
            </a:extLst>
          </p:cNvPr>
          <p:cNvCxnSpPr>
            <a:cxnSpLocks/>
          </p:cNvCxnSpPr>
          <p:nvPr/>
        </p:nvCxnSpPr>
        <p:spPr>
          <a:xfrm>
            <a:off x="7952717" y="650790"/>
            <a:ext cx="2760672" cy="0"/>
          </a:xfrm>
          <a:prstGeom prst="line">
            <a:avLst/>
          </a:prstGeom>
          <a:ln w="4445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42" y="3918917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365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11">
            <a:extLst>
              <a:ext uri="{FF2B5EF4-FFF2-40B4-BE49-F238E27FC236}">
                <a16:creationId xmlns="" xmlns:a16="http://schemas.microsoft.com/office/drawing/2014/main" id="{06D4E8F5-3425-43BC-BE15-889803DE2A0A}"/>
              </a:ext>
            </a:extLst>
          </p:cNvPr>
          <p:cNvSpPr/>
          <p:nvPr/>
        </p:nvSpPr>
        <p:spPr>
          <a:xfrm flipH="1">
            <a:off x="3384735" y="4203124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73A400F-2A94-4A85-BAC1-A32F38581DCD}"/>
              </a:ext>
            </a:extLst>
          </p:cNvPr>
          <p:cNvCxnSpPr/>
          <p:nvPr/>
        </p:nvCxnSpPr>
        <p:spPr>
          <a:xfrm>
            <a:off x="4965678" y="5275306"/>
            <a:ext cx="1605448" cy="1605448"/>
          </a:xfrm>
          <a:prstGeom prst="line">
            <a:avLst/>
          </a:prstGeom>
          <a:ln w="3810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11">
            <a:extLst>
              <a:ext uri="{FF2B5EF4-FFF2-40B4-BE49-F238E27FC236}">
                <a16:creationId xmlns="" xmlns:a16="http://schemas.microsoft.com/office/drawing/2014/main" id="{D3C250DB-21A4-43BD-8626-455D4E698613}"/>
              </a:ext>
            </a:extLst>
          </p:cNvPr>
          <p:cNvSpPr/>
          <p:nvPr/>
        </p:nvSpPr>
        <p:spPr>
          <a:xfrm>
            <a:off x="-794" y="1041505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="" xmlns:a16="http://schemas.microsoft.com/office/drawing/2014/main" id="{FBB04788-8452-4E21-99AC-2475548AFBEC}"/>
              </a:ext>
            </a:extLst>
          </p:cNvPr>
          <p:cNvSpPr txBox="1"/>
          <p:nvPr/>
        </p:nvSpPr>
        <p:spPr>
          <a:xfrm>
            <a:off x="540671" y="1096300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Рейтинг актуальности проблем проживания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="" xmlns:a16="http://schemas.microsoft.com/office/drawing/2014/main" id="{ACD5AD7A-E462-4F6D-A7B5-6E7F1F7E0ABC}"/>
              </a:ext>
            </a:extLst>
          </p:cNvPr>
          <p:cNvSpPr/>
          <p:nvPr/>
        </p:nvSpPr>
        <p:spPr>
          <a:xfrm>
            <a:off x="6605078" y="1041509"/>
            <a:ext cx="4083021" cy="406460"/>
          </a:xfrm>
          <a:custGeom>
            <a:avLst/>
            <a:gdLst/>
            <a:ahLst/>
            <a:cxnLst/>
            <a:rect l="l" t="t" r="r" b="b"/>
            <a:pathLst>
              <a:path w="4082415" h="406400">
                <a:moveTo>
                  <a:pt x="4082237" y="0"/>
                </a:moveTo>
                <a:lnTo>
                  <a:pt x="344919" y="0"/>
                </a:lnTo>
                <a:lnTo>
                  <a:pt x="0" y="405955"/>
                </a:lnTo>
                <a:lnTo>
                  <a:pt x="4082237" y="405955"/>
                </a:lnTo>
                <a:lnTo>
                  <a:pt x="408223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204">
            <a:extLst>
              <a:ext uri="{FF2B5EF4-FFF2-40B4-BE49-F238E27FC236}">
                <a16:creationId xmlns="" xmlns:a16="http://schemas.microsoft.com/office/drawing/2014/main" id="{74E3A7A6-89B5-4935-8EE5-8BB0019BDF54}"/>
              </a:ext>
            </a:extLst>
          </p:cNvPr>
          <p:cNvSpPr txBox="1"/>
          <p:nvPr/>
        </p:nvSpPr>
        <p:spPr>
          <a:xfrm>
            <a:off x="7786732" y="1096300"/>
            <a:ext cx="2371942" cy="27722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rgbClr val="1F427B"/>
                </a:solidFill>
                <a:latin typeface="Calibri"/>
                <a:cs typeface="DIN Pro Medium" panose="020B0604020101020102" pitchFamily="34" charset="0"/>
              </a:rPr>
              <a:t>Восприятие территории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="" xmlns:a16="http://schemas.microsoft.com/office/drawing/2014/main" id="{28429F52-3956-46A2-9E09-7ADF26CF200B}"/>
              </a:ext>
            </a:extLst>
          </p:cNvPr>
          <p:cNvGraphicFramePr/>
          <p:nvPr/>
        </p:nvGraphicFramePr>
        <p:xfrm>
          <a:off x="6327817" y="4634729"/>
          <a:ext cx="4210611" cy="181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8"/>
          <p:cNvSpPr/>
          <p:nvPr/>
        </p:nvSpPr>
        <p:spPr>
          <a:xfrm>
            <a:off x="5192781" y="6019761"/>
            <a:ext cx="5499735" cy="1540436"/>
          </a:xfrm>
          <a:custGeom>
            <a:avLst/>
            <a:gdLst/>
            <a:ahLst/>
            <a:cxnLst/>
            <a:rect l="l" t="t" r="r" b="b"/>
            <a:pathLst>
              <a:path w="5499734" h="1558925">
                <a:moveTo>
                  <a:pt x="5499216" y="0"/>
                </a:moveTo>
                <a:lnTo>
                  <a:pt x="1366992" y="0"/>
                </a:lnTo>
                <a:lnTo>
                  <a:pt x="0" y="1558731"/>
                </a:lnTo>
                <a:lnTo>
                  <a:pt x="5499216" y="1558731"/>
                </a:lnTo>
                <a:lnTo>
                  <a:pt x="549921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89700" y="4272433"/>
            <a:ext cx="3668974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Удовлетворенность проживанием в МО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39495" y="657343"/>
            <a:ext cx="1901189" cy="219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0"/>
              </a:lnSpc>
              <a:spcBef>
                <a:spcPts val="9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*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здесь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далее в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категории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«молодежь» </a:t>
            </a:r>
            <a:r>
              <a:rPr kumimoji="0" lang="ru-RU" sz="8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      </a:t>
            </a:r>
            <a:r>
              <a:rPr kumimoji="0" sz="8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респонденты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возрасте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16-35</a:t>
            </a:r>
            <a:r>
              <a:rPr kumimoji="0" sz="800" b="1" i="0" u="none" strike="noStrike" kern="1200" cap="none" spc="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лет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78725" y="6225423"/>
            <a:ext cx="3244775" cy="108234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Удовлетворенность проживания на территории выше среднего уровня – 3,25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. Однако восприятие</a:t>
            </a:r>
            <a:r>
              <a:rPr kumimoji="0" lang="ru-RU" sz="1000" b="0" i="0" u="none" strike="noStrike" kern="120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территории характеризуется мягкой негативной оценкой – нет перспектив.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Не довольны обустройством и уборкой территории, состоянием дорог,</a:t>
            </a:r>
            <a:r>
              <a:rPr kumimoji="0" lang="ru-RU" sz="1000" b="0" i="0" u="none" strike="noStrike" kern="120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lang="ru-RU" sz="1000" spc="-10" dirty="0">
                <a:solidFill>
                  <a:srgbClr val="FFFFFF"/>
                </a:solidFill>
                <a:latin typeface="Calibri"/>
                <a:cs typeface="DIN Pro Bold"/>
              </a:rPr>
              <a:t>сложностями с поиском работы и медленным интернетом.</a:t>
            </a:r>
            <a:endParaRPr kumimoji="0" lang="ru-RU" sz="1000" b="0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Молодежь больше, чем в среднем по выборке обеспокоена</a:t>
            </a:r>
            <a:r>
              <a:rPr kumimoji="0" lang="ru-RU" sz="1000" b="0" i="0" u="none" strike="noStrike" kern="120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обустройством территории, отсутствием мест для</a:t>
            </a:r>
            <a:r>
              <a:rPr kumimoji="0" lang="ru-RU" sz="1000" b="0" i="0" u="none" strike="noStrike" kern="120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хобби</a:t>
            </a:r>
            <a:r>
              <a:rPr lang="ru-RU" sz="1000" spc="-35" dirty="0">
                <a:solidFill>
                  <a:srgbClr val="FFFFFF"/>
                </a:solidFill>
                <a:latin typeface="Calibri"/>
                <a:cs typeface="DIN Pro Bold"/>
              </a:rPr>
              <a:t>.</a:t>
            </a:r>
            <a:endParaRPr kumimoji="0" lang="ru-RU" sz="1000" b="0" i="0" u="none" strike="noStrike" kern="1200" cap="none" spc="-3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aphicFrame>
        <p:nvGraphicFramePr>
          <p:cNvPr id="91" name="Диаграмма 90">
            <a:extLst>
              <a:ext uri="{FF2B5EF4-FFF2-40B4-BE49-F238E27FC236}">
                <a16:creationId xmlns="" xmlns:a16="http://schemas.microsoft.com/office/drawing/2014/main" id="{DE7A274F-8795-4C50-9E82-565E14494AE8}"/>
              </a:ext>
            </a:extLst>
          </p:cNvPr>
          <p:cNvGraphicFramePr/>
          <p:nvPr/>
        </p:nvGraphicFramePr>
        <p:xfrm>
          <a:off x="154972" y="1468468"/>
          <a:ext cx="5298098" cy="577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" name="object 500">
            <a:extLst>
              <a:ext uri="{FF2B5EF4-FFF2-40B4-BE49-F238E27FC236}">
                <a16:creationId xmlns="" xmlns:a16="http://schemas.microsoft.com/office/drawing/2014/main" id="{4F7FD868-396F-4519-8A87-837EC67934E6}"/>
              </a:ext>
            </a:extLst>
          </p:cNvPr>
          <p:cNvSpPr/>
          <p:nvPr/>
        </p:nvSpPr>
        <p:spPr>
          <a:xfrm>
            <a:off x="6532025" y="6488191"/>
            <a:ext cx="332789" cy="583017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32"/>
                </a:lnTo>
                <a:lnTo>
                  <a:pt x="0" y="582612"/>
                </a:lnTo>
                <a:lnTo>
                  <a:pt x="332587" y="290944"/>
                </a:lnTo>
                <a:lnTo>
                  <a:pt x="332587" y="287782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="" xmlns:a16="http://schemas.microsoft.com/office/drawing/2014/main" id="{06D0E144-2416-423B-8192-F6639BCC17D0}"/>
              </a:ext>
            </a:extLst>
          </p:cNvPr>
          <p:cNvGraphicFramePr/>
          <p:nvPr/>
        </p:nvGraphicFramePr>
        <p:xfrm>
          <a:off x="5304734" y="1484820"/>
          <a:ext cx="5233694" cy="26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0B15223C-8BB4-43CE-BE74-A5A70B16C80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31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76545825-C37C-4CEA-AC74-BD54B1789560}"/>
              </a:ext>
            </a:extLst>
          </p:cNvPr>
          <p:cNvSpPr/>
          <p:nvPr/>
        </p:nvSpPr>
        <p:spPr>
          <a:xfrm>
            <a:off x="0" y="0"/>
            <a:ext cx="7785100" cy="650790"/>
          </a:xfrm>
          <a:custGeom>
            <a:avLst/>
            <a:gdLst>
              <a:gd name="connsiteX0" fmla="*/ 0 w 7785100"/>
              <a:gd name="connsiteY0" fmla="*/ 0 h 650790"/>
              <a:gd name="connsiteX1" fmla="*/ 3595281 w 7785100"/>
              <a:gd name="connsiteY1" fmla="*/ 0 h 650790"/>
              <a:gd name="connsiteX2" fmla="*/ 3595281 w 7785100"/>
              <a:gd name="connsiteY2" fmla="*/ 781 h 650790"/>
              <a:gd name="connsiteX3" fmla="*/ 7785100 w 7785100"/>
              <a:gd name="connsiteY3" fmla="*/ 0 h 650790"/>
              <a:gd name="connsiteX4" fmla="*/ 7212140 w 7785100"/>
              <a:gd name="connsiteY4" fmla="*/ 646874 h 650790"/>
              <a:gd name="connsiteX5" fmla="*/ 3595281 w 7785100"/>
              <a:gd name="connsiteY5" fmla="*/ 646874 h 650790"/>
              <a:gd name="connsiteX6" fmla="*/ 3595281 w 7785100"/>
              <a:gd name="connsiteY6" fmla="*/ 650790 h 650790"/>
              <a:gd name="connsiteX7" fmla="*/ 0 w 77851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0" h="650790">
                <a:moveTo>
                  <a:pt x="0" y="0"/>
                </a:moveTo>
                <a:lnTo>
                  <a:pt x="3595281" y="0"/>
                </a:lnTo>
                <a:lnTo>
                  <a:pt x="3595281" y="781"/>
                </a:lnTo>
                <a:lnTo>
                  <a:pt x="7785100" y="0"/>
                </a:lnTo>
                <a:lnTo>
                  <a:pt x="7212140" y="646874"/>
                </a:lnTo>
                <a:lnTo>
                  <a:pt x="3595281" y="646874"/>
                </a:lnTo>
                <a:lnTo>
                  <a:pt x="35952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5">
            <a:extLst>
              <a:ext uri="{FF2B5EF4-FFF2-40B4-BE49-F238E27FC236}">
                <a16:creationId xmlns="" xmlns:a16="http://schemas.microsoft.com/office/drawing/2014/main" id="{1248AE7E-7290-4535-B23F-3C98D4E8C8D8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54628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ПОЗИЦИЯ НАСЕЛЕНИЯ </a:t>
            </a:r>
            <a:r>
              <a:rPr lang="ru-RU" sz="1500" spc="31" dirty="0">
                <a:solidFill>
                  <a:srgbClr val="1F427B"/>
                </a:solidFill>
                <a:latin typeface="+mj-lt"/>
              </a:rPr>
              <a:t>– </a:t>
            </a:r>
            <a:r>
              <a:rPr lang="ru-RU" sz="1500" spc="36" dirty="0">
                <a:solidFill>
                  <a:srgbClr val="1F427B"/>
                </a:solidFill>
                <a:latin typeface="+mj-lt"/>
              </a:rPr>
              <a:t>оценка территории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37" name="object 69">
            <a:extLst>
              <a:ext uri="{FF2B5EF4-FFF2-40B4-BE49-F238E27FC236}">
                <a16:creationId xmlns="" xmlns:a16="http://schemas.microsoft.com/office/drawing/2014/main" id="{C104B170-6C87-4B70-9B21-534DEC68E563}"/>
              </a:ext>
            </a:extLst>
          </p:cNvPr>
          <p:cNvSpPr/>
          <p:nvPr/>
        </p:nvSpPr>
        <p:spPr>
          <a:xfrm>
            <a:off x="9169201" y="288556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70">
            <a:extLst>
              <a:ext uri="{FF2B5EF4-FFF2-40B4-BE49-F238E27FC236}">
                <a16:creationId xmlns="" xmlns:a16="http://schemas.microsoft.com/office/drawing/2014/main" id="{0CDF9016-5999-4618-9CC5-7D42EE062869}"/>
              </a:ext>
            </a:extLst>
          </p:cNvPr>
          <p:cNvSpPr/>
          <p:nvPr/>
        </p:nvSpPr>
        <p:spPr>
          <a:xfrm>
            <a:off x="9169201" y="455879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71">
            <a:extLst>
              <a:ext uri="{FF2B5EF4-FFF2-40B4-BE49-F238E27FC236}">
                <a16:creationId xmlns="" xmlns:a16="http://schemas.microsoft.com/office/drawing/2014/main" id="{F9C6BBEA-7719-4532-B618-B2B7E0911632}"/>
              </a:ext>
            </a:extLst>
          </p:cNvPr>
          <p:cNvSpPr txBox="1"/>
          <p:nvPr/>
        </p:nvSpPr>
        <p:spPr>
          <a:xfrm>
            <a:off x="9377681" y="211356"/>
            <a:ext cx="8458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lvl="0" indent="-7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молодёжь 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вся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выборка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118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 49">
            <a:extLst>
              <a:ext uri="{FF2B5EF4-FFF2-40B4-BE49-F238E27FC236}">
                <a16:creationId xmlns="" xmlns:a16="http://schemas.microsoft.com/office/drawing/2014/main" id="{7972E63C-CAA5-4A6C-BFE1-707902820352}"/>
              </a:ext>
            </a:extLst>
          </p:cNvPr>
          <p:cNvSpPr/>
          <p:nvPr/>
        </p:nvSpPr>
        <p:spPr>
          <a:xfrm flipV="1">
            <a:off x="-11198" y="1041951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="" xmlns:a16="http://schemas.microsoft.com/office/drawing/2014/main" id="{488C1DE1-C9B6-4C9B-957D-48E25CE9E7C1}"/>
              </a:ext>
            </a:extLst>
          </p:cNvPr>
          <p:cNvSpPr/>
          <p:nvPr/>
        </p:nvSpPr>
        <p:spPr>
          <a:xfrm flipV="1">
            <a:off x="5663809" y="1041954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="" xmlns:a16="http://schemas.microsoft.com/office/drawing/2014/main" id="{3FDE831E-519C-4728-A11A-9291F9C0B764}"/>
              </a:ext>
            </a:extLst>
          </p:cNvPr>
          <p:cNvSpPr/>
          <p:nvPr/>
        </p:nvSpPr>
        <p:spPr>
          <a:xfrm flipV="1">
            <a:off x="0" y="4374407"/>
            <a:ext cx="6032078" cy="406015"/>
          </a:xfrm>
          <a:custGeom>
            <a:avLst/>
            <a:gdLst>
              <a:gd name="connsiteX0" fmla="*/ 0 w 6032078"/>
              <a:gd name="connsiteY0" fmla="*/ 406015 h 406015"/>
              <a:gd name="connsiteX1" fmla="*/ 5686117 w 6032078"/>
              <a:gd name="connsiteY1" fmla="*/ 406015 h 406015"/>
              <a:gd name="connsiteX2" fmla="*/ 6032078 w 6032078"/>
              <a:gd name="connsiteY2" fmla="*/ 0 h 406015"/>
              <a:gd name="connsiteX3" fmla="*/ 0 w 6032078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078" h="406015">
                <a:moveTo>
                  <a:pt x="0" y="406015"/>
                </a:moveTo>
                <a:lnTo>
                  <a:pt x="5686117" y="406015"/>
                </a:lnTo>
                <a:lnTo>
                  <a:pt x="6032078" y="0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64F7C236-216C-42AF-995E-FA413B75DAFC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aphicFrame>
        <p:nvGraphicFramePr>
          <p:cNvPr id="88" name="Диаграмма 87">
            <a:extLst>
              <a:ext uri="{FF2B5EF4-FFF2-40B4-BE49-F238E27FC236}">
                <a16:creationId xmlns="" xmlns:a16="http://schemas.microsoft.com/office/drawing/2014/main" id="{CBC712C1-8F08-485B-A1E9-1D0D042585EF}"/>
              </a:ext>
            </a:extLst>
          </p:cNvPr>
          <p:cNvGraphicFramePr/>
          <p:nvPr/>
        </p:nvGraphicFramePr>
        <p:xfrm>
          <a:off x="156236" y="4833488"/>
          <a:ext cx="5796523" cy="26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object 81"/>
          <p:cNvSpPr/>
          <p:nvPr/>
        </p:nvSpPr>
        <p:spPr>
          <a:xfrm>
            <a:off x="5992689" y="5742101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601079" y="5287995"/>
            <a:ext cx="3936085" cy="180049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>
              <a:lnSpc>
                <a:spcPts val="1100"/>
              </a:lnSpc>
              <a:spcBef>
                <a:spcPts val="240"/>
              </a:spcBef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Потенциал вовлечения населения в предпринимательство очень высок (особенно среди молодежи) – нужен социальный </a:t>
            </a:r>
            <a:r>
              <a:rPr lang="ru-RU" sz="1100" spc="-20" dirty="0">
                <a:solidFill>
                  <a:srgbClr val="2B2F32"/>
                </a:solidFill>
                <a:cs typeface="DIN Pro Bold"/>
              </a:rPr>
              <a:t>лифт (в том числе система обучения для предпринимателей и самозанятых, разъяснение государственной поддержки, организационная поддержка).</a:t>
            </a:r>
          </a:p>
          <a:p>
            <a:pPr marL="12700" marR="249554" lvl="0">
              <a:lnSpc>
                <a:spcPts val="1100"/>
              </a:lnSpc>
              <a:spcBef>
                <a:spcPts val="240"/>
              </a:spcBef>
              <a:defRPr/>
            </a:pPr>
            <a:r>
              <a:rPr lang="ru-RU" sz="1100" spc="-20" dirty="0">
                <a:solidFill>
                  <a:srgbClr val="2B2F32"/>
                </a:solidFill>
                <a:cs typeface="DIN Pro Bold"/>
              </a:rPr>
              <a:t>Источник занятости для новых проектов – маятниковая миграция между МО (до </a:t>
            </a:r>
            <a:r>
              <a:rPr lang="en-US" sz="1100" spc="-20" dirty="0">
                <a:solidFill>
                  <a:srgbClr val="2B2F32"/>
                </a:solidFill>
                <a:cs typeface="DIN Pro Bold"/>
              </a:rPr>
              <a:t>7% </a:t>
            </a:r>
            <a:r>
              <a:rPr lang="ru-RU" sz="1100" spc="-20" dirty="0">
                <a:solidFill>
                  <a:srgbClr val="2B2F32"/>
                </a:solidFill>
                <a:cs typeface="DIN Pro Bold"/>
              </a:rPr>
              <a:t>от выборки).</a:t>
            </a:r>
          </a:p>
          <a:p>
            <a:pPr marL="12700" marR="249554" lvl="0">
              <a:lnSpc>
                <a:spcPts val="1100"/>
              </a:lnSpc>
              <a:spcBef>
                <a:spcPts val="240"/>
              </a:spcBef>
              <a:defRPr/>
            </a:pPr>
            <a:endParaRPr kumimoji="0" lang="ru-RU" sz="1100" b="0" i="0" u="none" strike="noStrike" kern="1200" cap="none" spc="-2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Требуется продолжить работу по консолидации населения, </a:t>
            </a:r>
            <a:r>
              <a:rPr lang="ru-RU" sz="1100" spc="-20" dirty="0">
                <a:solidFill>
                  <a:srgbClr val="2B2F32"/>
                </a:solidFill>
                <a:latin typeface="Calibri"/>
                <a:cs typeface="DIN Pro Bold"/>
              </a:rPr>
              <a:t>детализации </a:t>
            </a: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видения будущего (в том числе в формате мастер-плана города), развитию деловой среды, вовлечению населения в изменения.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E569796A-79AC-4E50-904A-912748E05849}"/>
              </a:ext>
            </a:extLst>
          </p:cNvPr>
          <p:cNvGraphicFramePr/>
          <p:nvPr/>
        </p:nvGraphicFramePr>
        <p:xfrm>
          <a:off x="156236" y="1529284"/>
          <a:ext cx="5952464" cy="26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object 187">
            <a:extLst>
              <a:ext uri="{FF2B5EF4-FFF2-40B4-BE49-F238E27FC236}">
                <a16:creationId xmlns="" xmlns:a16="http://schemas.microsoft.com/office/drawing/2014/main" id="{A8707CF1-E3B4-447A-A199-7204CB85146C}"/>
              </a:ext>
            </a:extLst>
          </p:cNvPr>
          <p:cNvSpPr txBox="1"/>
          <p:nvPr/>
        </p:nvSpPr>
        <p:spPr>
          <a:xfrm>
            <a:off x="6985176" y="1697613"/>
            <a:ext cx="2934816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Частота упоминания в ответах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="" xmlns:a16="http://schemas.microsoft.com/office/drawing/2014/main" id="{E1F57AB6-0008-43DE-B5B1-9CD6E714478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ПОЗИЦИЯ НАСЕЛЕНИЯ </a:t>
            </a:r>
            <a:r>
              <a:rPr lang="ru-RU" sz="1500" spc="31" dirty="0">
                <a:solidFill>
                  <a:srgbClr val="1F427B"/>
                </a:solidFill>
                <a:latin typeface="+mj-lt"/>
              </a:rPr>
              <a:t>– </a:t>
            </a:r>
            <a:r>
              <a:rPr lang="ru-RU" sz="1500" spc="36" dirty="0">
                <a:solidFill>
                  <a:srgbClr val="1F427B"/>
                </a:solidFill>
                <a:latin typeface="+mj-lt"/>
              </a:rPr>
              <a:t>потенциал бизнеса и самозанятости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27" name="object 69">
            <a:extLst>
              <a:ext uri="{FF2B5EF4-FFF2-40B4-BE49-F238E27FC236}">
                <a16:creationId xmlns="" xmlns:a16="http://schemas.microsoft.com/office/drawing/2014/main" id="{6E715A42-EAF3-4CD4-A6CC-E2133DAE035C}"/>
              </a:ext>
            </a:extLst>
          </p:cNvPr>
          <p:cNvSpPr/>
          <p:nvPr/>
        </p:nvSpPr>
        <p:spPr>
          <a:xfrm>
            <a:off x="9169201" y="288556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70">
            <a:extLst>
              <a:ext uri="{FF2B5EF4-FFF2-40B4-BE49-F238E27FC236}">
                <a16:creationId xmlns="" xmlns:a16="http://schemas.microsoft.com/office/drawing/2014/main" id="{A5217FDB-2A2E-4931-9E16-3063B5A6AD74}"/>
              </a:ext>
            </a:extLst>
          </p:cNvPr>
          <p:cNvSpPr/>
          <p:nvPr/>
        </p:nvSpPr>
        <p:spPr>
          <a:xfrm>
            <a:off x="9169201" y="455879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71">
            <a:extLst>
              <a:ext uri="{FF2B5EF4-FFF2-40B4-BE49-F238E27FC236}">
                <a16:creationId xmlns="" xmlns:a16="http://schemas.microsoft.com/office/drawing/2014/main" id="{4A38BAA4-B678-41EE-B081-7F2E6140176A}"/>
              </a:ext>
            </a:extLst>
          </p:cNvPr>
          <p:cNvSpPr txBox="1"/>
          <p:nvPr/>
        </p:nvSpPr>
        <p:spPr>
          <a:xfrm>
            <a:off x="9377681" y="211356"/>
            <a:ext cx="8458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lvl="0" indent="-7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молодёжь 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вся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выборка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="" xmlns:a16="http://schemas.microsoft.com/office/drawing/2014/main" id="{E1676A66-5E59-4F90-B76A-AC5F8AE34644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31" name="Номер слайда 5">
            <a:extLst>
              <a:ext uri="{FF2B5EF4-FFF2-40B4-BE49-F238E27FC236}">
                <a16:creationId xmlns="" xmlns:a16="http://schemas.microsoft.com/office/drawing/2014/main" id="{5B10B3D9-637A-406E-9DFB-A5350E16B50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32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="" xmlns:a16="http://schemas.microsoft.com/office/drawing/2014/main" id="{73FB7D85-694A-418F-BB54-BAEC0793A243}"/>
              </a:ext>
            </a:extLst>
          </p:cNvPr>
          <p:cNvSpPr txBox="1"/>
          <p:nvPr/>
        </p:nvSpPr>
        <p:spPr>
          <a:xfrm>
            <a:off x="540671" y="1096300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Маятниковая миграция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5" name="object 204">
            <a:extLst>
              <a:ext uri="{FF2B5EF4-FFF2-40B4-BE49-F238E27FC236}">
                <a16:creationId xmlns="" xmlns:a16="http://schemas.microsoft.com/office/drawing/2014/main" id="{0920A482-7A58-401B-AA3F-1E0C7C9AFE14}"/>
              </a:ext>
            </a:extLst>
          </p:cNvPr>
          <p:cNvSpPr txBox="1"/>
          <p:nvPr/>
        </p:nvSpPr>
        <p:spPr>
          <a:xfrm>
            <a:off x="6601079" y="1096300"/>
            <a:ext cx="355759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rgbClr val="1F427B"/>
                </a:solidFill>
                <a:latin typeface="Calibri"/>
                <a:cs typeface="DIN Pro Medium" panose="020B0604020101020102" pitchFamily="34" charset="0"/>
              </a:rPr>
              <a:t>Что нужно менять в первую очередь?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" name="object 20">
            <a:extLst>
              <a:ext uri="{FF2B5EF4-FFF2-40B4-BE49-F238E27FC236}">
                <a16:creationId xmlns="" xmlns:a16="http://schemas.microsoft.com/office/drawing/2014/main" id="{0B10E02B-B02E-437D-ACCF-7FD57979E93F}"/>
              </a:ext>
            </a:extLst>
          </p:cNvPr>
          <p:cNvSpPr txBox="1"/>
          <p:nvPr/>
        </p:nvSpPr>
        <p:spPr>
          <a:xfrm>
            <a:off x="618207" y="4429204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Готовность к предпринимательству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pic>
        <p:nvPicPr>
          <p:cNvPr id="21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48" y="217103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7402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олилиния: фигура 135">
            <a:extLst>
              <a:ext uri="{FF2B5EF4-FFF2-40B4-BE49-F238E27FC236}">
                <a16:creationId xmlns="" xmlns:a16="http://schemas.microsoft.com/office/drawing/2014/main" id="{A7F7F721-380A-401F-945F-DB289EFC84D8}"/>
              </a:ext>
            </a:extLst>
          </p:cNvPr>
          <p:cNvSpPr/>
          <p:nvPr/>
        </p:nvSpPr>
        <p:spPr>
          <a:xfrm flipH="1">
            <a:off x="-14254" y="5457825"/>
            <a:ext cx="6079283" cy="406015"/>
          </a:xfrm>
          <a:custGeom>
            <a:avLst/>
            <a:gdLst>
              <a:gd name="connsiteX0" fmla="*/ 6079283 w 6079283"/>
              <a:gd name="connsiteY0" fmla="*/ 0 h 406015"/>
              <a:gd name="connsiteX1" fmla="*/ 344970 w 6079283"/>
              <a:gd name="connsiteY1" fmla="*/ 0 h 406015"/>
              <a:gd name="connsiteX2" fmla="*/ 0 w 6079283"/>
              <a:gd name="connsiteY2" fmla="*/ 406015 h 406015"/>
              <a:gd name="connsiteX3" fmla="*/ 6079283 w 6079283"/>
              <a:gd name="connsiteY3" fmla="*/ 406015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283" h="406015">
                <a:moveTo>
                  <a:pt x="6079283" y="0"/>
                </a:moveTo>
                <a:lnTo>
                  <a:pt x="344970" y="0"/>
                </a:lnTo>
                <a:lnTo>
                  <a:pt x="0" y="406015"/>
                </a:lnTo>
                <a:lnTo>
                  <a:pt x="6079283" y="406015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Полилиния: фигура 131">
            <a:extLst>
              <a:ext uri="{FF2B5EF4-FFF2-40B4-BE49-F238E27FC236}">
                <a16:creationId xmlns="" xmlns:a16="http://schemas.microsoft.com/office/drawing/2014/main" id="{51FEB47D-D9B9-487D-A5D9-03F5770D2A97}"/>
              </a:ext>
            </a:extLst>
          </p:cNvPr>
          <p:cNvSpPr/>
          <p:nvPr/>
        </p:nvSpPr>
        <p:spPr>
          <a:xfrm flipV="1">
            <a:off x="4011789" y="3352789"/>
            <a:ext cx="6701600" cy="406015"/>
          </a:xfrm>
          <a:custGeom>
            <a:avLst/>
            <a:gdLst>
              <a:gd name="connsiteX0" fmla="*/ 0 w 6701600"/>
              <a:gd name="connsiteY0" fmla="*/ 406015 h 406015"/>
              <a:gd name="connsiteX1" fmla="*/ 6701600 w 6701600"/>
              <a:gd name="connsiteY1" fmla="*/ 406015 h 406015"/>
              <a:gd name="connsiteX2" fmla="*/ 6701600 w 6701600"/>
              <a:gd name="connsiteY2" fmla="*/ 0 h 406015"/>
              <a:gd name="connsiteX3" fmla="*/ 344970 w 6701600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1600" h="406015">
                <a:moveTo>
                  <a:pt x="0" y="406015"/>
                </a:moveTo>
                <a:lnTo>
                  <a:pt x="6701600" y="406015"/>
                </a:lnTo>
                <a:lnTo>
                  <a:pt x="6701600" y="0"/>
                </a:lnTo>
                <a:lnTo>
                  <a:pt x="344970" y="0"/>
                </a:lnTo>
                <a:close/>
              </a:path>
            </a:pathLst>
          </a:custGeom>
          <a:solidFill>
            <a:srgbClr val="7895D0"/>
          </a:solidFill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2" name="Диаграмма 401">
            <a:extLst>
              <a:ext uri="{FF2B5EF4-FFF2-40B4-BE49-F238E27FC236}">
                <a16:creationId xmlns="" xmlns:a16="http://schemas.microsoft.com/office/drawing/2014/main" id="{B6539B1E-AAD5-413E-A0A6-2D88C3BB8B0D}"/>
              </a:ext>
            </a:extLst>
          </p:cNvPr>
          <p:cNvGraphicFramePr/>
          <p:nvPr/>
        </p:nvGraphicFramePr>
        <p:xfrm>
          <a:off x="5820958" y="4652466"/>
          <a:ext cx="4718742" cy="297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4" name="Арка 413">
            <a:extLst>
              <a:ext uri="{FF2B5EF4-FFF2-40B4-BE49-F238E27FC236}">
                <a16:creationId xmlns="" xmlns:a16="http://schemas.microsoft.com/office/drawing/2014/main" id="{0DA0C8E8-7652-48B6-8034-AE1D174A657D}"/>
              </a:ext>
            </a:extLst>
          </p:cNvPr>
          <p:cNvSpPr/>
          <p:nvPr/>
        </p:nvSpPr>
        <p:spPr>
          <a:xfrm>
            <a:off x="9443301" y="4025658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Арка 414">
            <a:extLst>
              <a:ext uri="{FF2B5EF4-FFF2-40B4-BE49-F238E27FC236}">
                <a16:creationId xmlns="" xmlns:a16="http://schemas.microsoft.com/office/drawing/2014/main" id="{FD707417-6E31-4954-8672-3D6B658D473E}"/>
              </a:ext>
            </a:extLst>
          </p:cNvPr>
          <p:cNvSpPr/>
          <p:nvPr/>
        </p:nvSpPr>
        <p:spPr>
          <a:xfrm rot="12494573">
            <a:off x="9443301" y="4025658"/>
            <a:ext cx="948109" cy="945728"/>
          </a:xfrm>
          <a:prstGeom prst="blockArc">
            <a:avLst>
              <a:gd name="adj1" fmla="val 10800000"/>
              <a:gd name="adj2" fmla="val 1547595"/>
              <a:gd name="adj3" fmla="val 10446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Арка 420">
            <a:extLst>
              <a:ext uri="{FF2B5EF4-FFF2-40B4-BE49-F238E27FC236}">
                <a16:creationId xmlns="" xmlns:a16="http://schemas.microsoft.com/office/drawing/2014/main" id="{5E221075-446B-4426-9D86-ED418033573C}"/>
              </a:ext>
            </a:extLst>
          </p:cNvPr>
          <p:cNvSpPr/>
          <p:nvPr/>
        </p:nvSpPr>
        <p:spPr>
          <a:xfrm>
            <a:off x="8068820" y="402900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Арка 421">
            <a:extLst>
              <a:ext uri="{FF2B5EF4-FFF2-40B4-BE49-F238E27FC236}">
                <a16:creationId xmlns="" xmlns:a16="http://schemas.microsoft.com/office/drawing/2014/main" id="{8FC60312-6AF8-4D9F-8FCB-921DCDF54632}"/>
              </a:ext>
            </a:extLst>
          </p:cNvPr>
          <p:cNvSpPr/>
          <p:nvPr/>
        </p:nvSpPr>
        <p:spPr>
          <a:xfrm rot="17209148">
            <a:off x="8068820" y="4029009"/>
            <a:ext cx="948109" cy="945728"/>
          </a:xfrm>
          <a:prstGeom prst="blockArc">
            <a:avLst>
              <a:gd name="adj1" fmla="val 10800000"/>
              <a:gd name="adj2" fmla="val 20560744"/>
              <a:gd name="adj3" fmla="val 9316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Прямоугольник 442">
            <a:extLst>
              <a:ext uri="{FF2B5EF4-FFF2-40B4-BE49-F238E27FC236}">
                <a16:creationId xmlns="" xmlns:a16="http://schemas.microsoft.com/office/drawing/2014/main" id="{47027C0F-3AF5-4D00-9304-32B390A0933A}"/>
              </a:ext>
            </a:extLst>
          </p:cNvPr>
          <p:cNvSpPr/>
          <p:nvPr/>
        </p:nvSpPr>
        <p:spPr>
          <a:xfrm>
            <a:off x="7677758" y="4495793"/>
            <a:ext cx="2873554" cy="55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501936" y="4422244"/>
            <a:ext cx="191163" cy="460443"/>
          </a:xfrm>
          <a:custGeom>
            <a:avLst/>
            <a:gdLst/>
            <a:ahLst/>
            <a:cxnLst/>
            <a:rect l="l" t="t" r="r" b="b"/>
            <a:pathLst>
              <a:path w="191134" h="460375">
                <a:moveTo>
                  <a:pt x="9067" y="0"/>
                </a:moveTo>
                <a:lnTo>
                  <a:pt x="0" y="9207"/>
                </a:lnTo>
                <a:lnTo>
                  <a:pt x="190833" y="459890"/>
                </a:lnTo>
                <a:lnTo>
                  <a:pt x="190833" y="420356"/>
                </a:lnTo>
                <a:lnTo>
                  <a:pt x="24282" y="27038"/>
                </a:lnTo>
                <a:lnTo>
                  <a:pt x="54214" y="27038"/>
                </a:lnTo>
                <a:lnTo>
                  <a:pt x="9067" y="0"/>
                </a:lnTo>
                <a:close/>
              </a:path>
              <a:path w="191134" h="460375">
                <a:moveTo>
                  <a:pt x="54214" y="27038"/>
                </a:moveTo>
                <a:lnTo>
                  <a:pt x="24282" y="27038"/>
                </a:lnTo>
                <a:lnTo>
                  <a:pt x="190833" y="126874"/>
                </a:lnTo>
                <a:lnTo>
                  <a:pt x="190833" y="108932"/>
                </a:lnTo>
                <a:lnTo>
                  <a:pt x="54214" y="27038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48983" y="82499"/>
            <a:ext cx="75733" cy="75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94056" y="1984222"/>
            <a:ext cx="249691" cy="24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81170" y="14755"/>
            <a:ext cx="211357" cy="211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721592" y="267523"/>
            <a:ext cx="187472" cy="187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76401" y="3020480"/>
            <a:ext cx="3079572" cy="15134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* &gt;100%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-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омп</a:t>
            </a:r>
            <a:r>
              <a:rPr kumimoji="0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ани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с </a:t>
            </a:r>
            <a:r>
              <a:rPr kumimoji="0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нескольк</a:t>
            </a:r>
            <a:r>
              <a:rPr lang="ru-RU" sz="9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и</a:t>
            </a:r>
            <a:r>
              <a:rPr kumimoji="0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видами дейтельности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3400502" y="1434914"/>
            <a:ext cx="3004631" cy="21291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ыборка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13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34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предпринимател</a:t>
            </a:r>
            <a:r>
              <a:rPr lang="ru-RU" sz="13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я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3388775" y="1117246"/>
            <a:ext cx="1108240" cy="25908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4,6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 МСП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-794" y="1101239"/>
            <a:ext cx="306751" cy="525858"/>
          </a:xfrm>
          <a:custGeom>
            <a:avLst/>
            <a:gdLst/>
            <a:ahLst/>
            <a:cxnLst/>
            <a:rect l="l" t="t" r="r" b="b"/>
            <a:pathLst>
              <a:path w="306705" h="525780">
                <a:moveTo>
                  <a:pt x="4051" y="0"/>
                </a:moveTo>
                <a:lnTo>
                  <a:pt x="0" y="1854"/>
                </a:lnTo>
                <a:lnTo>
                  <a:pt x="253" y="523379"/>
                </a:lnTo>
                <a:lnTo>
                  <a:pt x="4317" y="525233"/>
                </a:lnTo>
                <a:lnTo>
                  <a:pt x="306565" y="263905"/>
                </a:lnTo>
                <a:lnTo>
                  <a:pt x="306565" y="261023"/>
                </a:lnTo>
                <a:lnTo>
                  <a:pt x="405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855348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2785517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2542289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2299060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2055831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812603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569374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326146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082918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3029734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115">
            <a:extLst>
              <a:ext uri="{FF2B5EF4-FFF2-40B4-BE49-F238E27FC236}">
                <a16:creationId xmlns="" xmlns:a16="http://schemas.microsoft.com/office/drawing/2014/main" id="{40848E37-B6D7-4AAB-BF35-B85B8D1F0F00}"/>
              </a:ext>
            </a:extLst>
          </p:cNvPr>
          <p:cNvSpPr/>
          <p:nvPr/>
        </p:nvSpPr>
        <p:spPr>
          <a:xfrm>
            <a:off x="4145171" y="1985427"/>
            <a:ext cx="249691" cy="24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0" name="Диаграмма 399">
            <a:extLst>
              <a:ext uri="{FF2B5EF4-FFF2-40B4-BE49-F238E27FC236}">
                <a16:creationId xmlns="" xmlns:a16="http://schemas.microsoft.com/office/drawing/2014/main" id="{32B30EA9-4290-4FB9-863B-57186AA0C085}"/>
              </a:ext>
            </a:extLst>
          </p:cNvPr>
          <p:cNvGraphicFramePr/>
          <p:nvPr/>
        </p:nvGraphicFramePr>
        <p:xfrm>
          <a:off x="123906" y="1987465"/>
          <a:ext cx="7607851" cy="93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1" name="Диаграмма 400">
            <a:extLst>
              <a:ext uri="{FF2B5EF4-FFF2-40B4-BE49-F238E27FC236}">
                <a16:creationId xmlns="" xmlns:a16="http://schemas.microsoft.com/office/drawing/2014/main" id="{3FAB4DBD-E247-4F73-8664-785598B5C770}"/>
              </a:ext>
            </a:extLst>
          </p:cNvPr>
          <p:cNvGraphicFramePr/>
          <p:nvPr/>
        </p:nvGraphicFramePr>
        <p:xfrm>
          <a:off x="3871035" y="1930499"/>
          <a:ext cx="6151461" cy="104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8" name="Арка 417">
            <a:extLst>
              <a:ext uri="{FF2B5EF4-FFF2-40B4-BE49-F238E27FC236}">
                <a16:creationId xmlns="" xmlns:a16="http://schemas.microsoft.com/office/drawing/2014/main" id="{3D398753-E7B3-4C58-8F15-4425BFB3B4BB}"/>
              </a:ext>
            </a:extLst>
          </p:cNvPr>
          <p:cNvSpPr/>
          <p:nvPr/>
        </p:nvSpPr>
        <p:spPr>
          <a:xfrm>
            <a:off x="9368460" y="1132783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Арка 418">
            <a:extLst>
              <a:ext uri="{FF2B5EF4-FFF2-40B4-BE49-F238E27FC236}">
                <a16:creationId xmlns="" xmlns:a16="http://schemas.microsoft.com/office/drawing/2014/main" id="{11D8604E-534F-4DA4-BA12-F1F9DDEBBDD8}"/>
              </a:ext>
            </a:extLst>
          </p:cNvPr>
          <p:cNvSpPr/>
          <p:nvPr/>
        </p:nvSpPr>
        <p:spPr>
          <a:xfrm rot="19449614">
            <a:off x="9368460" y="1132783"/>
            <a:ext cx="948109" cy="945728"/>
          </a:xfrm>
          <a:prstGeom prst="blockArc">
            <a:avLst>
              <a:gd name="adj1" fmla="val 10800000"/>
              <a:gd name="adj2" fmla="val 1006338"/>
              <a:gd name="adj3" fmla="val 9017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Прямоугольник 419">
            <a:extLst>
              <a:ext uri="{FF2B5EF4-FFF2-40B4-BE49-F238E27FC236}">
                <a16:creationId xmlns="" xmlns:a16="http://schemas.microsoft.com/office/drawing/2014/main" id="{9B88F31C-5F0C-49F1-8F18-205949BFADBD}"/>
              </a:ext>
            </a:extLst>
          </p:cNvPr>
          <p:cNvSpPr/>
          <p:nvPr/>
        </p:nvSpPr>
        <p:spPr>
          <a:xfrm>
            <a:off x="9127341" y="1597739"/>
            <a:ext cx="1319726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Арка 422">
            <a:extLst>
              <a:ext uri="{FF2B5EF4-FFF2-40B4-BE49-F238E27FC236}">
                <a16:creationId xmlns="" xmlns:a16="http://schemas.microsoft.com/office/drawing/2014/main" id="{954A6F9C-F90A-4BB8-B324-1956F6B8CD5F}"/>
              </a:ext>
            </a:extLst>
          </p:cNvPr>
          <p:cNvSpPr/>
          <p:nvPr/>
        </p:nvSpPr>
        <p:spPr>
          <a:xfrm>
            <a:off x="9416234" y="2175253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Арка 423">
            <a:extLst>
              <a:ext uri="{FF2B5EF4-FFF2-40B4-BE49-F238E27FC236}">
                <a16:creationId xmlns="" xmlns:a16="http://schemas.microsoft.com/office/drawing/2014/main" id="{5F4B0294-0193-4083-A714-7D85F8367A68}"/>
              </a:ext>
            </a:extLst>
          </p:cNvPr>
          <p:cNvSpPr/>
          <p:nvPr/>
        </p:nvSpPr>
        <p:spPr>
          <a:xfrm rot="17249707">
            <a:off x="9416234" y="2175253"/>
            <a:ext cx="948109" cy="945728"/>
          </a:xfrm>
          <a:prstGeom prst="blockArc">
            <a:avLst>
              <a:gd name="adj1" fmla="val 10800000"/>
              <a:gd name="adj2" fmla="val 2387597"/>
              <a:gd name="adj3" fmla="val 9851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Арка 424">
            <a:extLst>
              <a:ext uri="{FF2B5EF4-FFF2-40B4-BE49-F238E27FC236}">
                <a16:creationId xmlns="" xmlns:a16="http://schemas.microsoft.com/office/drawing/2014/main" id="{597C9E52-A028-4AF4-B506-DD7964129732}"/>
              </a:ext>
            </a:extLst>
          </p:cNvPr>
          <p:cNvSpPr/>
          <p:nvPr/>
        </p:nvSpPr>
        <p:spPr>
          <a:xfrm>
            <a:off x="8068820" y="218404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Арка 425">
            <a:extLst>
              <a:ext uri="{FF2B5EF4-FFF2-40B4-BE49-F238E27FC236}">
                <a16:creationId xmlns="" xmlns:a16="http://schemas.microsoft.com/office/drawing/2014/main" id="{36A7B706-3E61-40CB-849E-B2450A096949}"/>
              </a:ext>
            </a:extLst>
          </p:cNvPr>
          <p:cNvSpPr/>
          <p:nvPr/>
        </p:nvSpPr>
        <p:spPr>
          <a:xfrm rot="18625959">
            <a:off x="8068820" y="2184049"/>
            <a:ext cx="948109" cy="945728"/>
          </a:xfrm>
          <a:prstGeom prst="blockArc">
            <a:avLst>
              <a:gd name="adj1" fmla="val 10800000"/>
              <a:gd name="adj2" fmla="val 21176411"/>
              <a:gd name="adj3" fmla="val 10995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Прямоугольник 426">
            <a:extLst>
              <a:ext uri="{FF2B5EF4-FFF2-40B4-BE49-F238E27FC236}">
                <a16:creationId xmlns="" xmlns:a16="http://schemas.microsoft.com/office/drawing/2014/main" id="{D8E8A648-2172-4321-832F-60E507FD581F}"/>
              </a:ext>
            </a:extLst>
          </p:cNvPr>
          <p:cNvSpPr/>
          <p:nvPr/>
        </p:nvSpPr>
        <p:spPr>
          <a:xfrm>
            <a:off x="7827701" y="2649005"/>
            <a:ext cx="2866594" cy="50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162">
            <a:extLst>
              <a:ext uri="{FF2B5EF4-FFF2-40B4-BE49-F238E27FC236}">
                <a16:creationId xmlns="" xmlns:a16="http://schemas.microsoft.com/office/drawing/2014/main" id="{389101AC-56F0-4803-BFE1-9874839CE2B6}"/>
              </a:ext>
            </a:extLst>
          </p:cNvPr>
          <p:cNvSpPr/>
          <p:nvPr/>
        </p:nvSpPr>
        <p:spPr>
          <a:xfrm>
            <a:off x="8303283" y="1661580"/>
            <a:ext cx="242845" cy="158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431" name="object 211">
            <a:extLst>
              <a:ext uri="{FF2B5EF4-FFF2-40B4-BE49-F238E27FC236}">
                <a16:creationId xmlns="" xmlns:a16="http://schemas.microsoft.com/office/drawing/2014/main" id="{0461334B-D596-4044-983B-057F1D84D5C1}"/>
              </a:ext>
            </a:extLst>
          </p:cNvPr>
          <p:cNvSpPr txBox="1"/>
          <p:nvPr/>
        </p:nvSpPr>
        <p:spPr>
          <a:xfrm>
            <a:off x="7917711" y="2609226"/>
            <a:ext cx="1242955" cy="370669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опыт в бизнесе более 3-х лет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2" name="object 212">
            <a:extLst>
              <a:ext uri="{FF2B5EF4-FFF2-40B4-BE49-F238E27FC236}">
                <a16:creationId xmlns="" xmlns:a16="http://schemas.microsoft.com/office/drawing/2014/main" id="{545D1BDC-F904-471A-9975-7864AAD4FCDB}"/>
              </a:ext>
            </a:extLst>
          </p:cNvPr>
          <p:cNvSpPr txBox="1"/>
          <p:nvPr/>
        </p:nvSpPr>
        <p:spPr>
          <a:xfrm>
            <a:off x="9555175" y="2355378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79,4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3" name="object 213">
            <a:extLst>
              <a:ext uri="{FF2B5EF4-FFF2-40B4-BE49-F238E27FC236}">
                <a16:creationId xmlns="" xmlns:a16="http://schemas.microsoft.com/office/drawing/2014/main" id="{B6D300D6-8F6A-49E2-90FF-EB358B38007E}"/>
              </a:ext>
            </a:extLst>
          </p:cNvPr>
          <p:cNvSpPr txBox="1"/>
          <p:nvPr/>
        </p:nvSpPr>
        <p:spPr>
          <a:xfrm>
            <a:off x="7863271" y="420584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50,0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4" name="object 218">
            <a:extLst>
              <a:ext uri="{FF2B5EF4-FFF2-40B4-BE49-F238E27FC236}">
                <a16:creationId xmlns="" xmlns:a16="http://schemas.microsoft.com/office/drawing/2014/main" id="{15F01245-B6DD-4449-AA6D-1047D517DFD5}"/>
              </a:ext>
            </a:extLst>
          </p:cNvPr>
          <p:cNvSpPr txBox="1"/>
          <p:nvPr/>
        </p:nvSpPr>
        <p:spPr>
          <a:xfrm>
            <a:off x="9196339" y="1332711"/>
            <a:ext cx="1319726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91,2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6" name="object 220">
            <a:extLst>
              <a:ext uri="{FF2B5EF4-FFF2-40B4-BE49-F238E27FC236}">
                <a16:creationId xmlns="" xmlns:a16="http://schemas.microsoft.com/office/drawing/2014/main" id="{C34A2155-1E8C-4871-9BE0-FA5645D141E6}"/>
              </a:ext>
            </a:extLst>
          </p:cNvPr>
          <p:cNvSpPr txBox="1"/>
          <p:nvPr/>
        </p:nvSpPr>
        <p:spPr>
          <a:xfrm>
            <a:off x="9557899" y="4186556"/>
            <a:ext cx="780531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217192" marR="0" lvl="0" indent="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35,3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7" name="object 211">
            <a:extLst>
              <a:ext uri="{FF2B5EF4-FFF2-40B4-BE49-F238E27FC236}">
                <a16:creationId xmlns="" xmlns:a16="http://schemas.microsoft.com/office/drawing/2014/main" id="{A5CD26EB-6122-4614-AD94-A4F295AF8127}"/>
              </a:ext>
            </a:extLst>
          </p:cNvPr>
          <p:cNvSpPr txBox="1"/>
          <p:nvPr/>
        </p:nvSpPr>
        <p:spPr>
          <a:xfrm>
            <a:off x="7952717" y="2355076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67,6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8" name="object 212">
            <a:extLst>
              <a:ext uri="{FF2B5EF4-FFF2-40B4-BE49-F238E27FC236}">
                <a16:creationId xmlns="" xmlns:a16="http://schemas.microsoft.com/office/drawing/2014/main" id="{02000858-F04D-429F-A083-EF77A1246935}"/>
              </a:ext>
            </a:extLst>
          </p:cNvPr>
          <p:cNvSpPr txBox="1"/>
          <p:nvPr/>
        </p:nvSpPr>
        <p:spPr>
          <a:xfrm>
            <a:off x="9307453" y="2628750"/>
            <a:ext cx="1138630" cy="364897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предприятия       до 5 человек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9" name="object 213">
            <a:extLst>
              <a:ext uri="{FF2B5EF4-FFF2-40B4-BE49-F238E27FC236}">
                <a16:creationId xmlns="" xmlns:a16="http://schemas.microsoft.com/office/drawing/2014/main" id="{26D36F55-9C9C-4839-A11C-A2299CB2ECB4}"/>
              </a:ext>
            </a:extLst>
          </p:cNvPr>
          <p:cNvSpPr txBox="1"/>
          <p:nvPr/>
        </p:nvSpPr>
        <p:spPr>
          <a:xfrm>
            <a:off x="7785102" y="4517640"/>
            <a:ext cx="1421763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считают условия            для бизнеса                             не изменились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40" name="object 218">
            <a:extLst>
              <a:ext uri="{FF2B5EF4-FFF2-40B4-BE49-F238E27FC236}">
                <a16:creationId xmlns="" xmlns:a16="http://schemas.microsoft.com/office/drawing/2014/main" id="{D467F5E9-0D80-4DE4-AF91-DEA41B5C1ABC}"/>
              </a:ext>
            </a:extLst>
          </p:cNvPr>
          <p:cNvSpPr txBox="1"/>
          <p:nvPr/>
        </p:nvSpPr>
        <p:spPr>
          <a:xfrm>
            <a:off x="9196339" y="1599327"/>
            <a:ext cx="1319726" cy="229584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микробизнес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42" name="object 220">
            <a:extLst>
              <a:ext uri="{FF2B5EF4-FFF2-40B4-BE49-F238E27FC236}">
                <a16:creationId xmlns="" xmlns:a16="http://schemas.microsoft.com/office/drawing/2014/main" id="{6F9DDFC9-022E-4BDC-B52A-785063F03D0B}"/>
              </a:ext>
            </a:extLst>
          </p:cNvPr>
          <p:cNvSpPr txBox="1"/>
          <p:nvPr/>
        </p:nvSpPr>
        <p:spPr>
          <a:xfrm>
            <a:off x="9245674" y="4526856"/>
            <a:ext cx="1305638" cy="367463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планируют расширяться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69" name="Арка 468">
            <a:extLst>
              <a:ext uri="{FF2B5EF4-FFF2-40B4-BE49-F238E27FC236}">
                <a16:creationId xmlns="" xmlns:a16="http://schemas.microsoft.com/office/drawing/2014/main" id="{2BB4127A-6F05-423C-882D-3FFF7753314D}"/>
              </a:ext>
            </a:extLst>
          </p:cNvPr>
          <p:cNvSpPr/>
          <p:nvPr/>
        </p:nvSpPr>
        <p:spPr>
          <a:xfrm>
            <a:off x="3871036" y="6153625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Арка 469">
            <a:extLst>
              <a:ext uri="{FF2B5EF4-FFF2-40B4-BE49-F238E27FC236}">
                <a16:creationId xmlns="" xmlns:a16="http://schemas.microsoft.com/office/drawing/2014/main" id="{4C7A239F-155F-4F89-8D36-856E8CF7579D}"/>
              </a:ext>
            </a:extLst>
          </p:cNvPr>
          <p:cNvSpPr/>
          <p:nvPr/>
        </p:nvSpPr>
        <p:spPr>
          <a:xfrm rot="17676181">
            <a:off x="3871036" y="6153625"/>
            <a:ext cx="948109" cy="945728"/>
          </a:xfrm>
          <a:prstGeom prst="blockArc">
            <a:avLst>
              <a:gd name="adj1" fmla="val 10800000"/>
              <a:gd name="adj2" fmla="val 17710484"/>
              <a:gd name="adj3" fmla="val 1097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Арка 470">
            <a:extLst>
              <a:ext uri="{FF2B5EF4-FFF2-40B4-BE49-F238E27FC236}">
                <a16:creationId xmlns="" xmlns:a16="http://schemas.microsoft.com/office/drawing/2014/main" id="{5B21E33B-0795-4B97-B43E-DF862C764F4A}"/>
              </a:ext>
            </a:extLst>
          </p:cNvPr>
          <p:cNvSpPr/>
          <p:nvPr/>
        </p:nvSpPr>
        <p:spPr>
          <a:xfrm>
            <a:off x="5069121" y="615468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Арка 471">
            <a:extLst>
              <a:ext uri="{FF2B5EF4-FFF2-40B4-BE49-F238E27FC236}">
                <a16:creationId xmlns="" xmlns:a16="http://schemas.microsoft.com/office/drawing/2014/main" id="{B31DAB96-B2D1-41BC-A980-56ADBE55788C}"/>
              </a:ext>
            </a:extLst>
          </p:cNvPr>
          <p:cNvSpPr/>
          <p:nvPr/>
        </p:nvSpPr>
        <p:spPr>
          <a:xfrm rot="15911727">
            <a:off x="5069121" y="6154686"/>
            <a:ext cx="948109" cy="945728"/>
          </a:xfrm>
          <a:prstGeom prst="blockArc">
            <a:avLst>
              <a:gd name="adj1" fmla="val 10800000"/>
              <a:gd name="adj2" fmla="val 18427390"/>
              <a:gd name="adj3" fmla="val 1033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Арка 472">
            <a:extLst>
              <a:ext uri="{FF2B5EF4-FFF2-40B4-BE49-F238E27FC236}">
                <a16:creationId xmlns="" xmlns:a16="http://schemas.microsoft.com/office/drawing/2014/main" id="{43A98366-32F7-419C-8D9F-D6FE16604204}"/>
              </a:ext>
            </a:extLst>
          </p:cNvPr>
          <p:cNvSpPr/>
          <p:nvPr/>
        </p:nvSpPr>
        <p:spPr>
          <a:xfrm>
            <a:off x="2673726" y="615734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Арка 473">
            <a:extLst>
              <a:ext uri="{FF2B5EF4-FFF2-40B4-BE49-F238E27FC236}">
                <a16:creationId xmlns="" xmlns:a16="http://schemas.microsoft.com/office/drawing/2014/main" id="{A701D78A-410A-4559-8096-096082D6E515}"/>
              </a:ext>
            </a:extLst>
          </p:cNvPr>
          <p:cNvSpPr/>
          <p:nvPr/>
        </p:nvSpPr>
        <p:spPr>
          <a:xfrm rot="15365775">
            <a:off x="2673726" y="6157347"/>
            <a:ext cx="948109" cy="945728"/>
          </a:xfrm>
          <a:prstGeom prst="blockArc">
            <a:avLst>
              <a:gd name="adj1" fmla="val 10800000"/>
              <a:gd name="adj2" fmla="val 20218091"/>
              <a:gd name="adj3" fmla="val 10995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Арка 474">
            <a:extLst>
              <a:ext uri="{FF2B5EF4-FFF2-40B4-BE49-F238E27FC236}">
                <a16:creationId xmlns="" xmlns:a16="http://schemas.microsoft.com/office/drawing/2014/main" id="{498EE9C1-C757-498E-91AA-230C936A2452}"/>
              </a:ext>
            </a:extLst>
          </p:cNvPr>
          <p:cNvSpPr/>
          <p:nvPr/>
        </p:nvSpPr>
        <p:spPr>
          <a:xfrm>
            <a:off x="1465059" y="615628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Арка 475">
            <a:extLst>
              <a:ext uri="{FF2B5EF4-FFF2-40B4-BE49-F238E27FC236}">
                <a16:creationId xmlns="" xmlns:a16="http://schemas.microsoft.com/office/drawing/2014/main" id="{F6A1C9AB-B95F-4404-883B-D6E4460A7091}"/>
              </a:ext>
            </a:extLst>
          </p:cNvPr>
          <p:cNvSpPr/>
          <p:nvPr/>
        </p:nvSpPr>
        <p:spPr>
          <a:xfrm rot="14907288">
            <a:off x="1465059" y="6156286"/>
            <a:ext cx="948109" cy="945728"/>
          </a:xfrm>
          <a:prstGeom prst="blockArc">
            <a:avLst>
              <a:gd name="adj1" fmla="val 10800000"/>
              <a:gd name="adj2" fmla="val 1216480"/>
              <a:gd name="adj3" fmla="val 10871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Арка 476">
            <a:extLst>
              <a:ext uri="{FF2B5EF4-FFF2-40B4-BE49-F238E27FC236}">
                <a16:creationId xmlns="" xmlns:a16="http://schemas.microsoft.com/office/drawing/2014/main" id="{BB76172E-4744-4C7E-B4E1-F7316EE5F13C}"/>
              </a:ext>
            </a:extLst>
          </p:cNvPr>
          <p:cNvSpPr/>
          <p:nvPr/>
        </p:nvSpPr>
        <p:spPr>
          <a:xfrm>
            <a:off x="240009" y="6165082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Арка 477">
            <a:extLst>
              <a:ext uri="{FF2B5EF4-FFF2-40B4-BE49-F238E27FC236}">
                <a16:creationId xmlns="" xmlns:a16="http://schemas.microsoft.com/office/drawing/2014/main" id="{F004ABFB-89BD-430D-B145-8F8EB73E11DC}"/>
              </a:ext>
            </a:extLst>
          </p:cNvPr>
          <p:cNvSpPr/>
          <p:nvPr/>
        </p:nvSpPr>
        <p:spPr>
          <a:xfrm rot="20635599">
            <a:off x="240009" y="6165082"/>
            <a:ext cx="948109" cy="945728"/>
          </a:xfrm>
          <a:prstGeom prst="blockArc">
            <a:avLst>
              <a:gd name="adj1" fmla="val 10800000"/>
              <a:gd name="adj2" fmla="val 14575591"/>
              <a:gd name="adj3" fmla="val 8842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Прямоугольник 478">
            <a:extLst>
              <a:ext uri="{FF2B5EF4-FFF2-40B4-BE49-F238E27FC236}">
                <a16:creationId xmlns="" xmlns:a16="http://schemas.microsoft.com/office/drawing/2014/main" id="{28F99618-A928-4B1B-9A2C-246A0E34609F}"/>
              </a:ext>
            </a:extLst>
          </p:cNvPr>
          <p:cNvSpPr/>
          <p:nvPr/>
        </p:nvSpPr>
        <p:spPr>
          <a:xfrm>
            <a:off x="0" y="6650523"/>
            <a:ext cx="6637488" cy="49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211">
            <a:extLst>
              <a:ext uri="{FF2B5EF4-FFF2-40B4-BE49-F238E27FC236}">
                <a16:creationId xmlns="" xmlns:a16="http://schemas.microsoft.com/office/drawing/2014/main" id="{F94790B7-41F4-4FFC-AD38-F0AA7311215B}"/>
              </a:ext>
            </a:extLst>
          </p:cNvPr>
          <p:cNvSpPr txBox="1"/>
          <p:nvPr/>
        </p:nvSpPr>
        <p:spPr>
          <a:xfrm>
            <a:off x="88900" y="6590260"/>
            <a:ext cx="1242955" cy="372616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высокая конкуренция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1" name="object 212">
            <a:extLst>
              <a:ext uri="{FF2B5EF4-FFF2-40B4-BE49-F238E27FC236}">
                <a16:creationId xmlns="" xmlns:a16="http://schemas.microsoft.com/office/drawing/2014/main" id="{880809D6-CE7E-4121-81AD-61424E7CDE7E}"/>
              </a:ext>
            </a:extLst>
          </p:cNvPr>
          <p:cNvSpPr txBox="1"/>
          <p:nvPr/>
        </p:nvSpPr>
        <p:spPr>
          <a:xfrm>
            <a:off x="1604000" y="6336411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50,0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2" name="object 213">
            <a:extLst>
              <a:ext uri="{FF2B5EF4-FFF2-40B4-BE49-F238E27FC236}">
                <a16:creationId xmlns="" xmlns:a16="http://schemas.microsoft.com/office/drawing/2014/main" id="{38512BE0-CA05-4AE9-B421-B79AD2AC42A0}"/>
              </a:ext>
            </a:extLst>
          </p:cNvPr>
          <p:cNvSpPr txBox="1"/>
          <p:nvPr/>
        </p:nvSpPr>
        <p:spPr>
          <a:xfrm>
            <a:off x="2450022" y="6323424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32,4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3" name="object 211">
            <a:extLst>
              <a:ext uri="{FF2B5EF4-FFF2-40B4-BE49-F238E27FC236}">
                <a16:creationId xmlns="" xmlns:a16="http://schemas.microsoft.com/office/drawing/2014/main" id="{A837F57F-9CCC-4D7E-9251-C6948C2FE303}"/>
              </a:ext>
            </a:extLst>
          </p:cNvPr>
          <p:cNvSpPr txBox="1"/>
          <p:nvPr/>
        </p:nvSpPr>
        <p:spPr>
          <a:xfrm>
            <a:off x="123906" y="6336109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29,4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4" name="object 212">
            <a:extLst>
              <a:ext uri="{FF2B5EF4-FFF2-40B4-BE49-F238E27FC236}">
                <a16:creationId xmlns="" xmlns:a16="http://schemas.microsoft.com/office/drawing/2014/main" id="{35679B04-AAD6-4A4C-84C6-5CE6A8C62E25}"/>
              </a:ext>
            </a:extLst>
          </p:cNvPr>
          <p:cNvSpPr txBox="1"/>
          <p:nvPr/>
        </p:nvSpPr>
        <p:spPr>
          <a:xfrm>
            <a:off x="1279393" y="6609451"/>
            <a:ext cx="1302122" cy="366844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высокая налоговая нагрузка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5" name="object 213">
            <a:extLst>
              <a:ext uri="{FF2B5EF4-FFF2-40B4-BE49-F238E27FC236}">
                <a16:creationId xmlns="" xmlns:a16="http://schemas.microsoft.com/office/drawing/2014/main" id="{BFEBEBCB-5B79-4E57-AE48-950080014097}"/>
              </a:ext>
            </a:extLst>
          </p:cNvPr>
          <p:cNvSpPr txBox="1"/>
          <p:nvPr/>
        </p:nvSpPr>
        <p:spPr>
          <a:xfrm>
            <a:off x="2579712" y="6588691"/>
            <a:ext cx="1131042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н</a:t>
            </a:r>
            <a:r>
              <a:rPr lang="ru-RU" sz="1100" b="1" noProof="0" dirty="0" err="1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едостаток</a:t>
            </a: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 информации о мерах поддержки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6" name="object 109">
            <a:extLst>
              <a:ext uri="{FF2B5EF4-FFF2-40B4-BE49-F238E27FC236}">
                <a16:creationId xmlns="" xmlns:a16="http://schemas.microsoft.com/office/drawing/2014/main" id="{11D736AB-0938-4A6C-9451-4F5809074BCF}"/>
              </a:ext>
            </a:extLst>
          </p:cNvPr>
          <p:cNvSpPr/>
          <p:nvPr/>
        </p:nvSpPr>
        <p:spPr>
          <a:xfrm>
            <a:off x="392544" y="6755972"/>
            <a:ext cx="44457" cy="42551"/>
          </a:xfrm>
          <a:custGeom>
            <a:avLst/>
            <a:gdLst/>
            <a:ahLst/>
            <a:cxnLst/>
            <a:rect l="l" t="t" r="r" b="b"/>
            <a:pathLst>
              <a:path w="44450" h="42545">
                <a:moveTo>
                  <a:pt x="22958" y="0"/>
                </a:moveTo>
                <a:lnTo>
                  <a:pt x="14624" y="1198"/>
                </a:lnTo>
                <a:lnTo>
                  <a:pt x="7366" y="5321"/>
                </a:lnTo>
                <a:lnTo>
                  <a:pt x="2127" y="12044"/>
                </a:lnTo>
                <a:lnTo>
                  <a:pt x="0" y="20206"/>
                </a:lnTo>
                <a:lnTo>
                  <a:pt x="1243" y="28238"/>
                </a:lnTo>
                <a:lnTo>
                  <a:pt x="5522" y="35234"/>
                </a:lnTo>
                <a:lnTo>
                  <a:pt x="12503" y="40289"/>
                </a:lnTo>
                <a:lnTo>
                  <a:pt x="20963" y="42338"/>
                </a:lnTo>
                <a:lnTo>
                  <a:pt x="29294" y="41140"/>
                </a:lnTo>
                <a:lnTo>
                  <a:pt x="36550" y="37017"/>
                </a:lnTo>
                <a:lnTo>
                  <a:pt x="41789" y="30294"/>
                </a:lnTo>
                <a:lnTo>
                  <a:pt x="43917" y="22135"/>
                </a:lnTo>
                <a:lnTo>
                  <a:pt x="42675" y="14100"/>
                </a:lnTo>
                <a:lnTo>
                  <a:pt x="38399" y="7100"/>
                </a:lnTo>
                <a:lnTo>
                  <a:pt x="31426" y="2049"/>
                </a:lnTo>
                <a:lnTo>
                  <a:pt x="229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135">
            <a:extLst>
              <a:ext uri="{FF2B5EF4-FFF2-40B4-BE49-F238E27FC236}">
                <a16:creationId xmlns="" xmlns:a16="http://schemas.microsoft.com/office/drawing/2014/main" id="{03E8E8E6-18E0-4F86-929E-56DBADB6CAB6}"/>
              </a:ext>
            </a:extLst>
          </p:cNvPr>
          <p:cNvSpPr/>
          <p:nvPr/>
        </p:nvSpPr>
        <p:spPr>
          <a:xfrm>
            <a:off x="365154" y="6729547"/>
            <a:ext cx="98713" cy="95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144">
            <a:extLst>
              <a:ext uri="{FF2B5EF4-FFF2-40B4-BE49-F238E27FC236}">
                <a16:creationId xmlns="" xmlns:a16="http://schemas.microsoft.com/office/drawing/2014/main" id="{8A63F56D-75D4-4430-8095-8D0718DFB925}"/>
              </a:ext>
            </a:extLst>
          </p:cNvPr>
          <p:cNvSpPr/>
          <p:nvPr/>
        </p:nvSpPr>
        <p:spPr>
          <a:xfrm>
            <a:off x="354082" y="6718879"/>
            <a:ext cx="120852" cy="116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170">
            <a:extLst>
              <a:ext uri="{FF2B5EF4-FFF2-40B4-BE49-F238E27FC236}">
                <a16:creationId xmlns="" xmlns:a16="http://schemas.microsoft.com/office/drawing/2014/main" id="{DB38DFCD-9E94-417F-B408-717DB571CF19}"/>
              </a:ext>
            </a:extLst>
          </p:cNvPr>
          <p:cNvSpPr/>
          <p:nvPr/>
        </p:nvSpPr>
        <p:spPr>
          <a:xfrm>
            <a:off x="372115" y="6736266"/>
            <a:ext cx="84785" cy="817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212">
            <a:extLst>
              <a:ext uri="{FF2B5EF4-FFF2-40B4-BE49-F238E27FC236}">
                <a16:creationId xmlns="" xmlns:a16="http://schemas.microsoft.com/office/drawing/2014/main" id="{B7E8D1AD-40F8-4C2D-BC88-20AFA828B272}"/>
              </a:ext>
            </a:extLst>
          </p:cNvPr>
          <p:cNvSpPr txBox="1"/>
          <p:nvPr/>
        </p:nvSpPr>
        <p:spPr>
          <a:xfrm>
            <a:off x="4009977" y="6333749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32,4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1" name="object 213">
            <a:extLst>
              <a:ext uri="{FF2B5EF4-FFF2-40B4-BE49-F238E27FC236}">
                <a16:creationId xmlns="" xmlns:a16="http://schemas.microsoft.com/office/drawing/2014/main" id="{3FF64DA8-59D8-4D3F-AAFF-17B2FD32B1D8}"/>
              </a:ext>
            </a:extLst>
          </p:cNvPr>
          <p:cNvSpPr txBox="1"/>
          <p:nvPr/>
        </p:nvSpPr>
        <p:spPr>
          <a:xfrm>
            <a:off x="4863572" y="6331522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26,5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2" name="object 212">
            <a:extLst>
              <a:ext uri="{FF2B5EF4-FFF2-40B4-BE49-F238E27FC236}">
                <a16:creationId xmlns="" xmlns:a16="http://schemas.microsoft.com/office/drawing/2014/main" id="{BDDA20DA-78EB-4DF6-8D7B-2E09B633292A}"/>
              </a:ext>
            </a:extLst>
          </p:cNvPr>
          <p:cNvSpPr txBox="1"/>
          <p:nvPr/>
        </p:nvSpPr>
        <p:spPr>
          <a:xfrm>
            <a:off x="3762255" y="6607121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нехватка оборотных средств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3" name="object 213">
            <a:extLst>
              <a:ext uri="{FF2B5EF4-FFF2-40B4-BE49-F238E27FC236}">
                <a16:creationId xmlns="" xmlns:a16="http://schemas.microsoft.com/office/drawing/2014/main" id="{16CF01A8-00B8-454F-8060-ED00F6A76462}"/>
              </a:ext>
            </a:extLst>
          </p:cNvPr>
          <p:cNvSpPr txBox="1"/>
          <p:nvPr/>
        </p:nvSpPr>
        <p:spPr>
          <a:xfrm>
            <a:off x="4860793" y="6585779"/>
            <a:ext cx="1327982" cy="369410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и</a:t>
            </a:r>
            <a:r>
              <a:rPr lang="ru-RU" sz="1100" b="1" noProof="0" dirty="0" err="1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збыточное</a:t>
            </a: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 кол-во проверок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16" name="Арка 515">
            <a:extLst>
              <a:ext uri="{FF2B5EF4-FFF2-40B4-BE49-F238E27FC236}">
                <a16:creationId xmlns="" xmlns:a16="http://schemas.microsoft.com/office/drawing/2014/main" id="{7EF3D82B-E01D-4C4A-A00C-3819394EB0C2}"/>
              </a:ext>
            </a:extLst>
          </p:cNvPr>
          <p:cNvSpPr/>
          <p:nvPr/>
        </p:nvSpPr>
        <p:spPr>
          <a:xfrm>
            <a:off x="3735204" y="4045354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Арка 516">
            <a:extLst>
              <a:ext uri="{FF2B5EF4-FFF2-40B4-BE49-F238E27FC236}">
                <a16:creationId xmlns="" xmlns:a16="http://schemas.microsoft.com/office/drawing/2014/main" id="{1E8955B0-D0A2-4C97-8364-D3F996D17007}"/>
              </a:ext>
            </a:extLst>
          </p:cNvPr>
          <p:cNvSpPr/>
          <p:nvPr/>
        </p:nvSpPr>
        <p:spPr>
          <a:xfrm rot="12343738">
            <a:off x="3735204" y="4045354"/>
            <a:ext cx="948109" cy="945728"/>
          </a:xfrm>
          <a:prstGeom prst="blockArc">
            <a:avLst>
              <a:gd name="adj1" fmla="val 10800000"/>
              <a:gd name="adj2" fmla="val 461046"/>
              <a:gd name="adj3" fmla="val 9863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Арка 519">
            <a:extLst>
              <a:ext uri="{FF2B5EF4-FFF2-40B4-BE49-F238E27FC236}">
                <a16:creationId xmlns="" xmlns:a16="http://schemas.microsoft.com/office/drawing/2014/main" id="{1BA5B438-1AE5-40D3-A93F-33ACE833FF83}"/>
              </a:ext>
            </a:extLst>
          </p:cNvPr>
          <p:cNvSpPr/>
          <p:nvPr/>
        </p:nvSpPr>
        <p:spPr>
          <a:xfrm>
            <a:off x="2584020" y="404907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Арка 520">
            <a:extLst>
              <a:ext uri="{FF2B5EF4-FFF2-40B4-BE49-F238E27FC236}">
                <a16:creationId xmlns="" xmlns:a16="http://schemas.microsoft.com/office/drawing/2014/main" id="{D6481D40-F260-460C-A2A2-7F1766A57112}"/>
              </a:ext>
            </a:extLst>
          </p:cNvPr>
          <p:cNvSpPr/>
          <p:nvPr/>
        </p:nvSpPr>
        <p:spPr>
          <a:xfrm rot="13935392">
            <a:off x="2584020" y="4049077"/>
            <a:ext cx="948109" cy="945728"/>
          </a:xfrm>
          <a:prstGeom prst="blockArc">
            <a:avLst>
              <a:gd name="adj1" fmla="val 10800000"/>
              <a:gd name="adj2" fmla="val 21543502"/>
              <a:gd name="adj3" fmla="val 10425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Арка 521">
            <a:extLst>
              <a:ext uri="{FF2B5EF4-FFF2-40B4-BE49-F238E27FC236}">
                <a16:creationId xmlns="" xmlns:a16="http://schemas.microsoft.com/office/drawing/2014/main" id="{9ED06827-7162-4554-AA22-6DA892BDDD6C}"/>
              </a:ext>
            </a:extLst>
          </p:cNvPr>
          <p:cNvSpPr/>
          <p:nvPr/>
        </p:nvSpPr>
        <p:spPr>
          <a:xfrm>
            <a:off x="1406617" y="404801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Арка 522">
            <a:extLst>
              <a:ext uri="{FF2B5EF4-FFF2-40B4-BE49-F238E27FC236}">
                <a16:creationId xmlns="" xmlns:a16="http://schemas.microsoft.com/office/drawing/2014/main" id="{F6AA9082-466D-43BC-AA4F-DB1AD0961B51}"/>
              </a:ext>
            </a:extLst>
          </p:cNvPr>
          <p:cNvSpPr/>
          <p:nvPr/>
        </p:nvSpPr>
        <p:spPr>
          <a:xfrm rot="14398260">
            <a:off x="1406617" y="4048016"/>
            <a:ext cx="948109" cy="945728"/>
          </a:xfrm>
          <a:prstGeom prst="blockArc">
            <a:avLst>
              <a:gd name="adj1" fmla="val 10800000"/>
              <a:gd name="adj2" fmla="val 19617253"/>
              <a:gd name="adj3" fmla="val 10789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Арка 523">
            <a:extLst>
              <a:ext uri="{FF2B5EF4-FFF2-40B4-BE49-F238E27FC236}">
                <a16:creationId xmlns="" xmlns:a16="http://schemas.microsoft.com/office/drawing/2014/main" id="{B6C6763A-E6EA-4A7C-B9D6-9896139852BE}"/>
              </a:ext>
            </a:extLst>
          </p:cNvPr>
          <p:cNvSpPr/>
          <p:nvPr/>
        </p:nvSpPr>
        <p:spPr>
          <a:xfrm>
            <a:off x="194659" y="4056812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Арка 524">
            <a:extLst>
              <a:ext uri="{FF2B5EF4-FFF2-40B4-BE49-F238E27FC236}">
                <a16:creationId xmlns="" xmlns:a16="http://schemas.microsoft.com/office/drawing/2014/main" id="{258CB27F-EB93-464A-B555-D2099DBA8FA8}"/>
              </a:ext>
            </a:extLst>
          </p:cNvPr>
          <p:cNvSpPr/>
          <p:nvPr/>
        </p:nvSpPr>
        <p:spPr>
          <a:xfrm rot="14689574">
            <a:off x="194659" y="4056812"/>
            <a:ext cx="948109" cy="945728"/>
          </a:xfrm>
          <a:prstGeom prst="blockArc">
            <a:avLst>
              <a:gd name="adj1" fmla="val 10800000"/>
              <a:gd name="adj2" fmla="val 789331"/>
              <a:gd name="adj3" fmla="val 10484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Прямоугольник 525">
            <a:extLst>
              <a:ext uri="{FF2B5EF4-FFF2-40B4-BE49-F238E27FC236}">
                <a16:creationId xmlns="" xmlns:a16="http://schemas.microsoft.com/office/drawing/2014/main" id="{1CF7A808-5634-4CEB-B04E-5AFF75ADCF8C}"/>
              </a:ext>
            </a:extLst>
          </p:cNvPr>
          <p:cNvSpPr/>
          <p:nvPr/>
        </p:nvSpPr>
        <p:spPr>
          <a:xfrm>
            <a:off x="0" y="4542253"/>
            <a:ext cx="5289243" cy="49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211">
            <a:extLst>
              <a:ext uri="{FF2B5EF4-FFF2-40B4-BE49-F238E27FC236}">
                <a16:creationId xmlns="" xmlns:a16="http://schemas.microsoft.com/office/drawing/2014/main" id="{7704972D-FF78-407C-845B-8F1DBF89E339}"/>
              </a:ext>
            </a:extLst>
          </p:cNvPr>
          <p:cNvSpPr txBox="1"/>
          <p:nvPr/>
        </p:nvSpPr>
        <p:spPr>
          <a:xfrm>
            <a:off x="43550" y="4544625"/>
            <a:ext cx="1242955" cy="370669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никогда не обращались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28" name="object 212">
            <a:extLst>
              <a:ext uri="{FF2B5EF4-FFF2-40B4-BE49-F238E27FC236}">
                <a16:creationId xmlns="" xmlns:a16="http://schemas.microsoft.com/office/drawing/2014/main" id="{8C41E6D8-083D-45B1-8B9E-9AD257982CE7}"/>
              </a:ext>
            </a:extLst>
          </p:cNvPr>
          <p:cNvSpPr txBox="1"/>
          <p:nvPr/>
        </p:nvSpPr>
        <p:spPr>
          <a:xfrm>
            <a:off x="1545558" y="4228140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17,6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29" name="object 213">
            <a:extLst>
              <a:ext uri="{FF2B5EF4-FFF2-40B4-BE49-F238E27FC236}">
                <a16:creationId xmlns="" xmlns:a16="http://schemas.microsoft.com/office/drawing/2014/main" id="{CE1F00DD-766B-4D7F-B48E-37FE0003143B}"/>
              </a:ext>
            </a:extLst>
          </p:cNvPr>
          <p:cNvSpPr txBox="1"/>
          <p:nvPr/>
        </p:nvSpPr>
        <p:spPr>
          <a:xfrm>
            <a:off x="2378471" y="4225913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32,4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0" name="object 211">
            <a:extLst>
              <a:ext uri="{FF2B5EF4-FFF2-40B4-BE49-F238E27FC236}">
                <a16:creationId xmlns="" xmlns:a16="http://schemas.microsoft.com/office/drawing/2014/main" id="{38298D58-09A1-4B09-B6CE-93AE32920541}"/>
              </a:ext>
            </a:extLst>
          </p:cNvPr>
          <p:cNvSpPr txBox="1"/>
          <p:nvPr/>
        </p:nvSpPr>
        <p:spPr>
          <a:xfrm>
            <a:off x="78556" y="4227839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44,1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1" name="object 212">
            <a:extLst>
              <a:ext uri="{FF2B5EF4-FFF2-40B4-BE49-F238E27FC236}">
                <a16:creationId xmlns="" xmlns:a16="http://schemas.microsoft.com/office/drawing/2014/main" id="{15E0DED3-0D04-41D1-91FB-F571066BDA56}"/>
              </a:ext>
            </a:extLst>
          </p:cNvPr>
          <p:cNvSpPr txBox="1"/>
          <p:nvPr/>
        </p:nvSpPr>
        <p:spPr>
          <a:xfrm>
            <a:off x="1297836" y="4550398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информация не системная, нет понимания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2" name="object 213">
            <a:extLst>
              <a:ext uri="{FF2B5EF4-FFF2-40B4-BE49-F238E27FC236}">
                <a16:creationId xmlns="" xmlns:a16="http://schemas.microsoft.com/office/drawing/2014/main" id="{C8563271-BBF2-46F2-9D01-590CD1152EFD}"/>
              </a:ext>
            </a:extLst>
          </p:cNvPr>
          <p:cNvSpPr txBox="1"/>
          <p:nvPr/>
        </p:nvSpPr>
        <p:spPr>
          <a:xfrm>
            <a:off x="2375692" y="4520691"/>
            <a:ext cx="1327982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сложность процедуры, много документов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7" name="object 212">
            <a:extLst>
              <a:ext uri="{FF2B5EF4-FFF2-40B4-BE49-F238E27FC236}">
                <a16:creationId xmlns="" xmlns:a16="http://schemas.microsoft.com/office/drawing/2014/main" id="{BF096C4C-DA0B-4F4D-9C34-081878F7B4DD}"/>
              </a:ext>
            </a:extLst>
          </p:cNvPr>
          <p:cNvSpPr txBox="1"/>
          <p:nvPr/>
        </p:nvSpPr>
        <p:spPr>
          <a:xfrm>
            <a:off x="3874145" y="4225479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17,6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9" name="object 212">
            <a:extLst>
              <a:ext uri="{FF2B5EF4-FFF2-40B4-BE49-F238E27FC236}">
                <a16:creationId xmlns="" xmlns:a16="http://schemas.microsoft.com/office/drawing/2014/main" id="{12D7D64C-F076-4E39-8AEB-C47F3BAB21B7}"/>
              </a:ext>
            </a:extLst>
          </p:cNvPr>
          <p:cNvSpPr txBox="1"/>
          <p:nvPr/>
        </p:nvSpPr>
        <p:spPr>
          <a:xfrm>
            <a:off x="3517900" y="4573072"/>
            <a:ext cx="1373508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нестабильность конкретных мер и условий поддержки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="" xmlns:a16="http://schemas.microsoft.com/office/drawing/2014/main" id="{015C7E45-EBA6-409E-BF57-8157F24BB961}"/>
              </a:ext>
            </a:extLst>
          </p:cNvPr>
          <p:cNvSpPr txBox="1"/>
          <p:nvPr/>
        </p:nvSpPr>
        <p:spPr>
          <a:xfrm>
            <a:off x="7595401" y="232103"/>
            <a:ext cx="266940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rgbClr val="1F427B"/>
                </a:solidFill>
                <a:latin typeface="Calibri"/>
                <a:cs typeface="DIN Pro Medium" panose="020B0604020101020102" pitchFamily="34" charset="0"/>
              </a:rPr>
              <a:t>Характеристики выборки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4" name="Полилиния: фигура 103">
            <a:extLst>
              <a:ext uri="{FF2B5EF4-FFF2-40B4-BE49-F238E27FC236}">
                <a16:creationId xmlns="" xmlns:a16="http://schemas.microsoft.com/office/drawing/2014/main" id="{F3C7D50C-6FD3-4DF3-8A93-FB4A6D897597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5">
            <a:extLst>
              <a:ext uri="{FF2B5EF4-FFF2-40B4-BE49-F238E27FC236}">
                <a16:creationId xmlns="" xmlns:a16="http://schemas.microsoft.com/office/drawing/2014/main" id="{61FAE8CD-30D4-4D04-AC7C-B27327E6A5A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ПОЗИЦИЯ ПРЕДПРИНИМАТЕЛЕЙ </a:t>
            </a:r>
            <a:r>
              <a:rPr lang="ru-RU" sz="1500" spc="31" dirty="0">
                <a:solidFill>
                  <a:srgbClr val="1F427B"/>
                </a:solidFill>
                <a:latin typeface="+mj-lt"/>
              </a:rPr>
              <a:t>– </a:t>
            </a:r>
            <a:r>
              <a:rPr lang="ru-RU" sz="1500" spc="36" dirty="0">
                <a:solidFill>
                  <a:srgbClr val="1F427B"/>
                </a:solidFill>
                <a:latin typeface="+mj-lt"/>
              </a:rPr>
              <a:t>опрос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A44B5AA8-0983-40C3-8FA1-B0E3D3F15425}"/>
              </a:ext>
            </a:extLst>
          </p:cNvPr>
          <p:cNvCxnSpPr>
            <a:cxnSpLocks/>
          </p:cNvCxnSpPr>
          <p:nvPr/>
        </p:nvCxnSpPr>
        <p:spPr>
          <a:xfrm>
            <a:off x="7952717" y="650790"/>
            <a:ext cx="2760672" cy="0"/>
          </a:xfrm>
          <a:prstGeom prst="line">
            <a:avLst/>
          </a:prstGeom>
          <a:ln w="4445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bject 2">
            <a:extLst>
              <a:ext uri="{FF2B5EF4-FFF2-40B4-BE49-F238E27FC236}">
                <a16:creationId xmlns="" xmlns:a16="http://schemas.microsoft.com/office/drawing/2014/main" id="{F39D0EE9-ED04-42DF-9A29-28BEFA343558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119" name="Номер слайда 5">
            <a:extLst>
              <a:ext uri="{FF2B5EF4-FFF2-40B4-BE49-F238E27FC236}">
                <a16:creationId xmlns="" xmlns:a16="http://schemas.microsoft.com/office/drawing/2014/main" id="{742DBA5D-D7C1-4192-BA28-81387EC580D0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33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FC2D980F-B57E-4361-8343-78733A6C5779}"/>
              </a:ext>
            </a:extLst>
          </p:cNvPr>
          <p:cNvCxnSpPr>
            <a:cxnSpLocks/>
          </p:cNvCxnSpPr>
          <p:nvPr/>
        </p:nvCxnSpPr>
        <p:spPr>
          <a:xfrm>
            <a:off x="4127500" y="3429000"/>
            <a:ext cx="3269003" cy="4131017"/>
          </a:xfrm>
          <a:prstGeom prst="line">
            <a:avLst/>
          </a:prstGeom>
          <a:ln w="38100">
            <a:solidFill>
              <a:srgbClr val="789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лилиния: фигура 133">
            <a:extLst>
              <a:ext uri="{FF2B5EF4-FFF2-40B4-BE49-F238E27FC236}">
                <a16:creationId xmlns="" xmlns:a16="http://schemas.microsoft.com/office/drawing/2014/main" id="{B2B80D0A-E490-43DC-BC69-7FA2E45BB073}"/>
              </a:ext>
            </a:extLst>
          </p:cNvPr>
          <p:cNvSpPr/>
          <p:nvPr/>
        </p:nvSpPr>
        <p:spPr>
          <a:xfrm flipV="1">
            <a:off x="-16924" y="3352786"/>
            <a:ext cx="4354542" cy="406015"/>
          </a:xfrm>
          <a:custGeom>
            <a:avLst/>
            <a:gdLst>
              <a:gd name="connsiteX0" fmla="*/ 0 w 4354542"/>
              <a:gd name="connsiteY0" fmla="*/ 406015 h 406015"/>
              <a:gd name="connsiteX1" fmla="*/ 4008581 w 4354542"/>
              <a:gd name="connsiteY1" fmla="*/ 406015 h 406015"/>
              <a:gd name="connsiteX2" fmla="*/ 4354542 w 4354542"/>
              <a:gd name="connsiteY2" fmla="*/ 0 h 406015"/>
              <a:gd name="connsiteX3" fmla="*/ 0 w 435454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542" h="406015">
                <a:moveTo>
                  <a:pt x="0" y="406015"/>
                </a:moveTo>
                <a:lnTo>
                  <a:pt x="4008581" y="406015"/>
                </a:lnTo>
                <a:lnTo>
                  <a:pt x="435454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204">
            <a:extLst>
              <a:ext uri="{FF2B5EF4-FFF2-40B4-BE49-F238E27FC236}">
                <a16:creationId xmlns="" xmlns:a16="http://schemas.microsoft.com/office/drawing/2014/main" id="{4F00E2C4-A1C6-4D0E-998D-77646F4D95FF}"/>
              </a:ext>
            </a:extLst>
          </p:cNvPr>
          <p:cNvSpPr txBox="1"/>
          <p:nvPr/>
        </p:nvSpPr>
        <p:spPr>
          <a:xfrm>
            <a:off x="6707211" y="3407135"/>
            <a:ext cx="355759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Готовность к расширению бизнеса</a:t>
            </a:r>
            <a:endParaRPr kumimoji="0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2" name="object 20">
            <a:extLst>
              <a:ext uri="{FF2B5EF4-FFF2-40B4-BE49-F238E27FC236}">
                <a16:creationId xmlns="" xmlns:a16="http://schemas.microsoft.com/office/drawing/2014/main" id="{D8FDBC3A-4C4C-4CEF-992A-38B4DED2D7A3}"/>
              </a:ext>
            </a:extLst>
          </p:cNvPr>
          <p:cNvSpPr txBox="1"/>
          <p:nvPr/>
        </p:nvSpPr>
        <p:spPr>
          <a:xfrm>
            <a:off x="540671" y="3407135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rgbClr val="1F427B"/>
                </a:solidFill>
                <a:latin typeface="Calibri"/>
                <a:cs typeface="DIN Pro Medium" panose="020B0604020101020102" pitchFamily="34" charset="0"/>
              </a:rPr>
              <a:t>Государственная поддержка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="" xmlns:a16="http://schemas.microsoft.com/office/drawing/2014/main" id="{1B3E5AF9-E2EF-4785-AF0A-10F92F8BF3EE}"/>
              </a:ext>
            </a:extLst>
          </p:cNvPr>
          <p:cNvSpPr txBox="1"/>
          <p:nvPr/>
        </p:nvSpPr>
        <p:spPr>
          <a:xfrm>
            <a:off x="540671" y="5509385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rgbClr val="1F427B"/>
                </a:solidFill>
                <a:latin typeface="Calibri"/>
                <a:cs typeface="DIN Pro Medium" panose="020B0604020101020102" pitchFamily="34" charset="0"/>
              </a:rPr>
              <a:t>Основные проблемы развития бизнеса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25587" y="3926818"/>
            <a:ext cx="28386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Опрошенный бизнес считает, что на территории не хватает деятельности по направлениям: </a:t>
            </a:r>
          </a:p>
          <a:p>
            <a:pPr marL="171450" indent="-82550">
              <a:buFont typeface="Arial" panose="020B0604020202020204" pitchFamily="34" charset="0"/>
              <a:buChar char="•"/>
            </a:pPr>
            <a:r>
              <a:rPr lang="ru-RU" sz="1000" b="1" dirty="0"/>
              <a:t>переработка сельскохозяйственной продукции (молоко, овощи);</a:t>
            </a:r>
          </a:p>
          <a:p>
            <a:pPr marL="171450" indent="-82550">
              <a:buFont typeface="Arial" panose="020B0604020202020204" pitchFamily="34" charset="0"/>
              <a:buChar char="•"/>
            </a:pPr>
            <a:r>
              <a:rPr lang="ru-RU" sz="1000" b="1" dirty="0"/>
              <a:t>услуги детских развивающих центров;</a:t>
            </a:r>
          </a:p>
          <a:p>
            <a:pPr marL="171450" indent="-82550">
              <a:buFont typeface="Arial" panose="020B0604020202020204" pitchFamily="34" charset="0"/>
              <a:buChar char="•"/>
            </a:pPr>
            <a:r>
              <a:rPr lang="ru-RU" sz="1000" b="1" dirty="0"/>
              <a:t>услуги лабораторий по сдаче анализов.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4149992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0482405" y="3324225"/>
            <a:ext cx="210851" cy="506170"/>
          </a:xfrm>
          <a:custGeom>
            <a:avLst/>
            <a:gdLst/>
            <a:ahLst/>
            <a:cxnLst/>
            <a:rect l="l" t="t" r="r" b="b"/>
            <a:pathLst>
              <a:path w="210820" h="506095">
                <a:moveTo>
                  <a:pt x="9017" y="0"/>
                </a:moveTo>
                <a:lnTo>
                  <a:pt x="0" y="9156"/>
                </a:lnTo>
                <a:lnTo>
                  <a:pt x="850" y="11226"/>
                </a:lnTo>
                <a:lnTo>
                  <a:pt x="210360" y="505982"/>
                </a:lnTo>
                <a:lnTo>
                  <a:pt x="210360" y="466702"/>
                </a:lnTo>
                <a:lnTo>
                  <a:pt x="24117" y="26885"/>
                </a:lnTo>
                <a:lnTo>
                  <a:pt x="53904" y="26885"/>
                </a:lnTo>
                <a:lnTo>
                  <a:pt x="9017" y="0"/>
                </a:lnTo>
                <a:close/>
              </a:path>
              <a:path w="210820" h="506095">
                <a:moveTo>
                  <a:pt x="53904" y="26885"/>
                </a:moveTo>
                <a:lnTo>
                  <a:pt x="24117" y="26885"/>
                </a:lnTo>
                <a:lnTo>
                  <a:pt x="210360" y="138525"/>
                </a:lnTo>
                <a:lnTo>
                  <a:pt x="210360" y="120670"/>
                </a:lnTo>
                <a:lnTo>
                  <a:pt x="53904" y="268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84243" y="142028"/>
            <a:ext cx="75293" cy="75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681629" y="966700"/>
            <a:ext cx="190284" cy="190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16819" y="74675"/>
            <a:ext cx="210146" cy="209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675719" y="1084506"/>
            <a:ext cx="246002" cy="245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632004" y="1040833"/>
            <a:ext cx="333424" cy="333424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52689" y="0"/>
                </a:moveTo>
                <a:lnTo>
                  <a:pt x="110876" y="9015"/>
                </a:lnTo>
                <a:lnTo>
                  <a:pt x="72695" y="28283"/>
                </a:lnTo>
                <a:lnTo>
                  <a:pt x="40273" y="57052"/>
                </a:lnTo>
                <a:lnTo>
                  <a:pt x="15734" y="94570"/>
                </a:lnTo>
                <a:lnTo>
                  <a:pt x="1985" y="137229"/>
                </a:lnTo>
                <a:lnTo>
                  <a:pt x="0" y="180505"/>
                </a:lnTo>
                <a:lnTo>
                  <a:pt x="9027" y="222274"/>
                </a:lnTo>
                <a:lnTo>
                  <a:pt x="28314" y="260413"/>
                </a:lnTo>
                <a:lnTo>
                  <a:pt x="57111" y="292802"/>
                </a:lnTo>
                <a:lnTo>
                  <a:pt x="94664" y="317316"/>
                </a:lnTo>
                <a:lnTo>
                  <a:pt x="137369" y="331052"/>
                </a:lnTo>
                <a:lnTo>
                  <a:pt x="180689" y="333036"/>
                </a:lnTo>
                <a:lnTo>
                  <a:pt x="222501" y="324018"/>
                </a:lnTo>
                <a:lnTo>
                  <a:pt x="260680" y="304749"/>
                </a:lnTo>
                <a:lnTo>
                  <a:pt x="293100" y="275980"/>
                </a:lnTo>
                <a:lnTo>
                  <a:pt x="317638" y="238461"/>
                </a:lnTo>
                <a:lnTo>
                  <a:pt x="331392" y="195807"/>
                </a:lnTo>
                <a:lnTo>
                  <a:pt x="333378" y="152533"/>
                </a:lnTo>
                <a:lnTo>
                  <a:pt x="324350" y="110764"/>
                </a:lnTo>
                <a:lnTo>
                  <a:pt x="305061" y="72625"/>
                </a:lnTo>
                <a:lnTo>
                  <a:pt x="276262" y="40238"/>
                </a:lnTo>
                <a:lnTo>
                  <a:pt x="238708" y="15729"/>
                </a:lnTo>
                <a:lnTo>
                  <a:pt x="196008" y="1987"/>
                </a:lnTo>
                <a:lnTo>
                  <a:pt x="15268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719674" y="1128419"/>
            <a:ext cx="158088" cy="157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729481" y="325993"/>
            <a:ext cx="186395" cy="186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4760556" y="1045553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2" name="Диаграмма 451">
            <a:extLst>
              <a:ext uri="{FF2B5EF4-FFF2-40B4-BE49-F238E27FC236}">
                <a16:creationId xmlns="" xmlns:a16="http://schemas.microsoft.com/office/drawing/2014/main" id="{C626B31A-F628-4201-A7C7-C834CE9F2D40}"/>
              </a:ext>
            </a:extLst>
          </p:cNvPr>
          <p:cNvGraphicFramePr/>
          <p:nvPr/>
        </p:nvGraphicFramePr>
        <p:xfrm>
          <a:off x="-799" y="1577933"/>
          <a:ext cx="5660987" cy="304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58" name="Диаграмма 457">
            <a:extLst>
              <a:ext uri="{FF2B5EF4-FFF2-40B4-BE49-F238E27FC236}">
                <a16:creationId xmlns="" xmlns:a16="http://schemas.microsoft.com/office/drawing/2014/main" id="{4DC0BE5C-E43F-43E5-A773-B537D78F1CF5}"/>
              </a:ext>
            </a:extLst>
          </p:cNvPr>
          <p:cNvGraphicFramePr/>
          <p:nvPr/>
        </p:nvGraphicFramePr>
        <p:xfrm>
          <a:off x="6232607" y="3724390"/>
          <a:ext cx="4189011" cy="165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object 229">
            <a:extLst>
              <a:ext uri="{FF2B5EF4-FFF2-40B4-BE49-F238E27FC236}">
                <a16:creationId xmlns="" xmlns:a16="http://schemas.microsoft.com/office/drawing/2014/main" id="{4F7E7A0B-A82A-46BE-BF43-A2654B95A7E6}"/>
              </a:ext>
            </a:extLst>
          </p:cNvPr>
          <p:cNvSpPr txBox="1"/>
          <p:nvPr/>
        </p:nvSpPr>
        <p:spPr>
          <a:xfrm>
            <a:off x="6237688" y="5331609"/>
            <a:ext cx="4124184" cy="2121100"/>
          </a:xfrm>
          <a:prstGeom prst="rect">
            <a:avLst/>
          </a:prstGeom>
        </p:spPr>
        <p:txBody>
          <a:bodyPr vert="horz" wrap="square" lIns="0" tIns="43186" rIns="0" bIns="0" rtlCol="0">
            <a:spAutoFit/>
          </a:bodyPr>
          <a:lstStyle/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Знаковые ресурсные проблемы развития действующего бизнеса</a:t>
            </a:r>
            <a:r>
              <a:rPr kumimoji="0" lang="ru-RU" sz="1000" b="1" i="0" u="none" strike="noStrike" kern="1200" cap="none" spc="0" normalizeH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наблюдаются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по всем категориям; в особенности - электроэнергия, кадры,</a:t>
            </a:r>
            <a:r>
              <a:rPr kumimoji="0" lang="ru-RU" sz="1000" b="1" i="0" u="none" strike="noStrike" kern="1200" cap="none" spc="0" normalizeH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вода, биоресурсы, лес и земля</a:t>
            </a:r>
            <a:r>
              <a:rPr lang="ru-RU" sz="1000" b="1" noProof="0" dirty="0">
                <a:solidFill>
                  <a:srgbClr val="2B2F32"/>
                </a:solidFill>
                <a:latin typeface="Calibri"/>
                <a:cs typeface="DIN Pro Bold" panose="020B0804020101020102" pitchFamily="34" charset="0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Опрошенный бизнес ощущает умеренное конкурентное давление, прежде всего, со стороны местных компаний; далее – </a:t>
            </a:r>
            <a:r>
              <a:rPr lang="ru-RU" sz="1000" noProof="0" dirty="0">
                <a:solidFill>
                  <a:srgbClr val="2B2F32"/>
                </a:solidFill>
                <a:latin typeface="Calibri"/>
                <a:cs typeface="DIN Pro Bold" panose="020B0804020101020102" pitchFamily="34" charset="0"/>
              </a:rPr>
              <a:t>региональных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и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федеральных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.</a:t>
            </a: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Оценка перспектив спроса на 2-3 года для действующего бизнеса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— неопределенная; потенциал роста спроса и развития в смежных сферах по мнению опрошенного бизнеса не высок.</a:t>
            </a:r>
          </a:p>
          <a:p>
            <a:pPr marL="12701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Bold" panose="020B0804020101020102" pitchFamily="34" charset="0"/>
              </a:rPr>
              <a:t>На фоне низкой оценки качества коммуникаций (среднее – 2,5 по 5-балльной шкале), лучше других оценены коммуникации между бизнесом и работниками; минимально: власть-жители, власть-бизнес.</a:t>
            </a:r>
          </a:p>
        </p:txBody>
      </p:sp>
      <p:sp>
        <p:nvSpPr>
          <p:cNvPr id="29" name="object 438">
            <a:extLst>
              <a:ext uri="{FF2B5EF4-FFF2-40B4-BE49-F238E27FC236}">
                <a16:creationId xmlns="" xmlns:a16="http://schemas.microsoft.com/office/drawing/2014/main" id="{AE6A93FE-3949-4CE8-89CC-DBF8D597072E}"/>
              </a:ext>
            </a:extLst>
          </p:cNvPr>
          <p:cNvSpPr/>
          <p:nvPr/>
        </p:nvSpPr>
        <p:spPr>
          <a:xfrm>
            <a:off x="5957807" y="5386184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48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439">
            <a:extLst>
              <a:ext uri="{FF2B5EF4-FFF2-40B4-BE49-F238E27FC236}">
                <a16:creationId xmlns="" xmlns:a16="http://schemas.microsoft.com/office/drawing/2014/main" id="{54880ABC-8C64-4143-909F-38B3F0413DBB}"/>
              </a:ext>
            </a:extLst>
          </p:cNvPr>
          <p:cNvSpPr/>
          <p:nvPr/>
        </p:nvSpPr>
        <p:spPr>
          <a:xfrm>
            <a:off x="5957807" y="5885436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35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440">
            <a:extLst>
              <a:ext uri="{FF2B5EF4-FFF2-40B4-BE49-F238E27FC236}">
                <a16:creationId xmlns="" xmlns:a16="http://schemas.microsoft.com/office/drawing/2014/main" id="{33A01A83-A1EF-421F-B75D-6A9B915F0376}"/>
              </a:ext>
            </a:extLst>
          </p:cNvPr>
          <p:cNvSpPr/>
          <p:nvPr/>
        </p:nvSpPr>
        <p:spPr>
          <a:xfrm>
            <a:off x="5957807" y="6429871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35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440">
            <a:extLst>
              <a:ext uri="{FF2B5EF4-FFF2-40B4-BE49-F238E27FC236}">
                <a16:creationId xmlns="" xmlns:a16="http://schemas.microsoft.com/office/drawing/2014/main" id="{B408935D-1CB2-4878-91FD-3E979FAC64AC}"/>
              </a:ext>
            </a:extLst>
          </p:cNvPr>
          <p:cNvSpPr/>
          <p:nvPr/>
        </p:nvSpPr>
        <p:spPr>
          <a:xfrm>
            <a:off x="5957807" y="6946842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35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123">
            <a:extLst>
              <a:ext uri="{FF2B5EF4-FFF2-40B4-BE49-F238E27FC236}">
                <a16:creationId xmlns="" xmlns:a16="http://schemas.microsoft.com/office/drawing/2014/main" id="{5FFB21A6-BCAA-459B-A019-B1AA8DEFB14B}"/>
              </a:ext>
            </a:extLst>
          </p:cNvPr>
          <p:cNvSpPr/>
          <p:nvPr/>
        </p:nvSpPr>
        <p:spPr>
          <a:xfrm>
            <a:off x="4694329" y="4695825"/>
            <a:ext cx="190284" cy="190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207">
            <a:extLst>
              <a:ext uri="{FF2B5EF4-FFF2-40B4-BE49-F238E27FC236}">
                <a16:creationId xmlns="" xmlns:a16="http://schemas.microsoft.com/office/drawing/2014/main" id="{4868FB4D-F404-406A-B2AF-646DC620D70D}"/>
              </a:ext>
            </a:extLst>
          </p:cNvPr>
          <p:cNvSpPr/>
          <p:nvPr/>
        </p:nvSpPr>
        <p:spPr>
          <a:xfrm>
            <a:off x="4773256" y="4774678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="" xmlns:a16="http://schemas.microsoft.com/office/drawing/2014/main" id="{11E8BDA3-269A-45DC-A035-211651F2C4F5}"/>
              </a:ext>
            </a:extLst>
          </p:cNvPr>
          <p:cNvGraphicFramePr/>
          <p:nvPr/>
        </p:nvGraphicFramePr>
        <p:xfrm>
          <a:off x="252481" y="5150572"/>
          <a:ext cx="5456258" cy="24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1" name="Полилиния: фигура 40">
            <a:extLst>
              <a:ext uri="{FF2B5EF4-FFF2-40B4-BE49-F238E27FC236}">
                <a16:creationId xmlns="" xmlns:a16="http://schemas.microsoft.com/office/drawing/2014/main" id="{95BE7151-F6CF-4CF2-BB75-F30B34BC74F8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5">
            <a:extLst>
              <a:ext uri="{FF2B5EF4-FFF2-40B4-BE49-F238E27FC236}">
                <a16:creationId xmlns="" xmlns:a16="http://schemas.microsoft.com/office/drawing/2014/main" id="{C4E661DB-1959-496F-B6D1-95436DDD1104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ПОЗИЦИЯ ПРЕДПРИНИМАТЕЛЕЙ </a:t>
            </a:r>
            <a:r>
              <a:rPr lang="ru-RU" sz="1500" spc="31" dirty="0">
                <a:solidFill>
                  <a:srgbClr val="1F427B"/>
                </a:solidFill>
                <a:latin typeface="+mj-lt"/>
              </a:rPr>
              <a:t>– </a:t>
            </a:r>
            <a:r>
              <a:rPr lang="ru-RU" sz="1500" spc="36" dirty="0">
                <a:solidFill>
                  <a:srgbClr val="1F427B"/>
                </a:solidFill>
                <a:latin typeface="+mj-lt"/>
              </a:rPr>
              <a:t>развитие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21BD1579-BB3C-46EA-BF79-05D06085AF6B}"/>
              </a:ext>
            </a:extLst>
          </p:cNvPr>
          <p:cNvSpPr/>
          <p:nvPr/>
        </p:nvSpPr>
        <p:spPr>
          <a:xfrm>
            <a:off x="-11198" y="885825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45988DB2-5D81-4F80-8299-D312C89FCA7D}"/>
              </a:ext>
            </a:extLst>
          </p:cNvPr>
          <p:cNvSpPr/>
          <p:nvPr/>
        </p:nvSpPr>
        <p:spPr>
          <a:xfrm>
            <a:off x="5663809" y="885828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="" xmlns:a16="http://schemas.microsoft.com/office/drawing/2014/main" id="{85A423E3-9ED2-4FC7-8547-C56B827C8C58}"/>
              </a:ext>
            </a:extLst>
          </p:cNvPr>
          <p:cNvSpPr txBox="1"/>
          <p:nvPr/>
        </p:nvSpPr>
        <p:spPr>
          <a:xfrm>
            <a:off x="450286" y="940174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Обеспеченность ресурсами для расширения </a:t>
            </a:r>
            <a:r>
              <a:rPr lang="ru-RU" sz="120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(оценка)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6" name="object 204">
            <a:extLst>
              <a:ext uri="{FF2B5EF4-FFF2-40B4-BE49-F238E27FC236}">
                <a16:creationId xmlns="" xmlns:a16="http://schemas.microsoft.com/office/drawing/2014/main" id="{F6678A7A-BAC4-4C16-A1C1-540CA22B94D0}"/>
              </a:ext>
            </a:extLst>
          </p:cNvPr>
          <p:cNvSpPr txBox="1"/>
          <p:nvPr/>
        </p:nvSpPr>
        <p:spPr>
          <a:xfrm>
            <a:off x="6163067" y="940174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rgbClr val="1F427B"/>
                </a:solidFill>
                <a:latin typeface="Calibri"/>
                <a:cs typeface="DIN Pro Medium" panose="020B0604020101020102" pitchFamily="34" charset="0"/>
              </a:rPr>
              <a:t>Ожидания в части деловой активности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="" xmlns:a16="http://schemas.microsoft.com/office/drawing/2014/main" id="{84A47463-3941-4D09-AA2A-FC221F5CDCA9}"/>
              </a:ext>
            </a:extLst>
          </p:cNvPr>
          <p:cNvSpPr/>
          <p:nvPr/>
        </p:nvSpPr>
        <p:spPr>
          <a:xfrm>
            <a:off x="5660188" y="3264029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204">
            <a:extLst>
              <a:ext uri="{FF2B5EF4-FFF2-40B4-BE49-F238E27FC236}">
                <a16:creationId xmlns="" xmlns:a16="http://schemas.microsoft.com/office/drawing/2014/main" id="{F8C1A0C8-1E15-4C02-8B97-3B7E72050494}"/>
              </a:ext>
            </a:extLst>
          </p:cNvPr>
          <p:cNvSpPr txBox="1"/>
          <p:nvPr/>
        </p:nvSpPr>
        <p:spPr>
          <a:xfrm>
            <a:off x="6159446" y="3318375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Оценка уровня конкуренции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C7233210-8E5F-4C4D-B119-9510416B2F48}"/>
              </a:ext>
            </a:extLst>
          </p:cNvPr>
          <p:cNvSpPr/>
          <p:nvPr/>
        </p:nvSpPr>
        <p:spPr>
          <a:xfrm>
            <a:off x="7811" y="4658201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20">
            <a:extLst>
              <a:ext uri="{FF2B5EF4-FFF2-40B4-BE49-F238E27FC236}">
                <a16:creationId xmlns="" xmlns:a16="http://schemas.microsoft.com/office/drawing/2014/main" id="{C358F441-A7E0-4CBE-BD52-0B6D96B56709}"/>
              </a:ext>
            </a:extLst>
          </p:cNvPr>
          <p:cNvSpPr txBox="1"/>
          <p:nvPr/>
        </p:nvSpPr>
        <p:spPr>
          <a:xfrm>
            <a:off x="450286" y="4700756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Оценка качества коммуникации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1" name="Номер слайда 5">
            <a:extLst>
              <a:ext uri="{FF2B5EF4-FFF2-40B4-BE49-F238E27FC236}">
                <a16:creationId xmlns="" xmlns:a16="http://schemas.microsoft.com/office/drawing/2014/main" id="{07CC0A1A-A151-48C0-83BF-55CD1E76BEB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34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graphicFrame>
        <p:nvGraphicFramePr>
          <p:cNvPr id="55" name="Диаграмма 54">
            <a:extLst>
              <a:ext uri="{FF2B5EF4-FFF2-40B4-BE49-F238E27FC236}">
                <a16:creationId xmlns="" xmlns:a16="http://schemas.microsoft.com/office/drawing/2014/main" id="{72CD5541-3F14-46BF-AA74-7E81160C11E9}"/>
              </a:ext>
            </a:extLst>
          </p:cNvPr>
          <p:cNvGraphicFramePr/>
          <p:nvPr/>
        </p:nvGraphicFramePr>
        <p:xfrm>
          <a:off x="6232608" y="1368407"/>
          <a:ext cx="4189011" cy="189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="" xmlns:p14="http://schemas.microsoft.com/office/powerpoint/2010/main" val="47721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9766B70B-8B20-45A2-9DEE-CB8B59C59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1018" y="2667176"/>
            <a:ext cx="270960" cy="387086"/>
          </a:xfrm>
          <a:prstGeom prst="rect">
            <a:avLst/>
          </a:prstGeom>
        </p:spPr>
      </p:pic>
      <p:sp>
        <p:nvSpPr>
          <p:cNvPr id="282" name="Полилиния: фигура 281">
            <a:extLst>
              <a:ext uri="{FF2B5EF4-FFF2-40B4-BE49-F238E27FC236}">
                <a16:creationId xmlns="" xmlns:a16="http://schemas.microsoft.com/office/drawing/2014/main" id="{D838395D-4100-4C81-8F31-7578ACA16E16}"/>
              </a:ext>
            </a:extLst>
          </p:cNvPr>
          <p:cNvSpPr/>
          <p:nvPr/>
        </p:nvSpPr>
        <p:spPr>
          <a:xfrm>
            <a:off x="5727700" y="1256275"/>
            <a:ext cx="3825339" cy="406015"/>
          </a:xfrm>
          <a:custGeom>
            <a:avLst/>
            <a:gdLst>
              <a:gd name="connsiteX0" fmla="*/ 0 w 3825339"/>
              <a:gd name="connsiteY0" fmla="*/ 406015 h 406015"/>
              <a:gd name="connsiteX1" fmla="*/ 3479378 w 3825339"/>
              <a:gd name="connsiteY1" fmla="*/ 406015 h 406015"/>
              <a:gd name="connsiteX2" fmla="*/ 3825339 w 3825339"/>
              <a:gd name="connsiteY2" fmla="*/ 0 h 406015"/>
              <a:gd name="connsiteX3" fmla="*/ 0 w 3825339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339" h="406015">
                <a:moveTo>
                  <a:pt x="0" y="406015"/>
                </a:moveTo>
                <a:lnTo>
                  <a:pt x="3479378" y="406015"/>
                </a:lnTo>
                <a:lnTo>
                  <a:pt x="3825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0">
            <a:extLst>
              <a:ext uri="{FF2B5EF4-FFF2-40B4-BE49-F238E27FC236}">
                <a16:creationId xmlns="" xmlns:a16="http://schemas.microsoft.com/office/drawing/2014/main" id="{DF517CEE-2A5B-4EB0-8561-F9CBE818FB7C}"/>
              </a:ext>
            </a:extLst>
          </p:cNvPr>
          <p:cNvSpPr txBox="1"/>
          <p:nvPr/>
        </p:nvSpPr>
        <p:spPr>
          <a:xfrm>
            <a:off x="6236208" y="1297814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Инфраструктура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81" name="Полилиния: фигура 280">
            <a:extLst>
              <a:ext uri="{FF2B5EF4-FFF2-40B4-BE49-F238E27FC236}">
                <a16:creationId xmlns="" xmlns:a16="http://schemas.microsoft.com/office/drawing/2014/main" id="{A83720A1-E5C5-49EA-8AF2-D331C00882D8}"/>
              </a:ext>
            </a:extLst>
          </p:cNvPr>
          <p:cNvSpPr/>
          <p:nvPr/>
        </p:nvSpPr>
        <p:spPr>
          <a:xfrm>
            <a:off x="720329" y="2894458"/>
            <a:ext cx="3825339" cy="406015"/>
          </a:xfrm>
          <a:custGeom>
            <a:avLst/>
            <a:gdLst>
              <a:gd name="connsiteX0" fmla="*/ 0 w 3825339"/>
              <a:gd name="connsiteY0" fmla="*/ 406015 h 406015"/>
              <a:gd name="connsiteX1" fmla="*/ 3479378 w 3825339"/>
              <a:gd name="connsiteY1" fmla="*/ 406015 h 406015"/>
              <a:gd name="connsiteX2" fmla="*/ 3825339 w 3825339"/>
              <a:gd name="connsiteY2" fmla="*/ 0 h 406015"/>
              <a:gd name="connsiteX3" fmla="*/ 0 w 3825339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339" h="406015">
                <a:moveTo>
                  <a:pt x="0" y="406015"/>
                </a:moveTo>
                <a:lnTo>
                  <a:pt x="3479378" y="406015"/>
                </a:lnTo>
                <a:lnTo>
                  <a:pt x="3825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Полилиния: фигура 278">
            <a:extLst>
              <a:ext uri="{FF2B5EF4-FFF2-40B4-BE49-F238E27FC236}">
                <a16:creationId xmlns="" xmlns:a16="http://schemas.microsoft.com/office/drawing/2014/main" id="{99FA59BF-D2DE-434A-B2C7-9B97BE51D67C}"/>
              </a:ext>
            </a:extLst>
          </p:cNvPr>
          <p:cNvSpPr/>
          <p:nvPr/>
        </p:nvSpPr>
        <p:spPr>
          <a:xfrm>
            <a:off x="666036" y="1259738"/>
            <a:ext cx="3879632" cy="40601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0">
            <a:extLst>
              <a:ext uri="{FF2B5EF4-FFF2-40B4-BE49-F238E27FC236}">
                <a16:creationId xmlns="" xmlns:a16="http://schemas.microsoft.com/office/drawing/2014/main" id="{C850E488-DEE3-4EA7-9620-6CAECBB51057}"/>
              </a:ext>
            </a:extLst>
          </p:cNvPr>
          <p:cNvSpPr txBox="1"/>
          <p:nvPr/>
        </p:nvSpPr>
        <p:spPr>
          <a:xfrm>
            <a:off x="1228837" y="2935997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Природные ресурсы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6" name="object 20">
            <a:extLst>
              <a:ext uri="{FF2B5EF4-FFF2-40B4-BE49-F238E27FC236}">
                <a16:creationId xmlns="" xmlns:a16="http://schemas.microsoft.com/office/drawing/2014/main" id="{F4E8C659-0B12-4C09-832B-9E7B5582AC9C}"/>
              </a:ext>
            </a:extLst>
          </p:cNvPr>
          <p:cNvSpPr txBox="1"/>
          <p:nvPr/>
        </p:nvSpPr>
        <p:spPr>
          <a:xfrm>
            <a:off x="1228837" y="1301277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Трудовые ресурсы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4" name="Полилиния: фигура 273">
            <a:extLst>
              <a:ext uri="{FF2B5EF4-FFF2-40B4-BE49-F238E27FC236}">
                <a16:creationId xmlns="" xmlns:a16="http://schemas.microsoft.com/office/drawing/2014/main" id="{A7399179-91E2-4C97-B511-E113EB7A3F09}"/>
              </a:ext>
            </a:extLst>
          </p:cNvPr>
          <p:cNvSpPr/>
          <p:nvPr/>
        </p:nvSpPr>
        <p:spPr>
          <a:xfrm rot="17539237">
            <a:off x="306540" y="1080862"/>
            <a:ext cx="779606" cy="779606"/>
          </a:xfrm>
          <a:custGeom>
            <a:avLst/>
            <a:gdLst>
              <a:gd name="connsiteX0" fmla="*/ 779606 w 779606"/>
              <a:gd name="connsiteY0" fmla="*/ 389803 h 779606"/>
              <a:gd name="connsiteX1" fmla="*/ 389803 w 779606"/>
              <a:gd name="connsiteY1" fmla="*/ 779606 h 779606"/>
              <a:gd name="connsiteX2" fmla="*/ 0 w 779606"/>
              <a:gd name="connsiteY2" fmla="*/ 389803 h 779606"/>
              <a:gd name="connsiteX3" fmla="*/ 389803 w 779606"/>
              <a:gd name="connsiteY3" fmla="*/ 0 h 779606"/>
              <a:gd name="connsiteX4" fmla="*/ 779606 w 779606"/>
              <a:gd name="connsiteY4" fmla="*/ 389803 h 77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606" h="779606">
                <a:moveTo>
                  <a:pt x="779606" y="389803"/>
                </a:moveTo>
                <a:cubicBezTo>
                  <a:pt x="779606" y="605086"/>
                  <a:pt x="605086" y="779606"/>
                  <a:pt x="389803" y="779606"/>
                </a:cubicBezTo>
                <a:cubicBezTo>
                  <a:pt x="174521" y="779606"/>
                  <a:pt x="0" y="605086"/>
                  <a:pt x="0" y="389803"/>
                </a:cubicBezTo>
                <a:cubicBezTo>
                  <a:pt x="0" y="174521"/>
                  <a:pt x="174521" y="0"/>
                  <a:pt x="389803" y="0"/>
                </a:cubicBezTo>
                <a:cubicBezTo>
                  <a:pt x="605086" y="0"/>
                  <a:pt x="779606" y="174521"/>
                  <a:pt x="779606" y="389803"/>
                </a:cubicBezTo>
                <a:close/>
              </a:path>
            </a:pathLst>
          </a:custGeom>
          <a:solidFill>
            <a:schemeClr val="bg1"/>
          </a:solidFill>
          <a:ln w="12398" cap="flat">
            <a:noFill/>
            <a:prstDash val="solid"/>
            <a:miter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273" name="Рисунок 272">
            <a:extLst>
              <a:ext uri="{FF2B5EF4-FFF2-40B4-BE49-F238E27FC236}">
                <a16:creationId xmlns="" xmlns:a16="http://schemas.microsoft.com/office/drawing/2014/main" id="{FBEC734C-DD49-4043-8AFE-60E262B28E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305" y="352425"/>
            <a:ext cx="2609721" cy="2174767"/>
          </a:xfrm>
          <a:prstGeom prst="rect">
            <a:avLst/>
          </a:prstGeom>
        </p:spPr>
      </p:pic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BFA4EEB9-DD6A-4E38-AEB1-22E860010276}"/>
              </a:ext>
            </a:extLst>
          </p:cNvPr>
          <p:cNvSpPr/>
          <p:nvPr/>
        </p:nvSpPr>
        <p:spPr>
          <a:xfrm>
            <a:off x="774700" y="2245997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0E0870D3-8E5B-472F-A14C-417884AF05B8}"/>
              </a:ext>
            </a:extLst>
          </p:cNvPr>
          <p:cNvSpPr/>
          <p:nvPr/>
        </p:nvSpPr>
        <p:spPr>
          <a:xfrm>
            <a:off x="950796" y="224587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298B2F58-F329-46A9-9745-D00054680833}"/>
              </a:ext>
            </a:extLst>
          </p:cNvPr>
          <p:cNvSpPr/>
          <p:nvPr/>
        </p:nvSpPr>
        <p:spPr>
          <a:xfrm>
            <a:off x="1126892" y="224587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48745E92-C320-4F06-A3B8-D3CB92D6868C}"/>
              </a:ext>
            </a:extLst>
          </p:cNvPr>
          <p:cNvSpPr/>
          <p:nvPr/>
        </p:nvSpPr>
        <p:spPr>
          <a:xfrm>
            <a:off x="1302988" y="224575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8CF48147-2116-4222-A3D7-A01DDBA03794}"/>
              </a:ext>
            </a:extLst>
          </p:cNvPr>
          <p:cNvSpPr/>
          <p:nvPr/>
        </p:nvSpPr>
        <p:spPr>
          <a:xfrm>
            <a:off x="1479084" y="224233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FED6CD8A-2904-4F74-AADC-A2D763ECBF1E}"/>
              </a:ext>
            </a:extLst>
          </p:cNvPr>
          <p:cNvSpPr/>
          <p:nvPr/>
        </p:nvSpPr>
        <p:spPr>
          <a:xfrm>
            <a:off x="1655180" y="224221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384EE0E6-B783-4DA6-84CC-087811434E9B}"/>
              </a:ext>
            </a:extLst>
          </p:cNvPr>
          <p:cNvSpPr/>
          <p:nvPr/>
        </p:nvSpPr>
        <p:spPr>
          <a:xfrm>
            <a:off x="1831276" y="224221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CAFCB6FA-681B-424A-BA40-0310879298A5}"/>
              </a:ext>
            </a:extLst>
          </p:cNvPr>
          <p:cNvSpPr/>
          <p:nvPr/>
        </p:nvSpPr>
        <p:spPr>
          <a:xfrm>
            <a:off x="2007372" y="224209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DC41626C-DBF7-4550-ADD7-29D551FC893D}"/>
              </a:ext>
            </a:extLst>
          </p:cNvPr>
          <p:cNvSpPr/>
          <p:nvPr/>
        </p:nvSpPr>
        <p:spPr>
          <a:xfrm>
            <a:off x="2183468" y="224209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8CDD32FD-D52B-46F3-AADA-0B0A00215171}"/>
              </a:ext>
            </a:extLst>
          </p:cNvPr>
          <p:cNvSpPr/>
          <p:nvPr/>
        </p:nvSpPr>
        <p:spPr>
          <a:xfrm>
            <a:off x="2359562" y="224197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6788" y="1811616"/>
            <a:ext cx="2648958" cy="15735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sz="105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Трудоспособное</a:t>
            </a:r>
            <a:r>
              <a:rPr kumimoji="0" sz="1050" b="1" i="0" u="none" strike="noStrike" kern="1200" cap="none" spc="-7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05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население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2697" y="2234503"/>
            <a:ext cx="614077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54,2 %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6208" y="1811616"/>
            <a:ext cx="4267200" cy="15908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Дороги</a:t>
            </a:r>
            <a:r>
              <a:rPr kumimoji="0" lang="ru-RU" sz="1000" b="1" i="0" u="none" strike="noStrike" kern="1200" cap="none" spc="-10" normalizeH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 с твердым покрытием – </a:t>
            </a: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467,4</a:t>
            </a:r>
            <a:r>
              <a:rPr kumimoji="0" lang="ru-RU" sz="1000" b="1" i="0" u="none" strike="noStrike" kern="1200" cap="none" spc="-10" normalizeH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км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cxnSp>
        <p:nvCxnSpPr>
          <p:cNvPr id="225" name="Прямая со стрелкой 224"/>
          <p:cNvCxnSpPr>
            <a:cxnSpLocks/>
          </p:cNvCxnSpPr>
          <p:nvPr/>
        </p:nvCxnSpPr>
        <p:spPr>
          <a:xfrm>
            <a:off x="6547974" y="3037147"/>
            <a:ext cx="908050" cy="0"/>
          </a:xfrm>
          <a:prstGeom prst="straightConnector1">
            <a:avLst/>
          </a:prstGeom>
          <a:ln w="9525">
            <a:solidFill>
              <a:srgbClr val="292929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bject 51"/>
          <p:cNvSpPr txBox="1"/>
          <p:nvPr/>
        </p:nvSpPr>
        <p:spPr>
          <a:xfrm>
            <a:off x="6184900" y="2486025"/>
            <a:ext cx="920750" cy="15132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Возможности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ontserrat ExtraBold"/>
              <a:cs typeface="Montserrat ExtraBold"/>
            </a:endParaRPr>
          </a:p>
        </p:txBody>
      </p:sp>
      <p:sp>
        <p:nvSpPr>
          <p:cNvPr id="237" name="object 54"/>
          <p:cNvSpPr txBox="1"/>
          <p:nvPr/>
        </p:nvSpPr>
        <p:spPr>
          <a:xfrm>
            <a:off x="6112542" y="3120356"/>
            <a:ext cx="1259025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1413" algn="l"/>
              </a:tabLst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Г. </a:t>
            </a:r>
            <a:r>
              <a:rPr lang="ru-RU" altLang="ru-RU" sz="800" b="1" noProof="0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Казань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ontserrat ExtraBold"/>
              <a:cs typeface="Montserrat ExtraBold"/>
            </a:endParaRPr>
          </a:p>
        </p:txBody>
      </p:sp>
      <p:sp>
        <p:nvSpPr>
          <p:cNvPr id="239" name="object 55"/>
          <p:cNvSpPr txBox="1"/>
          <p:nvPr/>
        </p:nvSpPr>
        <p:spPr>
          <a:xfrm>
            <a:off x="8775700" y="3095625"/>
            <a:ext cx="990600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Г. Чебоксары</a:t>
            </a:r>
          </a:p>
        </p:txBody>
      </p:sp>
      <p:sp>
        <p:nvSpPr>
          <p:cNvPr id="244" name="object 55"/>
          <p:cNvSpPr txBox="1"/>
          <p:nvPr/>
        </p:nvSpPr>
        <p:spPr>
          <a:xfrm>
            <a:off x="6955326" y="3113347"/>
            <a:ext cx="1501613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С. Моргауши</a:t>
            </a:r>
          </a:p>
        </p:txBody>
      </p:sp>
      <p:cxnSp>
        <p:nvCxnSpPr>
          <p:cNvPr id="246" name="Прямая со стрелкой 245"/>
          <p:cNvCxnSpPr>
            <a:cxnSpLocks/>
          </p:cNvCxnSpPr>
          <p:nvPr/>
        </p:nvCxnSpPr>
        <p:spPr>
          <a:xfrm flipH="1">
            <a:off x="7995774" y="3037147"/>
            <a:ext cx="801688" cy="0"/>
          </a:xfrm>
          <a:prstGeom prst="straightConnector1">
            <a:avLst/>
          </a:prstGeom>
          <a:ln w="9525">
            <a:solidFill>
              <a:srgbClr val="292929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object 72"/>
          <p:cNvSpPr txBox="1"/>
          <p:nvPr/>
        </p:nvSpPr>
        <p:spPr>
          <a:xfrm>
            <a:off x="8145654" y="2856885"/>
            <a:ext cx="536575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47 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км</a:t>
            </a:r>
          </a:p>
        </p:txBody>
      </p:sp>
      <p:sp>
        <p:nvSpPr>
          <p:cNvPr id="248" name="object 72"/>
          <p:cNvSpPr txBox="1"/>
          <p:nvPr/>
        </p:nvSpPr>
        <p:spPr>
          <a:xfrm>
            <a:off x="6742178" y="2860901"/>
            <a:ext cx="538162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195 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км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ontserrat ExtraBold"/>
              <a:cs typeface="Montserrat ExtraBold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22300" y="3857625"/>
            <a:ext cx="5346700" cy="1556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Пахотные земли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36,97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10800000" flipV="1">
            <a:off x="4683223" y="2890442"/>
            <a:ext cx="1088215" cy="3735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*</a:t>
            </a:r>
            <a:r>
              <a:rPr kumimoji="0" lang="ru-RU" sz="900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Приведены данные                        по используемым </a:t>
            </a:r>
            <a:r>
              <a:rPr lang="ru-RU" sz="900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                  </a:t>
            </a:r>
            <a:r>
              <a:rPr kumimoji="0" lang="ru-RU" sz="900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запасам</a:t>
            </a:r>
          </a:p>
        </p:txBody>
      </p:sp>
      <p:sp>
        <p:nvSpPr>
          <p:cNvPr id="251" name="object 20">
            <a:extLst>
              <a:ext uri="{FF2B5EF4-FFF2-40B4-BE49-F238E27FC236}">
                <a16:creationId xmlns="" xmlns:a16="http://schemas.microsoft.com/office/drawing/2014/main" id="{E91ACB74-7713-4A2E-AE84-D1A2F6456E08}"/>
              </a:ext>
            </a:extLst>
          </p:cNvPr>
          <p:cNvSpPr txBox="1"/>
          <p:nvPr/>
        </p:nvSpPr>
        <p:spPr>
          <a:xfrm>
            <a:off x="7251700" y="2028825"/>
            <a:ext cx="2743200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16002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в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т.ч. дороги</a:t>
            </a:r>
            <a:r>
              <a:rPr kumimoji="0" lang="ru-RU" sz="1000" b="1" i="0" u="none" strike="noStrike" kern="1200" cap="none" spc="-10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местного значения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</a:t>
            </a: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345,5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км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622300" y="4467225"/>
            <a:ext cx="5346700" cy="1556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Пастбища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1,28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469900" y="7162740"/>
            <a:ext cx="9296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Детальная информация по составу полезных ископаемых на сайте Министерства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природных ресурсов и экологии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Чувашской Республики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6108700" y="3324225"/>
            <a:ext cx="4191000" cy="1020792"/>
          </a:xfrm>
          <a:prstGeom prst="rect">
            <a:avLst/>
          </a:prstGeom>
        </p:spPr>
        <p:txBody>
          <a:bodyPr wrap="square" lIns="0" bIns="0">
            <a:spAutoFit/>
          </a:bodyPr>
          <a:lstStyle/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r>
              <a:rPr lang="ru-RU" altLang="ru-RU" sz="900" b="1" dirty="0">
                <a:solidFill>
                  <a:srgbClr val="2B2F32"/>
                </a:solidFill>
                <a:ea typeface="Montserrat ExtraBold"/>
                <a:cs typeface="Montserrat ExtraBold"/>
              </a:rPr>
              <a:t>Сформирована инвестиционная площадка :</a:t>
            </a:r>
          </a:p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endParaRPr lang="ru-RU" altLang="ru-RU" sz="900" dirty="0">
              <a:solidFill>
                <a:srgbClr val="2B2F32"/>
              </a:solidFill>
              <a:ea typeface="Montserrat ExtraBold"/>
              <a:cs typeface="Montserrat ExtraBold"/>
            </a:endParaRPr>
          </a:p>
          <a:p>
            <a:pPr marL="12700">
              <a:lnSpc>
                <a:spcPts val="900"/>
              </a:lnSpc>
              <a:spcBef>
                <a:spcPts val="100"/>
              </a:spcBef>
              <a:defRPr/>
            </a:pPr>
            <a:r>
              <a:rPr lang="ru-RU" altLang="ru-RU" sz="900" dirty="0">
                <a:solidFill>
                  <a:srgbClr val="2B2F32"/>
                </a:solidFill>
                <a:ea typeface="Montserrat ExtraBold"/>
                <a:cs typeface="Montserrat ExtraBold"/>
              </a:rPr>
              <a:t>Для строительства многоквартирного жилого дома – с. Моргауши, ул. Парковая – 0,3426 га</a:t>
            </a:r>
          </a:p>
          <a:p>
            <a:pPr marL="12700">
              <a:lnSpc>
                <a:spcPts val="900"/>
              </a:lnSpc>
              <a:spcBef>
                <a:spcPts val="100"/>
              </a:spcBef>
              <a:defRPr/>
            </a:pPr>
            <a:endParaRPr lang="ru-RU" altLang="ru-RU" sz="900" dirty="0">
              <a:solidFill>
                <a:srgbClr val="2B2F32"/>
              </a:solidFill>
              <a:ea typeface="Montserrat ExtraBold"/>
              <a:cs typeface="Montserrat ExtraBold"/>
            </a:endParaRPr>
          </a:p>
          <a:p>
            <a:pPr marL="12700">
              <a:lnSpc>
                <a:spcPts val="900"/>
              </a:lnSpc>
              <a:spcBef>
                <a:spcPts val="100"/>
              </a:spcBef>
              <a:defRPr/>
            </a:pPr>
            <a:endParaRPr lang="ru-RU" altLang="ru-RU" sz="900" dirty="0">
              <a:solidFill>
                <a:srgbClr val="2B2F32"/>
              </a:solidFill>
              <a:ea typeface="Montserrat ExtraBold"/>
              <a:cs typeface="Montserrat ExtraBold"/>
            </a:endParaRPr>
          </a:p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endParaRPr lang="ru-RU" altLang="ru-RU" sz="900" b="1" dirty="0">
              <a:solidFill>
                <a:srgbClr val="2B2F32"/>
              </a:solidFill>
              <a:ea typeface="Montserrat ExtraBold"/>
              <a:cs typeface="Montserrat ExtraBold"/>
            </a:endParaRPr>
          </a:p>
          <a:p>
            <a:pPr marL="12700" lvl="0">
              <a:lnSpc>
                <a:spcPts val="700"/>
              </a:lnSpc>
              <a:spcBef>
                <a:spcPts val="100"/>
              </a:spcBef>
              <a:defRPr/>
            </a:pPr>
            <a:endParaRPr lang="ru-RU" altLang="ru-RU" sz="900" b="1" dirty="0">
              <a:solidFill>
                <a:srgbClr val="2B2F32"/>
              </a:solidFill>
              <a:ea typeface="Montserrat ExtraBold"/>
              <a:cs typeface="Montserrat ExtraBold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6184900" y="6677025"/>
            <a:ext cx="41148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dirty="0">
                <a:solidFill>
                  <a:srgbClr val="000000"/>
                </a:solidFill>
              </a:rPr>
              <a:t/>
            </a:r>
            <a:br>
              <a:rPr lang="ru-RU" sz="900" dirty="0">
                <a:solidFill>
                  <a:srgbClr val="000000"/>
                </a:solidFill>
              </a:rPr>
            </a:b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27" name="object 6"/>
          <p:cNvSpPr txBox="1"/>
          <p:nvPr/>
        </p:nvSpPr>
        <p:spPr>
          <a:xfrm>
            <a:off x="774700" y="2050091"/>
            <a:ext cx="2819400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lang="ru-RU" sz="900" b="1" spc="-15" dirty="0" err="1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Моргаушский</a:t>
            </a:r>
            <a:r>
              <a:rPr lang="ru-RU" sz="9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 район</a:t>
            </a:r>
            <a:r>
              <a:rPr kumimoji="0" lang="ru-RU" sz="9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9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 31,4 </a:t>
            </a:r>
            <a:r>
              <a:rPr kumimoji="0" sz="9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.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чел.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="" xmlns:a16="http://schemas.microsoft.com/office/drawing/2014/main" id="{56A2FF37-2ED0-475C-B95F-DEB6F0479B6B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72" name="object 5">
            <a:extLst>
              <a:ext uri="{FF2B5EF4-FFF2-40B4-BE49-F238E27FC236}">
                <a16:creationId xmlns="" xmlns:a16="http://schemas.microsoft.com/office/drawing/2014/main" id="{83D676C2-FC99-4031-A756-B28123835C76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9432692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БАЗА КЛЮЧЕВЫХ РЕСУРСОВ, СОСТОЯНИЕ ЛОГИСТИКИ</a:t>
            </a:r>
          </a:p>
          <a:p>
            <a:pPr marL="12700">
              <a:spcBef>
                <a:spcPts val="100"/>
              </a:spcBef>
            </a:pPr>
            <a:r>
              <a:rPr lang="ru-RU" sz="1400" kern="0" spc="15" dirty="0">
                <a:solidFill>
                  <a:srgbClr val="1F427B"/>
                </a:solidFill>
                <a:latin typeface="+mj-lt"/>
              </a:rPr>
              <a:t>– данные открытых источников (Моргаушский </a:t>
            </a:r>
            <a:r>
              <a:rPr lang="ru-RU" sz="1400" kern="0" spc="15" dirty="0" smtClean="0">
                <a:solidFill>
                  <a:srgbClr val="1F427B"/>
                </a:solidFill>
                <a:latin typeface="+mj-lt"/>
              </a:rPr>
              <a:t>МО)</a:t>
            </a:r>
            <a:endParaRPr lang="ru-RU" sz="1400" kern="0" spc="15" dirty="0">
              <a:solidFill>
                <a:srgbClr val="1F427B"/>
              </a:solidFill>
              <a:latin typeface="+mj-lt"/>
            </a:endParaRPr>
          </a:p>
          <a:p>
            <a:pPr marL="12700">
              <a:spcBef>
                <a:spcPts val="100"/>
              </a:spcBef>
            </a:pP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43" name="Рисунок 21">
            <a:extLst>
              <a:ext uri="{FF2B5EF4-FFF2-40B4-BE49-F238E27FC236}">
                <a16:creationId xmlns="" xmlns:a16="http://schemas.microsoft.com/office/drawing/2014/main" id="{7E5B45CA-4D5A-44ED-A2EE-59B2F9EB991F}"/>
              </a:ext>
            </a:extLst>
          </p:cNvPr>
          <p:cNvGrpSpPr/>
          <p:nvPr/>
        </p:nvGrpSpPr>
        <p:grpSpPr>
          <a:xfrm>
            <a:off x="317500" y="2690873"/>
            <a:ext cx="785569" cy="785569"/>
            <a:chOff x="317500" y="2867025"/>
            <a:chExt cx="785569" cy="785569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41A2F315-67FB-488F-95C8-B2B17DCB154A}"/>
                </a:ext>
              </a:extLst>
            </p:cNvPr>
            <p:cNvSpPr/>
            <p:nvPr/>
          </p:nvSpPr>
          <p:spPr>
            <a:xfrm rot="-4060763">
              <a:off x="317513" y="2866957"/>
              <a:ext cx="779606" cy="779606"/>
            </a:xfrm>
            <a:custGeom>
              <a:avLst/>
              <a:gdLst>
                <a:gd name="connsiteX0" fmla="*/ 779606 w 779606"/>
                <a:gd name="connsiteY0" fmla="*/ 389803 h 779606"/>
                <a:gd name="connsiteX1" fmla="*/ 389803 w 779606"/>
                <a:gd name="connsiteY1" fmla="*/ 779606 h 779606"/>
                <a:gd name="connsiteX2" fmla="*/ 0 w 779606"/>
                <a:gd name="connsiteY2" fmla="*/ 389803 h 779606"/>
                <a:gd name="connsiteX3" fmla="*/ 389803 w 779606"/>
                <a:gd name="connsiteY3" fmla="*/ 0 h 779606"/>
                <a:gd name="connsiteX4" fmla="*/ 779606 w 779606"/>
                <a:gd name="connsiteY4" fmla="*/ 389803 h 77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606" h="779606">
                  <a:moveTo>
                    <a:pt x="779606" y="389803"/>
                  </a:moveTo>
                  <a:cubicBezTo>
                    <a:pt x="779606" y="605086"/>
                    <a:pt x="605086" y="779606"/>
                    <a:pt x="389803" y="779606"/>
                  </a:cubicBezTo>
                  <a:cubicBezTo>
                    <a:pt x="174521" y="779606"/>
                    <a:pt x="0" y="605086"/>
                    <a:pt x="0" y="389803"/>
                  </a:cubicBezTo>
                  <a:cubicBezTo>
                    <a:pt x="0" y="174521"/>
                    <a:pt x="174521" y="0"/>
                    <a:pt x="389803" y="0"/>
                  </a:cubicBezTo>
                  <a:cubicBezTo>
                    <a:pt x="605086" y="0"/>
                    <a:pt x="779606" y="174521"/>
                    <a:pt x="779606" y="389803"/>
                  </a:cubicBezTo>
                  <a:close/>
                </a:path>
              </a:pathLst>
            </a:custGeom>
            <a:solidFill>
              <a:schemeClr val="bg1"/>
            </a:solidFill>
            <a:ln w="12398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71894D0F-8A1F-4ED7-AB25-E7501DBC4594}"/>
                </a:ext>
              </a:extLst>
            </p:cNvPr>
            <p:cNvSpPr/>
            <p:nvPr/>
          </p:nvSpPr>
          <p:spPr>
            <a:xfrm>
              <a:off x="589207" y="3040224"/>
              <a:ext cx="75564" cy="75564"/>
            </a:xfrm>
            <a:custGeom>
              <a:avLst/>
              <a:gdLst>
                <a:gd name="connsiteX0" fmla="*/ 75564 w 75564"/>
                <a:gd name="connsiteY0" fmla="*/ 37782 h 75564"/>
                <a:gd name="connsiteX1" fmla="*/ 37782 w 75564"/>
                <a:gd name="connsiteY1" fmla="*/ 75564 h 75564"/>
                <a:gd name="connsiteX2" fmla="*/ 0 w 75564"/>
                <a:gd name="connsiteY2" fmla="*/ 37782 h 75564"/>
                <a:gd name="connsiteX3" fmla="*/ 37782 w 75564"/>
                <a:gd name="connsiteY3" fmla="*/ 0 h 75564"/>
                <a:gd name="connsiteX4" fmla="*/ 75564 w 75564"/>
                <a:gd name="connsiteY4" fmla="*/ 37782 h 7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4" h="75564">
                  <a:moveTo>
                    <a:pt x="75564" y="37782"/>
                  </a:moveTo>
                  <a:cubicBezTo>
                    <a:pt x="75564" y="58649"/>
                    <a:pt x="58649" y="75564"/>
                    <a:pt x="37782" y="75564"/>
                  </a:cubicBezTo>
                  <a:cubicBezTo>
                    <a:pt x="16916" y="75564"/>
                    <a:pt x="0" y="58649"/>
                    <a:pt x="0" y="37782"/>
                  </a:cubicBezTo>
                  <a:cubicBezTo>
                    <a:pt x="0" y="16916"/>
                    <a:pt x="16916" y="0"/>
                    <a:pt x="37782" y="0"/>
                  </a:cubicBezTo>
                  <a:cubicBezTo>
                    <a:pt x="58649" y="0"/>
                    <a:pt x="75564" y="16916"/>
                    <a:pt x="75564" y="37782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8" name="Рисунок 21">
              <a:extLst>
                <a:ext uri="{FF2B5EF4-FFF2-40B4-BE49-F238E27FC236}">
                  <a16:creationId xmlns=""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23248" y="2998451"/>
              <a:ext cx="8479" cy="30175"/>
              <a:chOff x="623248" y="2998451"/>
              <a:chExt cx="8479" cy="30175"/>
            </a:xfrm>
            <a:solidFill>
              <a:srgbClr val="333435"/>
            </a:solidFill>
          </p:grpSpPr>
          <p:sp>
            <p:nvSpPr>
              <p:cNvPr id="49" name="Полилиния: фигура 48">
                <a:extLst>
                  <a:ext uri="{FF2B5EF4-FFF2-40B4-BE49-F238E27FC236}">
                    <a16:creationId xmlns="" xmlns:a16="http://schemas.microsoft.com/office/drawing/2014/main" id="{7E852369-9AC0-41AB-AF26-FDB761D91CA6}"/>
                  </a:ext>
                </a:extLst>
              </p:cNvPr>
              <p:cNvSpPr/>
              <p:nvPr/>
            </p:nvSpPr>
            <p:spPr>
              <a:xfrm>
                <a:off x="627488" y="3002691"/>
                <a:ext cx="12469" cy="21696"/>
              </a:xfrm>
              <a:custGeom>
                <a:avLst/>
                <a:gdLst>
                  <a:gd name="connsiteX0" fmla="*/ 0 w 12469"/>
                  <a:gd name="connsiteY0" fmla="*/ 0 h 21696"/>
                  <a:gd name="connsiteX1" fmla="*/ 0 w 12469"/>
                  <a:gd name="connsiteY1" fmla="*/ 21697 h 2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9" h="21696">
                    <a:moveTo>
                      <a:pt x="0" y="0"/>
                    </a:moveTo>
                    <a:lnTo>
                      <a:pt x="0" y="21697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="" xmlns:a16="http://schemas.microsoft.com/office/drawing/2014/main" id="{DB049AA5-C0C2-4C01-A438-3A741D56C5CA}"/>
                  </a:ext>
                </a:extLst>
              </p:cNvPr>
              <p:cNvSpPr/>
              <p:nvPr/>
            </p:nvSpPr>
            <p:spPr>
              <a:xfrm>
                <a:off x="623248" y="2998451"/>
                <a:ext cx="8479" cy="30175"/>
              </a:xfrm>
              <a:custGeom>
                <a:avLst/>
                <a:gdLst>
                  <a:gd name="connsiteX0" fmla="*/ 4240 w 8479"/>
                  <a:gd name="connsiteY0" fmla="*/ 30176 h 30175"/>
                  <a:gd name="connsiteX1" fmla="*/ 0 w 8479"/>
                  <a:gd name="connsiteY1" fmla="*/ 25936 h 30175"/>
                  <a:gd name="connsiteX2" fmla="*/ 0 w 8479"/>
                  <a:gd name="connsiteY2" fmla="*/ 4240 h 30175"/>
                  <a:gd name="connsiteX3" fmla="*/ 4240 w 8479"/>
                  <a:gd name="connsiteY3" fmla="*/ 0 h 30175"/>
                  <a:gd name="connsiteX4" fmla="*/ 8479 w 8479"/>
                  <a:gd name="connsiteY4" fmla="*/ 4240 h 30175"/>
                  <a:gd name="connsiteX5" fmla="*/ 8479 w 8479"/>
                  <a:gd name="connsiteY5" fmla="*/ 25936 h 30175"/>
                  <a:gd name="connsiteX6" fmla="*/ 4240 w 8479"/>
                  <a:gd name="connsiteY6" fmla="*/ 30176 h 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9" h="30175">
                    <a:moveTo>
                      <a:pt x="4240" y="30176"/>
                    </a:moveTo>
                    <a:cubicBezTo>
                      <a:pt x="1870" y="30176"/>
                      <a:pt x="0" y="28305"/>
                      <a:pt x="0" y="25936"/>
                    </a:cubicBezTo>
                    <a:lnTo>
                      <a:pt x="0" y="4240"/>
                    </a:lnTo>
                    <a:cubicBezTo>
                      <a:pt x="0" y="1870"/>
                      <a:pt x="1870" y="0"/>
                      <a:pt x="4240" y="0"/>
                    </a:cubicBezTo>
                    <a:cubicBezTo>
                      <a:pt x="6609" y="0"/>
                      <a:pt x="8479" y="1870"/>
                      <a:pt x="8479" y="4240"/>
                    </a:cubicBezTo>
                    <a:lnTo>
                      <a:pt x="8479" y="25936"/>
                    </a:lnTo>
                    <a:cubicBezTo>
                      <a:pt x="8479" y="28305"/>
                      <a:pt x="6609" y="30176"/>
                      <a:pt x="4240" y="30176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1" name="Рисунок 21">
              <a:extLst>
                <a:ext uri="{FF2B5EF4-FFF2-40B4-BE49-F238E27FC236}">
                  <a16:creationId xmlns=""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23248" y="3128257"/>
              <a:ext cx="8479" cy="30175"/>
              <a:chOff x="623248" y="3128257"/>
              <a:chExt cx="8479" cy="30175"/>
            </a:xfrm>
            <a:solidFill>
              <a:srgbClr val="333435"/>
            </a:solidFill>
          </p:grpSpPr>
          <p:sp>
            <p:nvSpPr>
              <p:cNvPr id="52" name="Полилиния: фигура 51">
                <a:extLst>
                  <a:ext uri="{FF2B5EF4-FFF2-40B4-BE49-F238E27FC236}">
                    <a16:creationId xmlns="" xmlns:a16="http://schemas.microsoft.com/office/drawing/2014/main" id="{299DC427-D7FA-4CAA-9EB9-770DBEBAF16A}"/>
                  </a:ext>
                </a:extLst>
              </p:cNvPr>
              <p:cNvSpPr/>
              <p:nvPr/>
            </p:nvSpPr>
            <p:spPr>
              <a:xfrm>
                <a:off x="627488" y="3132372"/>
                <a:ext cx="12469" cy="21821"/>
              </a:xfrm>
              <a:custGeom>
                <a:avLst/>
                <a:gdLst>
                  <a:gd name="connsiteX0" fmla="*/ 0 w 12469"/>
                  <a:gd name="connsiteY0" fmla="*/ 0 h 21821"/>
                  <a:gd name="connsiteX1" fmla="*/ 0 w 12469"/>
                  <a:gd name="connsiteY1" fmla="*/ 21821 h 2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9" h="21821">
                    <a:moveTo>
                      <a:pt x="0" y="0"/>
                    </a:moveTo>
                    <a:lnTo>
                      <a:pt x="0" y="21821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="" xmlns:a16="http://schemas.microsoft.com/office/drawing/2014/main" id="{B7930336-0542-41B0-B33B-0A1D360755A7}"/>
                  </a:ext>
                </a:extLst>
              </p:cNvPr>
              <p:cNvSpPr/>
              <p:nvPr/>
            </p:nvSpPr>
            <p:spPr>
              <a:xfrm>
                <a:off x="623248" y="3128257"/>
                <a:ext cx="8479" cy="30175"/>
              </a:xfrm>
              <a:custGeom>
                <a:avLst/>
                <a:gdLst>
                  <a:gd name="connsiteX0" fmla="*/ 4240 w 8479"/>
                  <a:gd name="connsiteY0" fmla="*/ 30176 h 30175"/>
                  <a:gd name="connsiteX1" fmla="*/ 0 w 8479"/>
                  <a:gd name="connsiteY1" fmla="*/ 25936 h 30175"/>
                  <a:gd name="connsiteX2" fmla="*/ 0 w 8479"/>
                  <a:gd name="connsiteY2" fmla="*/ 4240 h 30175"/>
                  <a:gd name="connsiteX3" fmla="*/ 4240 w 8479"/>
                  <a:gd name="connsiteY3" fmla="*/ 0 h 30175"/>
                  <a:gd name="connsiteX4" fmla="*/ 8479 w 8479"/>
                  <a:gd name="connsiteY4" fmla="*/ 4240 h 30175"/>
                  <a:gd name="connsiteX5" fmla="*/ 8479 w 8479"/>
                  <a:gd name="connsiteY5" fmla="*/ 25936 h 30175"/>
                  <a:gd name="connsiteX6" fmla="*/ 4240 w 8479"/>
                  <a:gd name="connsiteY6" fmla="*/ 30176 h 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9" h="30175">
                    <a:moveTo>
                      <a:pt x="4240" y="30176"/>
                    </a:moveTo>
                    <a:cubicBezTo>
                      <a:pt x="1870" y="30176"/>
                      <a:pt x="0" y="28305"/>
                      <a:pt x="0" y="25936"/>
                    </a:cubicBezTo>
                    <a:lnTo>
                      <a:pt x="0" y="4240"/>
                    </a:lnTo>
                    <a:cubicBezTo>
                      <a:pt x="0" y="1870"/>
                      <a:pt x="1870" y="0"/>
                      <a:pt x="4240" y="0"/>
                    </a:cubicBezTo>
                    <a:cubicBezTo>
                      <a:pt x="6609" y="0"/>
                      <a:pt x="8479" y="1870"/>
                      <a:pt x="8479" y="4240"/>
                    </a:cubicBezTo>
                    <a:lnTo>
                      <a:pt x="8479" y="25936"/>
                    </a:lnTo>
                    <a:cubicBezTo>
                      <a:pt x="8479" y="28305"/>
                      <a:pt x="6609" y="30176"/>
                      <a:pt x="4240" y="30176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4" name="Рисунок 21">
              <a:extLst>
                <a:ext uri="{FF2B5EF4-FFF2-40B4-BE49-F238E27FC236}">
                  <a16:creationId xmlns=""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77240" y="3074265"/>
              <a:ext cx="30175" cy="8479"/>
              <a:chOff x="677240" y="3074265"/>
              <a:chExt cx="30175" cy="8479"/>
            </a:xfrm>
            <a:solidFill>
              <a:srgbClr val="333435"/>
            </a:solidFill>
          </p:grpSpPr>
          <p:sp>
            <p:nvSpPr>
              <p:cNvPr id="55" name="Полилиния: фигура 54">
                <a:extLst>
                  <a:ext uri="{FF2B5EF4-FFF2-40B4-BE49-F238E27FC236}">
                    <a16:creationId xmlns="" xmlns:a16="http://schemas.microsoft.com/office/drawing/2014/main" id="{98E3958E-C8C4-465C-B8B7-DA6E40314E06}"/>
                  </a:ext>
                </a:extLst>
              </p:cNvPr>
              <p:cNvSpPr/>
              <p:nvPr/>
            </p:nvSpPr>
            <p:spPr>
              <a:xfrm>
                <a:off x="681480" y="3078380"/>
                <a:ext cx="21696" cy="12469"/>
              </a:xfrm>
              <a:custGeom>
                <a:avLst/>
                <a:gdLst>
                  <a:gd name="connsiteX0" fmla="*/ 21697 w 21696"/>
                  <a:gd name="connsiteY0" fmla="*/ 0 h 12469"/>
                  <a:gd name="connsiteX1" fmla="*/ 0 w 21696"/>
                  <a:gd name="connsiteY1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96" h="12469">
                    <a:moveTo>
                      <a:pt x="21697" y="0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="" xmlns:a16="http://schemas.microsoft.com/office/drawing/2014/main" id="{A1E5BE4E-8A54-40BE-B10D-8B235C1D7E5C}"/>
                  </a:ext>
                </a:extLst>
              </p:cNvPr>
              <p:cNvSpPr/>
              <p:nvPr/>
            </p:nvSpPr>
            <p:spPr>
              <a:xfrm>
                <a:off x="677240" y="3074265"/>
                <a:ext cx="30175" cy="8479"/>
              </a:xfrm>
              <a:custGeom>
                <a:avLst/>
                <a:gdLst>
                  <a:gd name="connsiteX0" fmla="*/ 25936 w 30175"/>
                  <a:gd name="connsiteY0" fmla="*/ 8479 h 8479"/>
                  <a:gd name="connsiteX1" fmla="*/ 4240 w 30175"/>
                  <a:gd name="connsiteY1" fmla="*/ 8479 h 8479"/>
                  <a:gd name="connsiteX2" fmla="*/ 0 w 30175"/>
                  <a:gd name="connsiteY2" fmla="*/ 4240 h 8479"/>
                  <a:gd name="connsiteX3" fmla="*/ 4240 w 30175"/>
                  <a:gd name="connsiteY3" fmla="*/ 0 h 8479"/>
                  <a:gd name="connsiteX4" fmla="*/ 25936 w 30175"/>
                  <a:gd name="connsiteY4" fmla="*/ 0 h 8479"/>
                  <a:gd name="connsiteX5" fmla="*/ 30176 w 30175"/>
                  <a:gd name="connsiteY5" fmla="*/ 4240 h 8479"/>
                  <a:gd name="connsiteX6" fmla="*/ 25936 w 30175"/>
                  <a:gd name="connsiteY6" fmla="*/ 8479 h 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75" h="8479">
                    <a:moveTo>
                      <a:pt x="25936" y="8479"/>
                    </a:moveTo>
                    <a:lnTo>
                      <a:pt x="4240" y="8479"/>
                    </a:lnTo>
                    <a:cubicBezTo>
                      <a:pt x="1870" y="8479"/>
                      <a:pt x="0" y="6609"/>
                      <a:pt x="0" y="4240"/>
                    </a:cubicBezTo>
                    <a:cubicBezTo>
                      <a:pt x="0" y="1870"/>
                      <a:pt x="1870" y="0"/>
                      <a:pt x="4240" y="0"/>
                    </a:cubicBezTo>
                    <a:lnTo>
                      <a:pt x="25936" y="0"/>
                    </a:lnTo>
                    <a:cubicBezTo>
                      <a:pt x="28305" y="0"/>
                      <a:pt x="30176" y="1870"/>
                      <a:pt x="30176" y="4240"/>
                    </a:cubicBezTo>
                    <a:cubicBezTo>
                      <a:pt x="30176" y="6609"/>
                      <a:pt x="28305" y="8479"/>
                      <a:pt x="25936" y="8479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7" name="Рисунок 21">
              <a:extLst>
                <a:ext uri="{FF2B5EF4-FFF2-40B4-BE49-F238E27FC236}">
                  <a16:creationId xmlns=""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547559" y="3074265"/>
              <a:ext cx="30175" cy="8479"/>
              <a:chOff x="547559" y="3074265"/>
              <a:chExt cx="30175" cy="8479"/>
            </a:xfrm>
            <a:solidFill>
              <a:srgbClr val="333435"/>
            </a:solidFill>
          </p:grpSpPr>
          <p:sp>
            <p:nvSpPr>
              <p:cNvPr id="58" name="Полилиния: фигура 57">
                <a:extLst>
                  <a:ext uri="{FF2B5EF4-FFF2-40B4-BE49-F238E27FC236}">
                    <a16:creationId xmlns="" xmlns:a16="http://schemas.microsoft.com/office/drawing/2014/main" id="{80ADAF60-EC92-4207-990D-CC0B5E6C4C3D}"/>
                  </a:ext>
                </a:extLst>
              </p:cNvPr>
              <p:cNvSpPr/>
              <p:nvPr/>
            </p:nvSpPr>
            <p:spPr>
              <a:xfrm>
                <a:off x="551674" y="3078380"/>
                <a:ext cx="21821" cy="12469"/>
              </a:xfrm>
              <a:custGeom>
                <a:avLst/>
                <a:gdLst>
                  <a:gd name="connsiteX0" fmla="*/ 21821 w 21821"/>
                  <a:gd name="connsiteY0" fmla="*/ 0 h 12469"/>
                  <a:gd name="connsiteX1" fmla="*/ 0 w 21821"/>
                  <a:gd name="connsiteY1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21" h="12469">
                    <a:moveTo>
                      <a:pt x="21821" y="0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="" xmlns:a16="http://schemas.microsoft.com/office/drawing/2014/main" id="{7651502B-E19D-4F5E-920C-3C26A8B6D605}"/>
                  </a:ext>
                </a:extLst>
              </p:cNvPr>
              <p:cNvSpPr/>
              <p:nvPr/>
            </p:nvSpPr>
            <p:spPr>
              <a:xfrm>
                <a:off x="547559" y="3074265"/>
                <a:ext cx="30175" cy="8479"/>
              </a:xfrm>
              <a:custGeom>
                <a:avLst/>
                <a:gdLst>
                  <a:gd name="connsiteX0" fmla="*/ 25936 w 30175"/>
                  <a:gd name="connsiteY0" fmla="*/ 8479 h 8479"/>
                  <a:gd name="connsiteX1" fmla="*/ 4240 w 30175"/>
                  <a:gd name="connsiteY1" fmla="*/ 8479 h 8479"/>
                  <a:gd name="connsiteX2" fmla="*/ 0 w 30175"/>
                  <a:gd name="connsiteY2" fmla="*/ 4240 h 8479"/>
                  <a:gd name="connsiteX3" fmla="*/ 4240 w 30175"/>
                  <a:gd name="connsiteY3" fmla="*/ 0 h 8479"/>
                  <a:gd name="connsiteX4" fmla="*/ 25936 w 30175"/>
                  <a:gd name="connsiteY4" fmla="*/ 0 h 8479"/>
                  <a:gd name="connsiteX5" fmla="*/ 30176 w 30175"/>
                  <a:gd name="connsiteY5" fmla="*/ 4240 h 8479"/>
                  <a:gd name="connsiteX6" fmla="*/ 25936 w 30175"/>
                  <a:gd name="connsiteY6" fmla="*/ 8479 h 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75" h="8479">
                    <a:moveTo>
                      <a:pt x="25936" y="8479"/>
                    </a:moveTo>
                    <a:lnTo>
                      <a:pt x="4240" y="8479"/>
                    </a:lnTo>
                    <a:cubicBezTo>
                      <a:pt x="1870" y="8479"/>
                      <a:pt x="0" y="6609"/>
                      <a:pt x="0" y="4240"/>
                    </a:cubicBezTo>
                    <a:cubicBezTo>
                      <a:pt x="0" y="1870"/>
                      <a:pt x="1870" y="0"/>
                      <a:pt x="4240" y="0"/>
                    </a:cubicBezTo>
                    <a:lnTo>
                      <a:pt x="25936" y="0"/>
                    </a:lnTo>
                    <a:cubicBezTo>
                      <a:pt x="28305" y="0"/>
                      <a:pt x="30176" y="1870"/>
                      <a:pt x="30176" y="4240"/>
                    </a:cubicBezTo>
                    <a:cubicBezTo>
                      <a:pt x="30176" y="6609"/>
                      <a:pt x="28305" y="8479"/>
                      <a:pt x="25936" y="8479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0" name="Рисунок 21">
              <a:extLst>
                <a:ext uri="{FF2B5EF4-FFF2-40B4-BE49-F238E27FC236}">
                  <a16:creationId xmlns=""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61435" y="3112328"/>
              <a:ext cx="23878" cy="23909"/>
              <a:chOff x="661435" y="3112328"/>
              <a:chExt cx="23878" cy="23909"/>
            </a:xfrm>
            <a:solidFill>
              <a:srgbClr val="333435"/>
            </a:solidFill>
          </p:grpSpPr>
          <p:sp>
            <p:nvSpPr>
              <p:cNvPr id="61" name="Полилиния: фигура 60">
                <a:extLst>
                  <a:ext uri="{FF2B5EF4-FFF2-40B4-BE49-F238E27FC236}">
                    <a16:creationId xmlns="" xmlns:a16="http://schemas.microsoft.com/office/drawing/2014/main" id="{7E659198-5688-4455-9783-D77A3379E446}"/>
                  </a:ext>
                </a:extLst>
              </p:cNvPr>
              <p:cNvSpPr/>
              <p:nvPr/>
            </p:nvSpPr>
            <p:spPr>
              <a:xfrm>
                <a:off x="665644" y="3116536"/>
                <a:ext cx="15337" cy="15461"/>
              </a:xfrm>
              <a:custGeom>
                <a:avLst/>
                <a:gdLst>
                  <a:gd name="connsiteX0" fmla="*/ 15337 w 15337"/>
                  <a:gd name="connsiteY0" fmla="*/ 15462 h 15461"/>
                  <a:gd name="connsiteX1" fmla="*/ 0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15337" y="15462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="" xmlns:a16="http://schemas.microsoft.com/office/drawing/2014/main" id="{C493139F-8A36-4AC2-A452-B059DBF793FF}"/>
                  </a:ext>
                </a:extLst>
              </p:cNvPr>
              <p:cNvSpPr/>
              <p:nvPr/>
            </p:nvSpPr>
            <p:spPr>
              <a:xfrm>
                <a:off x="661435" y="3112328"/>
                <a:ext cx="23878" cy="23909"/>
              </a:xfrm>
              <a:custGeom>
                <a:avLst/>
                <a:gdLst>
                  <a:gd name="connsiteX0" fmla="*/ 19546 w 23878"/>
                  <a:gd name="connsiteY0" fmla="*/ 23910 h 23909"/>
                  <a:gd name="connsiteX1" fmla="*/ 16553 w 23878"/>
                  <a:gd name="connsiteY1" fmla="*/ 22663 h 23909"/>
                  <a:gd name="connsiteX2" fmla="*/ 1216 w 23878"/>
                  <a:gd name="connsiteY2" fmla="*/ 7326 h 23909"/>
                  <a:gd name="connsiteX3" fmla="*/ 1216 w 23878"/>
                  <a:gd name="connsiteY3" fmla="*/ 1216 h 23909"/>
                  <a:gd name="connsiteX4" fmla="*/ 7326 w 23878"/>
                  <a:gd name="connsiteY4" fmla="*/ 1216 h 23909"/>
                  <a:gd name="connsiteX5" fmla="*/ 22663 w 23878"/>
                  <a:gd name="connsiteY5" fmla="*/ 16553 h 23909"/>
                  <a:gd name="connsiteX6" fmla="*/ 22663 w 23878"/>
                  <a:gd name="connsiteY6" fmla="*/ 22663 h 23909"/>
                  <a:gd name="connsiteX7" fmla="*/ 19546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19546" y="23910"/>
                    </a:moveTo>
                    <a:cubicBezTo>
                      <a:pt x="18423" y="23910"/>
                      <a:pt x="17301" y="23536"/>
                      <a:pt x="16553" y="22663"/>
                    </a:cubicBezTo>
                    <a:lnTo>
                      <a:pt x="1216" y="7326"/>
                    </a:lnTo>
                    <a:cubicBezTo>
                      <a:pt x="-405" y="5705"/>
                      <a:pt x="-405" y="2961"/>
                      <a:pt x="1216" y="1216"/>
                    </a:cubicBezTo>
                    <a:cubicBezTo>
                      <a:pt x="2837" y="-405"/>
                      <a:pt x="5580" y="-405"/>
                      <a:pt x="7326" y="1216"/>
                    </a:cubicBezTo>
                    <a:lnTo>
                      <a:pt x="22663" y="16553"/>
                    </a:lnTo>
                    <a:cubicBezTo>
                      <a:pt x="24284" y="18174"/>
                      <a:pt x="24284" y="20917"/>
                      <a:pt x="22663" y="22663"/>
                    </a:cubicBezTo>
                    <a:cubicBezTo>
                      <a:pt x="21790" y="23536"/>
                      <a:pt x="20668" y="23910"/>
                      <a:pt x="19546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3" name="Рисунок 21">
              <a:extLst>
                <a:ext uri="{FF2B5EF4-FFF2-40B4-BE49-F238E27FC236}">
                  <a16:creationId xmlns=""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569661" y="3020553"/>
              <a:ext cx="23878" cy="23909"/>
              <a:chOff x="569661" y="3020553"/>
              <a:chExt cx="23878" cy="23909"/>
            </a:xfrm>
            <a:solidFill>
              <a:srgbClr val="333435"/>
            </a:solidFill>
          </p:grpSpPr>
          <p:sp>
            <p:nvSpPr>
              <p:cNvPr id="64" name="Полилиния: фигура 63">
                <a:extLst>
                  <a:ext uri="{FF2B5EF4-FFF2-40B4-BE49-F238E27FC236}">
                    <a16:creationId xmlns="" xmlns:a16="http://schemas.microsoft.com/office/drawing/2014/main" id="{C095F368-9544-46D9-B5B9-B270F4A13EA1}"/>
                  </a:ext>
                </a:extLst>
              </p:cNvPr>
              <p:cNvSpPr/>
              <p:nvPr/>
            </p:nvSpPr>
            <p:spPr>
              <a:xfrm>
                <a:off x="573869" y="3024762"/>
                <a:ext cx="15337" cy="15461"/>
              </a:xfrm>
              <a:custGeom>
                <a:avLst/>
                <a:gdLst>
                  <a:gd name="connsiteX0" fmla="*/ 15337 w 15337"/>
                  <a:gd name="connsiteY0" fmla="*/ 15462 h 15461"/>
                  <a:gd name="connsiteX1" fmla="*/ 0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15337" y="15462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="" xmlns:a16="http://schemas.microsoft.com/office/drawing/2014/main" id="{79176055-D894-4EF3-A16A-0943A6116A91}"/>
                  </a:ext>
                </a:extLst>
              </p:cNvPr>
              <p:cNvSpPr/>
              <p:nvPr/>
            </p:nvSpPr>
            <p:spPr>
              <a:xfrm>
                <a:off x="569661" y="3020553"/>
                <a:ext cx="23878" cy="23909"/>
              </a:xfrm>
              <a:custGeom>
                <a:avLst/>
                <a:gdLst>
                  <a:gd name="connsiteX0" fmla="*/ 19546 w 23878"/>
                  <a:gd name="connsiteY0" fmla="*/ 23910 h 23909"/>
                  <a:gd name="connsiteX1" fmla="*/ 16553 w 23878"/>
                  <a:gd name="connsiteY1" fmla="*/ 22663 h 23909"/>
                  <a:gd name="connsiteX2" fmla="*/ 1216 w 23878"/>
                  <a:gd name="connsiteY2" fmla="*/ 7326 h 23909"/>
                  <a:gd name="connsiteX3" fmla="*/ 1216 w 23878"/>
                  <a:gd name="connsiteY3" fmla="*/ 1216 h 23909"/>
                  <a:gd name="connsiteX4" fmla="*/ 7326 w 23878"/>
                  <a:gd name="connsiteY4" fmla="*/ 1216 h 23909"/>
                  <a:gd name="connsiteX5" fmla="*/ 22663 w 23878"/>
                  <a:gd name="connsiteY5" fmla="*/ 16553 h 23909"/>
                  <a:gd name="connsiteX6" fmla="*/ 22663 w 23878"/>
                  <a:gd name="connsiteY6" fmla="*/ 22663 h 23909"/>
                  <a:gd name="connsiteX7" fmla="*/ 19546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19546" y="23910"/>
                    </a:moveTo>
                    <a:cubicBezTo>
                      <a:pt x="18423" y="23910"/>
                      <a:pt x="17301" y="23536"/>
                      <a:pt x="16553" y="22663"/>
                    </a:cubicBezTo>
                    <a:lnTo>
                      <a:pt x="1216" y="7326"/>
                    </a:lnTo>
                    <a:cubicBezTo>
                      <a:pt x="-405" y="5705"/>
                      <a:pt x="-405" y="2961"/>
                      <a:pt x="1216" y="1216"/>
                    </a:cubicBezTo>
                    <a:cubicBezTo>
                      <a:pt x="2837" y="-405"/>
                      <a:pt x="5580" y="-405"/>
                      <a:pt x="7326" y="1216"/>
                    </a:cubicBezTo>
                    <a:lnTo>
                      <a:pt x="22663" y="16553"/>
                    </a:lnTo>
                    <a:cubicBezTo>
                      <a:pt x="24284" y="18174"/>
                      <a:pt x="24284" y="20917"/>
                      <a:pt x="22663" y="22663"/>
                    </a:cubicBezTo>
                    <a:cubicBezTo>
                      <a:pt x="21790" y="23536"/>
                      <a:pt x="20668" y="23910"/>
                      <a:pt x="19546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6" name="Рисунок 21">
              <a:extLst>
                <a:ext uri="{FF2B5EF4-FFF2-40B4-BE49-F238E27FC236}">
                  <a16:creationId xmlns=""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569661" y="3112328"/>
              <a:ext cx="23878" cy="23909"/>
              <a:chOff x="569661" y="3112328"/>
              <a:chExt cx="23878" cy="23909"/>
            </a:xfrm>
            <a:solidFill>
              <a:srgbClr val="333435"/>
            </a:solidFill>
          </p:grpSpPr>
          <p:sp>
            <p:nvSpPr>
              <p:cNvPr id="67" name="Полилиния: фигура 66">
                <a:extLst>
                  <a:ext uri="{FF2B5EF4-FFF2-40B4-BE49-F238E27FC236}">
                    <a16:creationId xmlns="" xmlns:a16="http://schemas.microsoft.com/office/drawing/2014/main" id="{FDD46F4F-447C-4BFC-B2EA-3D615E7E11B3}"/>
                  </a:ext>
                </a:extLst>
              </p:cNvPr>
              <p:cNvSpPr/>
              <p:nvPr/>
            </p:nvSpPr>
            <p:spPr>
              <a:xfrm>
                <a:off x="573869" y="3116536"/>
                <a:ext cx="15337" cy="15461"/>
              </a:xfrm>
              <a:custGeom>
                <a:avLst/>
                <a:gdLst>
                  <a:gd name="connsiteX0" fmla="*/ 0 w 15337"/>
                  <a:gd name="connsiteY0" fmla="*/ 15462 h 15461"/>
                  <a:gd name="connsiteX1" fmla="*/ 15337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0" y="15462"/>
                    </a:moveTo>
                    <a:lnTo>
                      <a:pt x="15337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="" xmlns:a16="http://schemas.microsoft.com/office/drawing/2014/main" id="{16DAFF10-D6CD-449D-9A4F-68F40AA840CF}"/>
                  </a:ext>
                </a:extLst>
              </p:cNvPr>
              <p:cNvSpPr/>
              <p:nvPr/>
            </p:nvSpPr>
            <p:spPr>
              <a:xfrm>
                <a:off x="569661" y="3112328"/>
                <a:ext cx="23878" cy="23909"/>
              </a:xfrm>
              <a:custGeom>
                <a:avLst/>
                <a:gdLst>
                  <a:gd name="connsiteX0" fmla="*/ 4208 w 23878"/>
                  <a:gd name="connsiteY0" fmla="*/ 23910 h 23909"/>
                  <a:gd name="connsiteX1" fmla="*/ 1216 w 23878"/>
                  <a:gd name="connsiteY1" fmla="*/ 22663 h 23909"/>
                  <a:gd name="connsiteX2" fmla="*/ 1216 w 23878"/>
                  <a:gd name="connsiteY2" fmla="*/ 16553 h 23909"/>
                  <a:gd name="connsiteX3" fmla="*/ 16553 w 23878"/>
                  <a:gd name="connsiteY3" fmla="*/ 1216 h 23909"/>
                  <a:gd name="connsiteX4" fmla="*/ 22663 w 23878"/>
                  <a:gd name="connsiteY4" fmla="*/ 1216 h 23909"/>
                  <a:gd name="connsiteX5" fmla="*/ 22663 w 23878"/>
                  <a:gd name="connsiteY5" fmla="*/ 7326 h 23909"/>
                  <a:gd name="connsiteX6" fmla="*/ 7326 w 23878"/>
                  <a:gd name="connsiteY6" fmla="*/ 22663 h 23909"/>
                  <a:gd name="connsiteX7" fmla="*/ 4208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4208" y="23910"/>
                    </a:moveTo>
                    <a:cubicBezTo>
                      <a:pt x="3086" y="23910"/>
                      <a:pt x="1964" y="23536"/>
                      <a:pt x="1216" y="22663"/>
                    </a:cubicBezTo>
                    <a:cubicBezTo>
                      <a:pt x="-405" y="21042"/>
                      <a:pt x="-405" y="18299"/>
                      <a:pt x="1216" y="16553"/>
                    </a:cubicBezTo>
                    <a:lnTo>
                      <a:pt x="16553" y="1216"/>
                    </a:lnTo>
                    <a:cubicBezTo>
                      <a:pt x="18174" y="-405"/>
                      <a:pt x="20917" y="-405"/>
                      <a:pt x="22663" y="1216"/>
                    </a:cubicBezTo>
                    <a:cubicBezTo>
                      <a:pt x="24284" y="2837"/>
                      <a:pt x="24284" y="5580"/>
                      <a:pt x="22663" y="7326"/>
                    </a:cubicBezTo>
                    <a:lnTo>
                      <a:pt x="7326" y="22663"/>
                    </a:lnTo>
                    <a:cubicBezTo>
                      <a:pt x="6453" y="23536"/>
                      <a:pt x="5331" y="23910"/>
                      <a:pt x="4208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9" name="Рисунок 21">
              <a:extLst>
                <a:ext uri="{FF2B5EF4-FFF2-40B4-BE49-F238E27FC236}">
                  <a16:creationId xmlns=""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61435" y="3020553"/>
              <a:ext cx="23878" cy="23909"/>
              <a:chOff x="661435" y="3020553"/>
              <a:chExt cx="23878" cy="23909"/>
            </a:xfrm>
            <a:solidFill>
              <a:srgbClr val="333435"/>
            </a:solidFill>
          </p:grpSpPr>
          <p:sp>
            <p:nvSpPr>
              <p:cNvPr id="70" name="Полилиния: фигура 69">
                <a:extLst>
                  <a:ext uri="{FF2B5EF4-FFF2-40B4-BE49-F238E27FC236}">
                    <a16:creationId xmlns="" xmlns:a16="http://schemas.microsoft.com/office/drawing/2014/main" id="{78F865BF-4847-4511-8951-5CF784D2578B}"/>
                  </a:ext>
                </a:extLst>
              </p:cNvPr>
              <p:cNvSpPr/>
              <p:nvPr/>
            </p:nvSpPr>
            <p:spPr>
              <a:xfrm>
                <a:off x="665644" y="3024762"/>
                <a:ext cx="15337" cy="15461"/>
              </a:xfrm>
              <a:custGeom>
                <a:avLst/>
                <a:gdLst>
                  <a:gd name="connsiteX0" fmla="*/ 0 w 15337"/>
                  <a:gd name="connsiteY0" fmla="*/ 15462 h 15461"/>
                  <a:gd name="connsiteX1" fmla="*/ 15337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0" y="15462"/>
                    </a:moveTo>
                    <a:lnTo>
                      <a:pt x="15337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="" xmlns:a16="http://schemas.microsoft.com/office/drawing/2014/main" id="{58E97580-2602-44E0-B0CE-5DD35E19EBD9}"/>
                  </a:ext>
                </a:extLst>
              </p:cNvPr>
              <p:cNvSpPr/>
              <p:nvPr/>
            </p:nvSpPr>
            <p:spPr>
              <a:xfrm>
                <a:off x="661435" y="3020553"/>
                <a:ext cx="23878" cy="23909"/>
              </a:xfrm>
              <a:custGeom>
                <a:avLst/>
                <a:gdLst>
                  <a:gd name="connsiteX0" fmla="*/ 4208 w 23878"/>
                  <a:gd name="connsiteY0" fmla="*/ 23910 h 23909"/>
                  <a:gd name="connsiteX1" fmla="*/ 1216 w 23878"/>
                  <a:gd name="connsiteY1" fmla="*/ 22663 h 23909"/>
                  <a:gd name="connsiteX2" fmla="*/ 1216 w 23878"/>
                  <a:gd name="connsiteY2" fmla="*/ 16553 h 23909"/>
                  <a:gd name="connsiteX3" fmla="*/ 16553 w 23878"/>
                  <a:gd name="connsiteY3" fmla="*/ 1216 h 23909"/>
                  <a:gd name="connsiteX4" fmla="*/ 22663 w 23878"/>
                  <a:gd name="connsiteY4" fmla="*/ 1216 h 23909"/>
                  <a:gd name="connsiteX5" fmla="*/ 22663 w 23878"/>
                  <a:gd name="connsiteY5" fmla="*/ 7326 h 23909"/>
                  <a:gd name="connsiteX6" fmla="*/ 7326 w 23878"/>
                  <a:gd name="connsiteY6" fmla="*/ 22663 h 23909"/>
                  <a:gd name="connsiteX7" fmla="*/ 4208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4208" y="23910"/>
                    </a:moveTo>
                    <a:cubicBezTo>
                      <a:pt x="3086" y="23910"/>
                      <a:pt x="1964" y="23536"/>
                      <a:pt x="1216" y="22663"/>
                    </a:cubicBezTo>
                    <a:cubicBezTo>
                      <a:pt x="-405" y="21042"/>
                      <a:pt x="-405" y="18299"/>
                      <a:pt x="1216" y="16553"/>
                    </a:cubicBezTo>
                    <a:lnTo>
                      <a:pt x="16553" y="1216"/>
                    </a:lnTo>
                    <a:cubicBezTo>
                      <a:pt x="18174" y="-405"/>
                      <a:pt x="20917" y="-405"/>
                      <a:pt x="22663" y="1216"/>
                    </a:cubicBezTo>
                    <a:cubicBezTo>
                      <a:pt x="24284" y="2837"/>
                      <a:pt x="24284" y="5580"/>
                      <a:pt x="22663" y="7326"/>
                    </a:cubicBezTo>
                    <a:lnTo>
                      <a:pt x="7326" y="22663"/>
                    </a:lnTo>
                    <a:cubicBezTo>
                      <a:pt x="6453" y="23536"/>
                      <a:pt x="5331" y="23910"/>
                      <a:pt x="4208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72" name="Полилиния: фигура 71">
              <a:extLst>
                <a:ext uri="{FF2B5EF4-FFF2-40B4-BE49-F238E27FC236}">
                  <a16:creationId xmlns="" xmlns:a16="http://schemas.microsoft.com/office/drawing/2014/main" id="{1E1CF498-18D4-4DBE-8561-3F0DACC6F5E7}"/>
                </a:ext>
              </a:extLst>
            </p:cNvPr>
            <p:cNvSpPr/>
            <p:nvPr/>
          </p:nvSpPr>
          <p:spPr>
            <a:xfrm>
              <a:off x="496851" y="3230506"/>
              <a:ext cx="128289" cy="111475"/>
            </a:xfrm>
            <a:custGeom>
              <a:avLst/>
              <a:gdLst>
                <a:gd name="connsiteX0" fmla="*/ 3574 w 128289"/>
                <a:gd name="connsiteY0" fmla="*/ 111476 h 111475"/>
                <a:gd name="connsiteX1" fmla="*/ 1205 w 128289"/>
                <a:gd name="connsiteY1" fmla="*/ 110603 h 111475"/>
                <a:gd name="connsiteX2" fmla="*/ 955 w 128289"/>
                <a:gd name="connsiteY2" fmla="*/ 105615 h 111475"/>
                <a:gd name="connsiteX3" fmla="*/ 94475 w 128289"/>
                <a:gd name="connsiteY3" fmla="*/ 0 h 111475"/>
                <a:gd name="connsiteX4" fmla="*/ 127644 w 128289"/>
                <a:gd name="connsiteY4" fmla="*/ 46885 h 111475"/>
                <a:gd name="connsiteX5" fmla="*/ 126771 w 128289"/>
                <a:gd name="connsiteY5" fmla="*/ 51748 h 111475"/>
                <a:gd name="connsiteX6" fmla="*/ 121908 w 128289"/>
                <a:gd name="connsiteY6" fmla="*/ 50875 h 111475"/>
                <a:gd name="connsiteX7" fmla="*/ 93977 w 128289"/>
                <a:gd name="connsiteY7" fmla="*/ 11222 h 111475"/>
                <a:gd name="connsiteX8" fmla="*/ 6192 w 128289"/>
                <a:gd name="connsiteY8" fmla="*/ 110354 h 111475"/>
                <a:gd name="connsiteX9" fmla="*/ 3574 w 128289"/>
                <a:gd name="connsiteY9" fmla="*/ 111476 h 1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289" h="111475">
                  <a:moveTo>
                    <a:pt x="3574" y="111476"/>
                  </a:moveTo>
                  <a:cubicBezTo>
                    <a:pt x="2701" y="111476"/>
                    <a:pt x="1953" y="111227"/>
                    <a:pt x="1205" y="110603"/>
                  </a:cubicBezTo>
                  <a:cubicBezTo>
                    <a:pt x="-292" y="109356"/>
                    <a:pt x="-416" y="107112"/>
                    <a:pt x="955" y="105615"/>
                  </a:cubicBezTo>
                  <a:lnTo>
                    <a:pt x="94475" y="0"/>
                  </a:lnTo>
                  <a:lnTo>
                    <a:pt x="127644" y="46885"/>
                  </a:lnTo>
                  <a:cubicBezTo>
                    <a:pt x="128766" y="48506"/>
                    <a:pt x="128392" y="50626"/>
                    <a:pt x="126771" y="51748"/>
                  </a:cubicBezTo>
                  <a:cubicBezTo>
                    <a:pt x="125150" y="52870"/>
                    <a:pt x="123030" y="52496"/>
                    <a:pt x="121908" y="50875"/>
                  </a:cubicBezTo>
                  <a:lnTo>
                    <a:pt x="93977" y="11222"/>
                  </a:lnTo>
                  <a:lnTo>
                    <a:pt x="6192" y="110354"/>
                  </a:lnTo>
                  <a:cubicBezTo>
                    <a:pt x="5444" y="111102"/>
                    <a:pt x="4571" y="111476"/>
                    <a:pt x="3574" y="111476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="" xmlns:a16="http://schemas.microsoft.com/office/drawing/2014/main" id="{1907720F-BDDF-4DB2-95ED-90F441915076}"/>
                </a:ext>
              </a:extLst>
            </p:cNvPr>
            <p:cNvSpPr/>
            <p:nvPr/>
          </p:nvSpPr>
          <p:spPr>
            <a:xfrm>
              <a:off x="394754" y="3096450"/>
              <a:ext cx="492220" cy="297404"/>
            </a:xfrm>
            <a:custGeom>
              <a:avLst/>
              <a:gdLst>
                <a:gd name="connsiteX0" fmla="*/ 483243 w 492220"/>
                <a:gd name="connsiteY0" fmla="*/ 297404 h 297404"/>
                <a:gd name="connsiteX1" fmla="*/ 9033 w 492220"/>
                <a:gd name="connsiteY1" fmla="*/ 297404 h 297404"/>
                <a:gd name="connsiteX2" fmla="*/ 803 w 492220"/>
                <a:gd name="connsiteY2" fmla="*/ 292043 h 297404"/>
                <a:gd name="connsiteX3" fmla="*/ 2425 w 492220"/>
                <a:gd name="connsiteY3" fmla="*/ 282317 h 297404"/>
                <a:gd name="connsiteX4" fmla="*/ 185225 w 492220"/>
                <a:gd name="connsiteY4" fmla="*/ 80562 h 297404"/>
                <a:gd name="connsiteX5" fmla="*/ 191959 w 492220"/>
                <a:gd name="connsiteY5" fmla="*/ 77570 h 297404"/>
                <a:gd name="connsiteX6" fmla="*/ 192083 w 492220"/>
                <a:gd name="connsiteY6" fmla="*/ 77570 h 297404"/>
                <a:gd name="connsiteX7" fmla="*/ 198817 w 492220"/>
                <a:gd name="connsiteY7" fmla="*/ 80812 h 297404"/>
                <a:gd name="connsiteX8" fmla="*/ 261288 w 492220"/>
                <a:gd name="connsiteY8" fmla="*/ 155129 h 297404"/>
                <a:gd name="connsiteX9" fmla="*/ 388974 w 492220"/>
                <a:gd name="connsiteY9" fmla="*/ 3252 h 297404"/>
                <a:gd name="connsiteX10" fmla="*/ 395458 w 492220"/>
                <a:gd name="connsiteY10" fmla="*/ 10 h 297404"/>
                <a:gd name="connsiteX11" fmla="*/ 402192 w 492220"/>
                <a:gd name="connsiteY11" fmla="*/ 2629 h 297404"/>
                <a:gd name="connsiteX12" fmla="*/ 432243 w 492220"/>
                <a:gd name="connsiteY12" fmla="*/ 32306 h 297404"/>
                <a:gd name="connsiteX13" fmla="*/ 434862 w 492220"/>
                <a:gd name="connsiteY13" fmla="*/ 39164 h 297404"/>
                <a:gd name="connsiteX14" fmla="*/ 431370 w 492220"/>
                <a:gd name="connsiteY14" fmla="*/ 45773 h 297404"/>
                <a:gd name="connsiteX15" fmla="*/ 395832 w 492220"/>
                <a:gd name="connsiteY15" fmla="*/ 118095 h 297404"/>
                <a:gd name="connsiteX16" fmla="*/ 483617 w 492220"/>
                <a:gd name="connsiteY16" fmla="*/ 209620 h 297404"/>
                <a:gd name="connsiteX17" fmla="*/ 492221 w 492220"/>
                <a:gd name="connsiteY17" fmla="*/ 218598 h 297404"/>
                <a:gd name="connsiteX18" fmla="*/ 492221 w 492220"/>
                <a:gd name="connsiteY18" fmla="*/ 288177 h 297404"/>
                <a:gd name="connsiteX19" fmla="*/ 483243 w 492220"/>
                <a:gd name="connsiteY19" fmla="*/ 297404 h 297404"/>
                <a:gd name="connsiteX20" fmla="*/ 29109 w 492220"/>
                <a:gd name="connsiteY20" fmla="*/ 283314 h 297404"/>
                <a:gd name="connsiteX21" fmla="*/ 478130 w 492220"/>
                <a:gd name="connsiteY21" fmla="*/ 283314 h 297404"/>
                <a:gd name="connsiteX22" fmla="*/ 478130 w 492220"/>
                <a:gd name="connsiteY22" fmla="*/ 223586 h 297404"/>
                <a:gd name="connsiteX23" fmla="*/ 381742 w 492220"/>
                <a:gd name="connsiteY23" fmla="*/ 118220 h 297404"/>
                <a:gd name="connsiteX24" fmla="*/ 418153 w 492220"/>
                <a:gd name="connsiteY24" fmla="*/ 38416 h 297404"/>
                <a:gd name="connsiteX25" fmla="*/ 396082 w 492220"/>
                <a:gd name="connsiteY25" fmla="*/ 16595 h 297404"/>
                <a:gd name="connsiteX26" fmla="*/ 268022 w 492220"/>
                <a:gd name="connsiteY26" fmla="*/ 168970 h 297404"/>
                <a:gd name="connsiteX27" fmla="*/ 261164 w 492220"/>
                <a:gd name="connsiteY27" fmla="*/ 172212 h 297404"/>
                <a:gd name="connsiteX28" fmla="*/ 261164 w 492220"/>
                <a:gd name="connsiteY28" fmla="*/ 172212 h 297404"/>
                <a:gd name="connsiteX29" fmla="*/ 254305 w 492220"/>
                <a:gd name="connsiteY29" fmla="*/ 168970 h 297404"/>
                <a:gd name="connsiteX30" fmla="*/ 191709 w 492220"/>
                <a:gd name="connsiteY30" fmla="*/ 94528 h 297404"/>
                <a:gd name="connsiteX31" fmla="*/ 26241 w 492220"/>
                <a:gd name="connsiteY31" fmla="*/ 276955 h 297404"/>
                <a:gd name="connsiteX32" fmla="*/ 29109 w 492220"/>
                <a:gd name="connsiteY32" fmla="*/ 283314 h 297404"/>
                <a:gd name="connsiteX33" fmla="*/ 265029 w 492220"/>
                <a:gd name="connsiteY33" fmla="*/ 159868 h 297404"/>
                <a:gd name="connsiteX34" fmla="*/ 265029 w 492220"/>
                <a:gd name="connsiteY34" fmla="*/ 159868 h 297404"/>
                <a:gd name="connsiteX35" fmla="*/ 265029 w 492220"/>
                <a:gd name="connsiteY35" fmla="*/ 159868 h 297404"/>
                <a:gd name="connsiteX36" fmla="*/ 422642 w 492220"/>
                <a:gd name="connsiteY36" fmla="*/ 34925 h 297404"/>
                <a:gd name="connsiteX37" fmla="*/ 422642 w 492220"/>
                <a:gd name="connsiteY37" fmla="*/ 34925 h 297404"/>
                <a:gd name="connsiteX38" fmla="*/ 422642 w 492220"/>
                <a:gd name="connsiteY38" fmla="*/ 34925 h 297404"/>
                <a:gd name="connsiteX39" fmla="*/ 392092 w 492220"/>
                <a:gd name="connsiteY39" fmla="*/ 12854 h 297404"/>
                <a:gd name="connsiteX40" fmla="*/ 392092 w 492220"/>
                <a:gd name="connsiteY40" fmla="*/ 12854 h 297404"/>
                <a:gd name="connsiteX41" fmla="*/ 392092 w 492220"/>
                <a:gd name="connsiteY41" fmla="*/ 12854 h 29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92220" h="297404">
                  <a:moveTo>
                    <a:pt x="483243" y="297404"/>
                  </a:moveTo>
                  <a:lnTo>
                    <a:pt x="9033" y="297404"/>
                  </a:lnTo>
                  <a:cubicBezTo>
                    <a:pt x="5417" y="297404"/>
                    <a:pt x="2175" y="295285"/>
                    <a:pt x="803" y="292043"/>
                  </a:cubicBezTo>
                  <a:cubicBezTo>
                    <a:pt x="-693" y="288801"/>
                    <a:pt x="-69" y="284935"/>
                    <a:pt x="2425" y="282317"/>
                  </a:cubicBezTo>
                  <a:lnTo>
                    <a:pt x="185225" y="80562"/>
                  </a:lnTo>
                  <a:cubicBezTo>
                    <a:pt x="186971" y="78692"/>
                    <a:pt x="189340" y="77570"/>
                    <a:pt x="191959" y="77570"/>
                  </a:cubicBezTo>
                  <a:cubicBezTo>
                    <a:pt x="191959" y="77570"/>
                    <a:pt x="192083" y="77570"/>
                    <a:pt x="192083" y="77570"/>
                  </a:cubicBezTo>
                  <a:cubicBezTo>
                    <a:pt x="194702" y="77570"/>
                    <a:pt x="197071" y="78817"/>
                    <a:pt x="198817" y="80812"/>
                  </a:cubicBezTo>
                  <a:lnTo>
                    <a:pt x="261288" y="155129"/>
                  </a:lnTo>
                  <a:lnTo>
                    <a:pt x="388974" y="3252"/>
                  </a:lnTo>
                  <a:cubicBezTo>
                    <a:pt x="390595" y="1382"/>
                    <a:pt x="392965" y="135"/>
                    <a:pt x="395458" y="10"/>
                  </a:cubicBezTo>
                  <a:cubicBezTo>
                    <a:pt x="397952" y="-114"/>
                    <a:pt x="400446" y="883"/>
                    <a:pt x="402192" y="2629"/>
                  </a:cubicBezTo>
                  <a:lnTo>
                    <a:pt x="432243" y="32306"/>
                  </a:lnTo>
                  <a:cubicBezTo>
                    <a:pt x="434113" y="34176"/>
                    <a:pt x="434986" y="36670"/>
                    <a:pt x="434862" y="39164"/>
                  </a:cubicBezTo>
                  <a:cubicBezTo>
                    <a:pt x="434737" y="41783"/>
                    <a:pt x="433490" y="44152"/>
                    <a:pt x="431370" y="45773"/>
                  </a:cubicBezTo>
                  <a:cubicBezTo>
                    <a:pt x="408801" y="63355"/>
                    <a:pt x="395832" y="89665"/>
                    <a:pt x="395832" y="118095"/>
                  </a:cubicBezTo>
                  <a:cubicBezTo>
                    <a:pt x="395832" y="167349"/>
                    <a:pt x="434363" y="207625"/>
                    <a:pt x="483617" y="209620"/>
                  </a:cubicBezTo>
                  <a:cubicBezTo>
                    <a:pt x="488480" y="209870"/>
                    <a:pt x="492221" y="213735"/>
                    <a:pt x="492221" y="218598"/>
                  </a:cubicBezTo>
                  <a:lnTo>
                    <a:pt x="492221" y="288177"/>
                  </a:lnTo>
                  <a:cubicBezTo>
                    <a:pt x="492221" y="293414"/>
                    <a:pt x="488106" y="297404"/>
                    <a:pt x="483243" y="297404"/>
                  </a:cubicBezTo>
                  <a:close/>
                  <a:moveTo>
                    <a:pt x="29109" y="283314"/>
                  </a:moveTo>
                  <a:lnTo>
                    <a:pt x="478130" y="283314"/>
                  </a:lnTo>
                  <a:lnTo>
                    <a:pt x="478130" y="223586"/>
                  </a:lnTo>
                  <a:cubicBezTo>
                    <a:pt x="423639" y="218848"/>
                    <a:pt x="381742" y="173459"/>
                    <a:pt x="381742" y="118220"/>
                  </a:cubicBezTo>
                  <a:cubicBezTo>
                    <a:pt x="381742" y="87421"/>
                    <a:pt x="394960" y="58616"/>
                    <a:pt x="418153" y="38416"/>
                  </a:cubicBezTo>
                  <a:lnTo>
                    <a:pt x="396082" y="16595"/>
                  </a:lnTo>
                  <a:lnTo>
                    <a:pt x="268022" y="168970"/>
                  </a:lnTo>
                  <a:cubicBezTo>
                    <a:pt x="266276" y="170965"/>
                    <a:pt x="263782" y="172212"/>
                    <a:pt x="261164" y="172212"/>
                  </a:cubicBezTo>
                  <a:cubicBezTo>
                    <a:pt x="261164" y="172212"/>
                    <a:pt x="261164" y="172212"/>
                    <a:pt x="261164" y="172212"/>
                  </a:cubicBezTo>
                  <a:cubicBezTo>
                    <a:pt x="258545" y="172212"/>
                    <a:pt x="255926" y="170965"/>
                    <a:pt x="254305" y="168970"/>
                  </a:cubicBezTo>
                  <a:lnTo>
                    <a:pt x="191709" y="94528"/>
                  </a:lnTo>
                  <a:lnTo>
                    <a:pt x="26241" y="276955"/>
                  </a:lnTo>
                  <a:cubicBezTo>
                    <a:pt x="23996" y="279449"/>
                    <a:pt x="25742" y="283314"/>
                    <a:pt x="29109" y="283314"/>
                  </a:cubicBezTo>
                  <a:close/>
                  <a:moveTo>
                    <a:pt x="265029" y="159868"/>
                  </a:moveTo>
                  <a:lnTo>
                    <a:pt x="265029" y="159868"/>
                  </a:lnTo>
                  <a:cubicBezTo>
                    <a:pt x="265029" y="159868"/>
                    <a:pt x="265029" y="159868"/>
                    <a:pt x="265029" y="159868"/>
                  </a:cubicBezTo>
                  <a:close/>
                  <a:moveTo>
                    <a:pt x="422642" y="34925"/>
                  </a:moveTo>
                  <a:cubicBezTo>
                    <a:pt x="422642" y="34925"/>
                    <a:pt x="422642" y="34925"/>
                    <a:pt x="422642" y="34925"/>
                  </a:cubicBezTo>
                  <a:cubicBezTo>
                    <a:pt x="422642" y="34925"/>
                    <a:pt x="422642" y="34925"/>
                    <a:pt x="422642" y="34925"/>
                  </a:cubicBezTo>
                  <a:close/>
                  <a:moveTo>
                    <a:pt x="392092" y="12854"/>
                  </a:moveTo>
                  <a:cubicBezTo>
                    <a:pt x="392092" y="12854"/>
                    <a:pt x="392092" y="12854"/>
                    <a:pt x="392092" y="12854"/>
                  </a:cubicBezTo>
                  <a:lnTo>
                    <a:pt x="392092" y="12854"/>
                  </a:lnTo>
                  <a:close/>
                </a:path>
              </a:pathLst>
            </a:custGeom>
            <a:solidFill>
              <a:srgbClr val="333435"/>
            </a:solidFill>
            <a:ln w="1860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="" xmlns:a16="http://schemas.microsoft.com/office/drawing/2014/main" id="{1D181433-6330-4E51-91D5-F373AE4E8926}"/>
                </a:ext>
              </a:extLst>
            </p:cNvPr>
            <p:cNvSpPr/>
            <p:nvPr/>
          </p:nvSpPr>
          <p:spPr>
            <a:xfrm>
              <a:off x="803804" y="3131499"/>
              <a:ext cx="162101" cy="162101"/>
            </a:xfrm>
            <a:custGeom>
              <a:avLst/>
              <a:gdLst>
                <a:gd name="connsiteX0" fmla="*/ 81051 w 162101"/>
                <a:gd name="connsiteY0" fmla="*/ 162102 h 162101"/>
                <a:gd name="connsiteX1" fmla="*/ 0 w 162101"/>
                <a:gd name="connsiteY1" fmla="*/ 81051 h 162101"/>
                <a:gd name="connsiteX2" fmla="*/ 81051 w 162101"/>
                <a:gd name="connsiteY2" fmla="*/ 0 h 162101"/>
                <a:gd name="connsiteX3" fmla="*/ 162102 w 162101"/>
                <a:gd name="connsiteY3" fmla="*/ 81051 h 162101"/>
                <a:gd name="connsiteX4" fmla="*/ 81051 w 162101"/>
                <a:gd name="connsiteY4" fmla="*/ 162102 h 162101"/>
                <a:gd name="connsiteX5" fmla="*/ 81051 w 162101"/>
                <a:gd name="connsiteY5" fmla="*/ 13467 h 162101"/>
                <a:gd name="connsiteX6" fmla="*/ 13592 w 162101"/>
                <a:gd name="connsiteY6" fmla="*/ 80926 h 162101"/>
                <a:gd name="connsiteX7" fmla="*/ 81051 w 162101"/>
                <a:gd name="connsiteY7" fmla="*/ 148385 h 162101"/>
                <a:gd name="connsiteX8" fmla="*/ 148510 w 162101"/>
                <a:gd name="connsiteY8" fmla="*/ 80926 h 162101"/>
                <a:gd name="connsiteX9" fmla="*/ 81051 w 162101"/>
                <a:gd name="connsiteY9" fmla="*/ 13467 h 1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01" h="162101">
                  <a:moveTo>
                    <a:pt x="81051" y="162102"/>
                  </a:moveTo>
                  <a:cubicBezTo>
                    <a:pt x="36286" y="162102"/>
                    <a:pt x="0" y="125691"/>
                    <a:pt x="0" y="81051"/>
                  </a:cubicBezTo>
                  <a:cubicBezTo>
                    <a:pt x="0" y="36411"/>
                    <a:pt x="36410" y="0"/>
                    <a:pt x="81051" y="0"/>
                  </a:cubicBezTo>
                  <a:cubicBezTo>
                    <a:pt x="125691" y="0"/>
                    <a:pt x="162102" y="36411"/>
                    <a:pt x="162102" y="81051"/>
                  </a:cubicBezTo>
                  <a:cubicBezTo>
                    <a:pt x="162102" y="125691"/>
                    <a:pt x="125816" y="162102"/>
                    <a:pt x="81051" y="162102"/>
                  </a:cubicBezTo>
                  <a:close/>
                  <a:moveTo>
                    <a:pt x="81051" y="13467"/>
                  </a:moveTo>
                  <a:cubicBezTo>
                    <a:pt x="43767" y="13467"/>
                    <a:pt x="13592" y="43767"/>
                    <a:pt x="13592" y="80926"/>
                  </a:cubicBezTo>
                  <a:cubicBezTo>
                    <a:pt x="13592" y="118085"/>
                    <a:pt x="43892" y="148385"/>
                    <a:pt x="81051" y="148385"/>
                  </a:cubicBezTo>
                  <a:cubicBezTo>
                    <a:pt x="118209" y="148385"/>
                    <a:pt x="148510" y="118085"/>
                    <a:pt x="148510" y="80926"/>
                  </a:cubicBezTo>
                  <a:cubicBezTo>
                    <a:pt x="148510" y="43767"/>
                    <a:pt x="118334" y="13467"/>
                    <a:pt x="81051" y="13467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="" xmlns:a16="http://schemas.microsoft.com/office/drawing/2014/main" id="{CF7EF28A-CFB1-43E6-BD54-63446522638E}"/>
                </a:ext>
              </a:extLst>
            </p:cNvPr>
            <p:cNvSpPr/>
            <p:nvPr/>
          </p:nvSpPr>
          <p:spPr>
            <a:xfrm>
              <a:off x="863788" y="3158184"/>
              <a:ext cx="66735" cy="25188"/>
            </a:xfrm>
            <a:custGeom>
              <a:avLst/>
              <a:gdLst>
                <a:gd name="connsiteX0" fmla="*/ 63213 w 66735"/>
                <a:gd name="connsiteY0" fmla="*/ 25188 h 25188"/>
                <a:gd name="connsiteX1" fmla="*/ 60720 w 66735"/>
                <a:gd name="connsiteY1" fmla="*/ 24191 h 25188"/>
                <a:gd name="connsiteX2" fmla="*/ 18947 w 66735"/>
                <a:gd name="connsiteY2" fmla="*/ 6858 h 25188"/>
                <a:gd name="connsiteX3" fmla="*/ 4358 w 66735"/>
                <a:gd name="connsiteY3" fmla="*/ 8729 h 25188"/>
                <a:gd name="connsiteX4" fmla="*/ 119 w 66735"/>
                <a:gd name="connsiteY4" fmla="*/ 6235 h 25188"/>
                <a:gd name="connsiteX5" fmla="*/ 2612 w 66735"/>
                <a:gd name="connsiteY5" fmla="*/ 1995 h 25188"/>
                <a:gd name="connsiteX6" fmla="*/ 18947 w 66735"/>
                <a:gd name="connsiteY6" fmla="*/ 0 h 25188"/>
                <a:gd name="connsiteX7" fmla="*/ 65707 w 66735"/>
                <a:gd name="connsiteY7" fmla="*/ 19327 h 25188"/>
                <a:gd name="connsiteX8" fmla="*/ 65707 w 66735"/>
                <a:gd name="connsiteY8" fmla="*/ 24315 h 25188"/>
                <a:gd name="connsiteX9" fmla="*/ 63213 w 66735"/>
                <a:gd name="connsiteY9" fmla="*/ 25188 h 2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35" h="25188">
                  <a:moveTo>
                    <a:pt x="63213" y="25188"/>
                  </a:moveTo>
                  <a:cubicBezTo>
                    <a:pt x="62341" y="25188"/>
                    <a:pt x="61468" y="24814"/>
                    <a:pt x="60720" y="24191"/>
                  </a:cubicBezTo>
                  <a:cubicBezTo>
                    <a:pt x="49497" y="12968"/>
                    <a:pt x="34659" y="6858"/>
                    <a:pt x="18947" y="6858"/>
                  </a:cubicBezTo>
                  <a:cubicBezTo>
                    <a:pt x="13959" y="6858"/>
                    <a:pt x="9096" y="7482"/>
                    <a:pt x="4358" y="8729"/>
                  </a:cubicBezTo>
                  <a:cubicBezTo>
                    <a:pt x="2488" y="9227"/>
                    <a:pt x="493" y="8105"/>
                    <a:pt x="119" y="6235"/>
                  </a:cubicBezTo>
                  <a:cubicBezTo>
                    <a:pt x="-380" y="4364"/>
                    <a:pt x="742" y="2369"/>
                    <a:pt x="2612" y="1995"/>
                  </a:cubicBezTo>
                  <a:cubicBezTo>
                    <a:pt x="7974" y="623"/>
                    <a:pt x="13461" y="0"/>
                    <a:pt x="18947" y="0"/>
                  </a:cubicBezTo>
                  <a:cubicBezTo>
                    <a:pt x="36654" y="0"/>
                    <a:pt x="53238" y="6858"/>
                    <a:pt x="65707" y="19327"/>
                  </a:cubicBezTo>
                  <a:cubicBezTo>
                    <a:pt x="67079" y="20699"/>
                    <a:pt x="67079" y="22944"/>
                    <a:pt x="65707" y="24315"/>
                  </a:cubicBezTo>
                  <a:cubicBezTo>
                    <a:pt x="64959" y="24939"/>
                    <a:pt x="64086" y="25188"/>
                    <a:pt x="63213" y="25188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="" xmlns:a16="http://schemas.microsoft.com/office/drawing/2014/main" id="{ECE23DA5-71E8-4204-92D4-26FFA5389CD8}"/>
                </a:ext>
              </a:extLst>
            </p:cNvPr>
            <p:cNvSpPr/>
            <p:nvPr/>
          </p:nvSpPr>
          <p:spPr>
            <a:xfrm>
              <a:off x="928124" y="3257814"/>
              <a:ext cx="88906" cy="88812"/>
            </a:xfrm>
            <a:custGeom>
              <a:avLst/>
              <a:gdLst>
                <a:gd name="connsiteX0" fmla="*/ 63095 w 88906"/>
                <a:gd name="connsiteY0" fmla="*/ 84792 h 88812"/>
                <a:gd name="connsiteX1" fmla="*/ 0 w 88906"/>
                <a:gd name="connsiteY1" fmla="*/ 21697 h 88812"/>
                <a:gd name="connsiteX2" fmla="*/ 21697 w 88906"/>
                <a:gd name="connsiteY2" fmla="*/ 0 h 88812"/>
                <a:gd name="connsiteX3" fmla="*/ 84792 w 88906"/>
                <a:gd name="connsiteY3" fmla="*/ 63095 h 88812"/>
                <a:gd name="connsiteX4" fmla="*/ 84792 w 88906"/>
                <a:gd name="connsiteY4" fmla="*/ 82796 h 88812"/>
                <a:gd name="connsiteX5" fmla="*/ 82796 w 88906"/>
                <a:gd name="connsiteY5" fmla="*/ 84792 h 88812"/>
                <a:gd name="connsiteX6" fmla="*/ 63095 w 88906"/>
                <a:gd name="connsiteY6" fmla="*/ 84792 h 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6" h="88812">
                  <a:moveTo>
                    <a:pt x="63095" y="84792"/>
                  </a:moveTo>
                  <a:lnTo>
                    <a:pt x="0" y="21697"/>
                  </a:lnTo>
                  <a:lnTo>
                    <a:pt x="21697" y="0"/>
                  </a:lnTo>
                  <a:lnTo>
                    <a:pt x="84792" y="63095"/>
                  </a:lnTo>
                  <a:cubicBezTo>
                    <a:pt x="90278" y="68581"/>
                    <a:pt x="90278" y="77310"/>
                    <a:pt x="84792" y="82796"/>
                  </a:cubicBezTo>
                  <a:lnTo>
                    <a:pt x="82796" y="84792"/>
                  </a:lnTo>
                  <a:cubicBezTo>
                    <a:pt x="77310" y="90153"/>
                    <a:pt x="68581" y="90153"/>
                    <a:pt x="63095" y="84792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7" name="Рисунок 34">
            <a:extLst>
              <a:ext uri="{FF2B5EF4-FFF2-40B4-BE49-F238E27FC236}">
                <a16:creationId xmlns="" xmlns:a16="http://schemas.microsoft.com/office/drawing/2014/main" id="{EA077214-9363-455B-BF29-AC7BE4DFABDE}"/>
              </a:ext>
            </a:extLst>
          </p:cNvPr>
          <p:cNvGrpSpPr/>
          <p:nvPr/>
        </p:nvGrpSpPr>
        <p:grpSpPr>
          <a:xfrm>
            <a:off x="5270513" y="1093374"/>
            <a:ext cx="787911" cy="787911"/>
            <a:chOff x="5270513" y="1312901"/>
            <a:chExt cx="787911" cy="787911"/>
          </a:xfrm>
        </p:grpSpPr>
        <p:sp>
          <p:nvSpPr>
            <p:cNvPr id="78" name="Полилиния: фигура 77">
              <a:extLst>
                <a:ext uri="{FF2B5EF4-FFF2-40B4-BE49-F238E27FC236}">
                  <a16:creationId xmlns="" xmlns:a16="http://schemas.microsoft.com/office/drawing/2014/main" id="{898A8FD2-65A2-4688-BC4F-928FA5AF6FDF}"/>
                </a:ext>
              </a:extLst>
            </p:cNvPr>
            <p:cNvSpPr/>
            <p:nvPr/>
          </p:nvSpPr>
          <p:spPr>
            <a:xfrm rot="17539237">
              <a:off x="5270513" y="1312901"/>
              <a:ext cx="787911" cy="787911"/>
            </a:xfrm>
            <a:custGeom>
              <a:avLst/>
              <a:gdLst>
                <a:gd name="connsiteX0" fmla="*/ 787912 w 787911"/>
                <a:gd name="connsiteY0" fmla="*/ 393956 h 787911"/>
                <a:gd name="connsiteX1" fmla="*/ 393956 w 787911"/>
                <a:gd name="connsiteY1" fmla="*/ 787912 h 787911"/>
                <a:gd name="connsiteX2" fmla="*/ 0 w 787911"/>
                <a:gd name="connsiteY2" fmla="*/ 393956 h 787911"/>
                <a:gd name="connsiteX3" fmla="*/ 393956 w 787911"/>
                <a:gd name="connsiteY3" fmla="*/ 0 h 787911"/>
                <a:gd name="connsiteX4" fmla="*/ 787912 w 787911"/>
                <a:gd name="connsiteY4" fmla="*/ 393956 h 78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911" h="787911">
                  <a:moveTo>
                    <a:pt x="787912" y="393956"/>
                  </a:moveTo>
                  <a:cubicBezTo>
                    <a:pt x="787912" y="611532"/>
                    <a:pt x="611532" y="787912"/>
                    <a:pt x="393956" y="787912"/>
                  </a:cubicBezTo>
                  <a:cubicBezTo>
                    <a:pt x="176380" y="787912"/>
                    <a:pt x="0" y="611532"/>
                    <a:pt x="0" y="393956"/>
                  </a:cubicBezTo>
                  <a:cubicBezTo>
                    <a:pt x="0" y="176380"/>
                    <a:pt x="176380" y="0"/>
                    <a:pt x="393956" y="0"/>
                  </a:cubicBezTo>
                  <a:cubicBezTo>
                    <a:pt x="611532" y="0"/>
                    <a:pt x="787912" y="176380"/>
                    <a:pt x="787912" y="393956"/>
                  </a:cubicBezTo>
                  <a:close/>
                </a:path>
              </a:pathLst>
            </a:custGeom>
            <a:solidFill>
              <a:schemeClr val="bg1"/>
            </a:solidFill>
            <a:ln w="12549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="" xmlns:a16="http://schemas.microsoft.com/office/drawing/2014/main" id="{E2B957ED-76FB-438E-B6A8-359CBCF2AFFC}"/>
                </a:ext>
              </a:extLst>
            </p:cNvPr>
            <p:cNvSpPr/>
            <p:nvPr/>
          </p:nvSpPr>
          <p:spPr>
            <a:xfrm>
              <a:off x="5431429" y="1560081"/>
              <a:ext cx="434901" cy="360061"/>
            </a:xfrm>
            <a:custGeom>
              <a:avLst/>
              <a:gdLst>
                <a:gd name="connsiteX0" fmla="*/ 0 w 434901"/>
                <a:gd name="connsiteY0" fmla="*/ 12619 h 360061"/>
                <a:gd name="connsiteX1" fmla="*/ 0 w 434901"/>
                <a:gd name="connsiteY1" fmla="*/ 346451 h 360061"/>
                <a:gd name="connsiteX2" fmla="*/ 13484 w 434901"/>
                <a:gd name="connsiteY2" fmla="*/ 360061 h 360061"/>
                <a:gd name="connsiteX3" fmla="*/ 422047 w 434901"/>
                <a:gd name="connsiteY3" fmla="*/ 360061 h 360061"/>
                <a:gd name="connsiteX4" fmla="*/ 434902 w 434901"/>
                <a:gd name="connsiteY4" fmla="*/ 347459 h 360061"/>
                <a:gd name="connsiteX5" fmla="*/ 434902 w 434901"/>
                <a:gd name="connsiteY5" fmla="*/ 85712 h 360061"/>
                <a:gd name="connsiteX6" fmla="*/ 417007 w 434901"/>
                <a:gd name="connsiteY6" fmla="*/ 85712 h 360061"/>
                <a:gd name="connsiteX7" fmla="*/ 417007 w 434901"/>
                <a:gd name="connsiteY7" fmla="*/ 341914 h 360061"/>
                <a:gd name="connsiteX8" fmla="*/ 26339 w 434901"/>
                <a:gd name="connsiteY8" fmla="*/ 341914 h 360061"/>
                <a:gd name="connsiteX9" fmla="*/ 17769 w 434901"/>
                <a:gd name="connsiteY9" fmla="*/ 333219 h 360061"/>
                <a:gd name="connsiteX10" fmla="*/ 17769 w 434901"/>
                <a:gd name="connsiteY10" fmla="*/ 25977 h 360061"/>
                <a:gd name="connsiteX11" fmla="*/ 26213 w 434901"/>
                <a:gd name="connsiteY11" fmla="*/ 17660 h 360061"/>
                <a:gd name="connsiteX12" fmla="*/ 194704 w 434901"/>
                <a:gd name="connsiteY12" fmla="*/ 17660 h 360061"/>
                <a:gd name="connsiteX13" fmla="*/ 198863 w 434901"/>
                <a:gd name="connsiteY13" fmla="*/ 17534 h 360061"/>
                <a:gd name="connsiteX14" fmla="*/ 199493 w 434901"/>
                <a:gd name="connsiteY14" fmla="*/ 17534 h 360061"/>
                <a:gd name="connsiteX15" fmla="*/ 199493 w 434901"/>
                <a:gd name="connsiteY15" fmla="*/ 17 h 360061"/>
                <a:gd name="connsiteX16" fmla="*/ 195712 w 434901"/>
                <a:gd name="connsiteY16" fmla="*/ 17 h 360061"/>
                <a:gd name="connsiteX17" fmla="*/ 12728 w 434901"/>
                <a:gd name="connsiteY17" fmla="*/ 17 h 360061"/>
                <a:gd name="connsiteX18" fmla="*/ 0 w 434901"/>
                <a:gd name="connsiteY18" fmla="*/ 12619 h 36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4901" h="360061">
                  <a:moveTo>
                    <a:pt x="0" y="12619"/>
                  </a:moveTo>
                  <a:lnTo>
                    <a:pt x="0" y="346451"/>
                  </a:lnTo>
                  <a:cubicBezTo>
                    <a:pt x="0" y="357667"/>
                    <a:pt x="2394" y="360061"/>
                    <a:pt x="13484" y="360061"/>
                  </a:cubicBezTo>
                  <a:lnTo>
                    <a:pt x="422047" y="360061"/>
                  </a:lnTo>
                  <a:cubicBezTo>
                    <a:pt x="432507" y="360061"/>
                    <a:pt x="434902" y="357667"/>
                    <a:pt x="434902" y="347459"/>
                  </a:cubicBezTo>
                  <a:lnTo>
                    <a:pt x="434902" y="85712"/>
                  </a:lnTo>
                  <a:lnTo>
                    <a:pt x="417007" y="85712"/>
                  </a:lnTo>
                  <a:lnTo>
                    <a:pt x="417007" y="341914"/>
                  </a:lnTo>
                  <a:lnTo>
                    <a:pt x="26339" y="341914"/>
                  </a:lnTo>
                  <a:cubicBezTo>
                    <a:pt x="18525" y="341914"/>
                    <a:pt x="17769" y="341158"/>
                    <a:pt x="17769" y="333219"/>
                  </a:cubicBezTo>
                  <a:lnTo>
                    <a:pt x="17769" y="25977"/>
                  </a:lnTo>
                  <a:cubicBezTo>
                    <a:pt x="17769" y="18290"/>
                    <a:pt x="18525" y="17660"/>
                    <a:pt x="26213" y="17660"/>
                  </a:cubicBezTo>
                  <a:lnTo>
                    <a:pt x="194704" y="17660"/>
                  </a:lnTo>
                  <a:cubicBezTo>
                    <a:pt x="196090" y="17660"/>
                    <a:pt x="197476" y="17534"/>
                    <a:pt x="198863" y="17534"/>
                  </a:cubicBezTo>
                  <a:lnTo>
                    <a:pt x="199493" y="17534"/>
                  </a:lnTo>
                  <a:lnTo>
                    <a:pt x="199493" y="17"/>
                  </a:lnTo>
                  <a:lnTo>
                    <a:pt x="195712" y="17"/>
                  </a:lnTo>
                  <a:lnTo>
                    <a:pt x="12728" y="17"/>
                  </a:lnTo>
                  <a:cubicBezTo>
                    <a:pt x="2394" y="-235"/>
                    <a:pt x="0" y="2285"/>
                    <a:pt x="0" y="12619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="" xmlns:a16="http://schemas.microsoft.com/office/drawing/2014/main" id="{7F406DC5-9FF7-486B-87FF-50AC8B9033B7}"/>
                </a:ext>
              </a:extLst>
            </p:cNvPr>
            <p:cNvSpPr/>
            <p:nvPr/>
          </p:nvSpPr>
          <p:spPr>
            <a:xfrm>
              <a:off x="5655856" y="1442267"/>
              <a:ext cx="210601" cy="284935"/>
            </a:xfrm>
            <a:custGeom>
              <a:avLst/>
              <a:gdLst>
                <a:gd name="connsiteX0" fmla="*/ 169896 w 210601"/>
                <a:gd name="connsiteY0" fmla="*/ 24826 h 284935"/>
                <a:gd name="connsiteX1" fmla="*/ 111296 w 210601"/>
                <a:gd name="connsiteY1" fmla="*/ 252 h 284935"/>
                <a:gd name="connsiteX2" fmla="*/ 104995 w 210601"/>
                <a:gd name="connsiteY2" fmla="*/ 0 h 284935"/>
                <a:gd name="connsiteX3" fmla="*/ 41228 w 210601"/>
                <a:gd name="connsiteY3" fmla="*/ 24322 h 284935"/>
                <a:gd name="connsiteX4" fmla="*/ 20182 w 210601"/>
                <a:gd name="connsiteY4" fmla="*/ 167483 h 284935"/>
                <a:gd name="connsiteX5" fmla="*/ 47907 w 210601"/>
                <a:gd name="connsiteY5" fmla="*/ 201383 h 284935"/>
                <a:gd name="connsiteX6" fmla="*/ 97055 w 210601"/>
                <a:gd name="connsiteY6" fmla="*/ 279139 h 284935"/>
                <a:gd name="connsiteX7" fmla="*/ 105247 w 210601"/>
                <a:gd name="connsiteY7" fmla="*/ 284936 h 284935"/>
                <a:gd name="connsiteX8" fmla="*/ 105373 w 210601"/>
                <a:gd name="connsiteY8" fmla="*/ 284936 h 284935"/>
                <a:gd name="connsiteX9" fmla="*/ 113816 w 210601"/>
                <a:gd name="connsiteY9" fmla="*/ 278760 h 284935"/>
                <a:gd name="connsiteX10" fmla="*/ 114068 w 210601"/>
                <a:gd name="connsiteY10" fmla="*/ 278130 h 284935"/>
                <a:gd name="connsiteX11" fmla="*/ 114194 w 210601"/>
                <a:gd name="connsiteY11" fmla="*/ 277500 h 284935"/>
                <a:gd name="connsiteX12" fmla="*/ 142297 w 210601"/>
                <a:gd name="connsiteY12" fmla="*/ 225831 h 284935"/>
                <a:gd name="connsiteX13" fmla="*/ 162209 w 210601"/>
                <a:gd name="connsiteY13" fmla="*/ 202391 h 284935"/>
                <a:gd name="connsiteX14" fmla="*/ 183128 w 210601"/>
                <a:gd name="connsiteY14" fmla="*/ 177817 h 284935"/>
                <a:gd name="connsiteX15" fmla="*/ 210601 w 210601"/>
                <a:gd name="connsiteY15" fmla="*/ 106488 h 284935"/>
                <a:gd name="connsiteX16" fmla="*/ 210349 w 210601"/>
                <a:gd name="connsiteY16" fmla="*/ 102456 h 284935"/>
                <a:gd name="connsiteX17" fmla="*/ 209719 w 210601"/>
                <a:gd name="connsiteY17" fmla="*/ 93760 h 284935"/>
                <a:gd name="connsiteX18" fmla="*/ 169896 w 210601"/>
                <a:gd name="connsiteY18" fmla="*/ 24826 h 284935"/>
                <a:gd name="connsiteX19" fmla="*/ 191824 w 210601"/>
                <a:gd name="connsiteY19" fmla="*/ 117200 h 284935"/>
                <a:gd name="connsiteX20" fmla="*/ 169014 w 210601"/>
                <a:gd name="connsiteY20" fmla="*/ 166853 h 284935"/>
                <a:gd name="connsiteX21" fmla="*/ 150363 w 210601"/>
                <a:gd name="connsiteY21" fmla="*/ 188781 h 284935"/>
                <a:gd name="connsiteX22" fmla="*/ 126040 w 210601"/>
                <a:gd name="connsiteY22" fmla="*/ 217640 h 284935"/>
                <a:gd name="connsiteX23" fmla="*/ 112304 w 210601"/>
                <a:gd name="connsiteY23" fmla="*/ 237803 h 284935"/>
                <a:gd name="connsiteX24" fmla="*/ 106003 w 210601"/>
                <a:gd name="connsiteY24" fmla="*/ 247633 h 284935"/>
                <a:gd name="connsiteX25" fmla="*/ 104491 w 210601"/>
                <a:gd name="connsiteY25" fmla="*/ 249901 h 284935"/>
                <a:gd name="connsiteX26" fmla="*/ 103356 w 210601"/>
                <a:gd name="connsiteY26" fmla="*/ 247381 h 284935"/>
                <a:gd name="connsiteX27" fmla="*/ 60383 w 210601"/>
                <a:gd name="connsiteY27" fmla="*/ 188781 h 284935"/>
                <a:gd name="connsiteX28" fmla="*/ 41480 w 210601"/>
                <a:gd name="connsiteY28" fmla="*/ 166853 h 284935"/>
                <a:gd name="connsiteX29" fmla="*/ 18292 w 210601"/>
                <a:gd name="connsiteY29" fmla="*/ 113672 h 284935"/>
                <a:gd name="connsiteX30" fmla="*/ 65172 w 210601"/>
                <a:gd name="connsiteY30" fmla="*/ 28103 h 284935"/>
                <a:gd name="connsiteX31" fmla="*/ 153891 w 210601"/>
                <a:gd name="connsiteY31" fmla="*/ 33522 h 284935"/>
                <a:gd name="connsiteX32" fmla="*/ 191824 w 210601"/>
                <a:gd name="connsiteY32" fmla="*/ 117200 h 28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0601" h="284935">
                  <a:moveTo>
                    <a:pt x="169896" y="24826"/>
                  </a:moveTo>
                  <a:cubicBezTo>
                    <a:pt x="152001" y="9956"/>
                    <a:pt x="132342" y="1638"/>
                    <a:pt x="111296" y="252"/>
                  </a:cubicBezTo>
                  <a:cubicBezTo>
                    <a:pt x="109154" y="126"/>
                    <a:pt x="107137" y="0"/>
                    <a:pt x="104995" y="0"/>
                  </a:cubicBezTo>
                  <a:cubicBezTo>
                    <a:pt x="82185" y="0"/>
                    <a:pt x="60761" y="8191"/>
                    <a:pt x="41228" y="24322"/>
                  </a:cubicBezTo>
                  <a:cubicBezTo>
                    <a:pt x="-4644" y="62255"/>
                    <a:pt x="-13088" y="119721"/>
                    <a:pt x="20182" y="167483"/>
                  </a:cubicBezTo>
                  <a:cubicBezTo>
                    <a:pt x="27995" y="178825"/>
                    <a:pt x="36943" y="189159"/>
                    <a:pt x="47907" y="201383"/>
                  </a:cubicBezTo>
                  <a:cubicBezTo>
                    <a:pt x="66684" y="222177"/>
                    <a:pt x="87352" y="247129"/>
                    <a:pt x="97055" y="279139"/>
                  </a:cubicBezTo>
                  <a:cubicBezTo>
                    <a:pt x="98190" y="282919"/>
                    <a:pt x="101088" y="284936"/>
                    <a:pt x="105247" y="284936"/>
                  </a:cubicBezTo>
                  <a:cubicBezTo>
                    <a:pt x="105247" y="284936"/>
                    <a:pt x="105373" y="284936"/>
                    <a:pt x="105373" y="284936"/>
                  </a:cubicBezTo>
                  <a:cubicBezTo>
                    <a:pt x="109406" y="284936"/>
                    <a:pt x="112304" y="282793"/>
                    <a:pt x="113816" y="278760"/>
                  </a:cubicBezTo>
                  <a:cubicBezTo>
                    <a:pt x="113942" y="278508"/>
                    <a:pt x="113942" y="278256"/>
                    <a:pt x="114068" y="278130"/>
                  </a:cubicBezTo>
                  <a:cubicBezTo>
                    <a:pt x="114068" y="277878"/>
                    <a:pt x="114194" y="277626"/>
                    <a:pt x="114194" y="277500"/>
                  </a:cubicBezTo>
                  <a:cubicBezTo>
                    <a:pt x="120243" y="258471"/>
                    <a:pt x="129695" y="241080"/>
                    <a:pt x="142297" y="225831"/>
                  </a:cubicBezTo>
                  <a:cubicBezTo>
                    <a:pt x="148850" y="217892"/>
                    <a:pt x="155656" y="209952"/>
                    <a:pt x="162209" y="202391"/>
                  </a:cubicBezTo>
                  <a:cubicBezTo>
                    <a:pt x="169140" y="194326"/>
                    <a:pt x="176323" y="186134"/>
                    <a:pt x="183128" y="177817"/>
                  </a:cubicBezTo>
                  <a:cubicBezTo>
                    <a:pt x="201528" y="155259"/>
                    <a:pt x="210601" y="131945"/>
                    <a:pt x="210601" y="106488"/>
                  </a:cubicBezTo>
                  <a:cubicBezTo>
                    <a:pt x="210475" y="105102"/>
                    <a:pt x="210475" y="103716"/>
                    <a:pt x="210349" y="102456"/>
                  </a:cubicBezTo>
                  <a:cubicBezTo>
                    <a:pt x="210223" y="99557"/>
                    <a:pt x="210097" y="96533"/>
                    <a:pt x="209719" y="93760"/>
                  </a:cubicBezTo>
                  <a:cubicBezTo>
                    <a:pt x="205812" y="66792"/>
                    <a:pt x="192454" y="43604"/>
                    <a:pt x="169896" y="24826"/>
                  </a:cubicBezTo>
                  <a:close/>
                  <a:moveTo>
                    <a:pt x="191824" y="117200"/>
                  </a:moveTo>
                  <a:cubicBezTo>
                    <a:pt x="190060" y="134213"/>
                    <a:pt x="182498" y="150470"/>
                    <a:pt x="169014" y="166853"/>
                  </a:cubicBezTo>
                  <a:cubicBezTo>
                    <a:pt x="162839" y="174288"/>
                    <a:pt x="156538" y="181724"/>
                    <a:pt x="150363" y="188781"/>
                  </a:cubicBezTo>
                  <a:cubicBezTo>
                    <a:pt x="142297" y="198232"/>
                    <a:pt x="133980" y="207936"/>
                    <a:pt x="126040" y="217640"/>
                  </a:cubicBezTo>
                  <a:cubicBezTo>
                    <a:pt x="121000" y="223815"/>
                    <a:pt x="116841" y="230620"/>
                    <a:pt x="112304" y="237803"/>
                  </a:cubicBezTo>
                  <a:cubicBezTo>
                    <a:pt x="110288" y="241080"/>
                    <a:pt x="108145" y="244356"/>
                    <a:pt x="106003" y="247633"/>
                  </a:cubicBezTo>
                  <a:lnTo>
                    <a:pt x="104491" y="249901"/>
                  </a:lnTo>
                  <a:lnTo>
                    <a:pt x="103356" y="247381"/>
                  </a:lnTo>
                  <a:cubicBezTo>
                    <a:pt x="92645" y="225075"/>
                    <a:pt x="76262" y="206676"/>
                    <a:pt x="60383" y="188781"/>
                  </a:cubicBezTo>
                  <a:cubicBezTo>
                    <a:pt x="54082" y="181724"/>
                    <a:pt x="47655" y="174288"/>
                    <a:pt x="41480" y="166853"/>
                  </a:cubicBezTo>
                  <a:cubicBezTo>
                    <a:pt x="27365" y="149588"/>
                    <a:pt x="19804" y="132071"/>
                    <a:pt x="18292" y="113672"/>
                  </a:cubicBezTo>
                  <a:cubicBezTo>
                    <a:pt x="15267" y="78386"/>
                    <a:pt x="34170" y="43982"/>
                    <a:pt x="65172" y="28103"/>
                  </a:cubicBezTo>
                  <a:cubicBezTo>
                    <a:pt x="96047" y="12224"/>
                    <a:pt x="125914" y="13988"/>
                    <a:pt x="153891" y="33522"/>
                  </a:cubicBezTo>
                  <a:cubicBezTo>
                    <a:pt x="182876" y="53685"/>
                    <a:pt x="195604" y="81788"/>
                    <a:pt x="191824" y="117200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="" xmlns:a16="http://schemas.microsoft.com/office/drawing/2014/main" id="{3DA9AA36-07D8-47C6-A6FE-18176B9F2711}"/>
                </a:ext>
              </a:extLst>
            </p:cNvPr>
            <p:cNvSpPr/>
            <p:nvPr/>
          </p:nvSpPr>
          <p:spPr>
            <a:xfrm>
              <a:off x="5579379" y="1590721"/>
              <a:ext cx="256076" cy="191931"/>
            </a:xfrm>
            <a:custGeom>
              <a:avLst/>
              <a:gdLst>
                <a:gd name="connsiteX0" fmla="*/ 256077 w 256076"/>
                <a:gd name="connsiteY0" fmla="*/ 170886 h 191931"/>
                <a:gd name="connsiteX1" fmla="*/ 256077 w 256076"/>
                <a:gd name="connsiteY1" fmla="*/ 191805 h 191931"/>
                <a:gd name="connsiteX2" fmla="*/ 250784 w 256076"/>
                <a:gd name="connsiteY2" fmla="*/ 191805 h 191931"/>
                <a:gd name="connsiteX3" fmla="*/ 141523 w 256076"/>
                <a:gd name="connsiteY3" fmla="*/ 191931 h 191931"/>
                <a:gd name="connsiteX4" fmla="*/ 129551 w 256076"/>
                <a:gd name="connsiteY4" fmla="*/ 186890 h 191931"/>
                <a:gd name="connsiteX5" fmla="*/ 95651 w 256076"/>
                <a:gd name="connsiteY5" fmla="*/ 152739 h 191931"/>
                <a:gd name="connsiteX6" fmla="*/ 86451 w 256076"/>
                <a:gd name="connsiteY6" fmla="*/ 148832 h 191931"/>
                <a:gd name="connsiteX7" fmla="*/ 12728 w 256076"/>
                <a:gd name="connsiteY7" fmla="*/ 148958 h 191931"/>
                <a:gd name="connsiteX8" fmla="*/ 0 w 256076"/>
                <a:gd name="connsiteY8" fmla="*/ 136608 h 191931"/>
                <a:gd name="connsiteX9" fmla="*/ 0 w 256076"/>
                <a:gd name="connsiteY9" fmla="*/ 3781 h 191931"/>
                <a:gd name="connsiteX10" fmla="*/ 252 w 256076"/>
                <a:gd name="connsiteY10" fmla="*/ 0 h 191931"/>
                <a:gd name="connsiteX11" fmla="*/ 20920 w 256076"/>
                <a:gd name="connsiteY11" fmla="*/ 0 h 191931"/>
                <a:gd name="connsiteX12" fmla="*/ 20920 w 256076"/>
                <a:gd name="connsiteY12" fmla="*/ 128038 h 191931"/>
                <a:gd name="connsiteX13" fmla="*/ 27473 w 256076"/>
                <a:gd name="connsiteY13" fmla="*/ 128038 h 191931"/>
                <a:gd name="connsiteX14" fmla="*/ 93634 w 256076"/>
                <a:gd name="connsiteY14" fmla="*/ 127912 h 191931"/>
                <a:gd name="connsiteX15" fmla="*/ 105984 w 256076"/>
                <a:gd name="connsiteY15" fmla="*/ 133331 h 191931"/>
                <a:gd name="connsiteX16" fmla="*/ 140766 w 256076"/>
                <a:gd name="connsiteY16" fmla="*/ 167987 h 191931"/>
                <a:gd name="connsiteX17" fmla="*/ 148328 w 256076"/>
                <a:gd name="connsiteY17" fmla="*/ 170760 h 191931"/>
                <a:gd name="connsiteX18" fmla="*/ 247003 w 256076"/>
                <a:gd name="connsiteY18" fmla="*/ 170886 h 191931"/>
                <a:gd name="connsiteX19" fmla="*/ 256077 w 256076"/>
                <a:gd name="connsiteY19" fmla="*/ 170886 h 19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076" h="191931">
                  <a:moveTo>
                    <a:pt x="256077" y="170886"/>
                  </a:moveTo>
                  <a:cubicBezTo>
                    <a:pt x="256077" y="178069"/>
                    <a:pt x="256077" y="184496"/>
                    <a:pt x="256077" y="191805"/>
                  </a:cubicBezTo>
                  <a:cubicBezTo>
                    <a:pt x="254312" y="191805"/>
                    <a:pt x="252548" y="191805"/>
                    <a:pt x="250784" y="191805"/>
                  </a:cubicBezTo>
                  <a:cubicBezTo>
                    <a:pt x="214363" y="191805"/>
                    <a:pt x="177943" y="191805"/>
                    <a:pt x="141523" y="191931"/>
                  </a:cubicBezTo>
                  <a:cubicBezTo>
                    <a:pt x="136608" y="191931"/>
                    <a:pt x="132953" y="190293"/>
                    <a:pt x="129551" y="186890"/>
                  </a:cubicBezTo>
                  <a:cubicBezTo>
                    <a:pt x="118335" y="175422"/>
                    <a:pt x="106867" y="164207"/>
                    <a:pt x="95651" y="152739"/>
                  </a:cubicBezTo>
                  <a:cubicBezTo>
                    <a:pt x="93004" y="150092"/>
                    <a:pt x="90232" y="148832"/>
                    <a:pt x="86451" y="148832"/>
                  </a:cubicBezTo>
                  <a:cubicBezTo>
                    <a:pt x="61877" y="148958"/>
                    <a:pt x="37302" y="148958"/>
                    <a:pt x="12728" y="148958"/>
                  </a:cubicBezTo>
                  <a:cubicBezTo>
                    <a:pt x="4033" y="148958"/>
                    <a:pt x="0" y="145177"/>
                    <a:pt x="0" y="136608"/>
                  </a:cubicBezTo>
                  <a:cubicBezTo>
                    <a:pt x="0" y="92374"/>
                    <a:pt x="0" y="48014"/>
                    <a:pt x="0" y="3781"/>
                  </a:cubicBezTo>
                  <a:cubicBezTo>
                    <a:pt x="0" y="2646"/>
                    <a:pt x="126" y="1512"/>
                    <a:pt x="252" y="0"/>
                  </a:cubicBezTo>
                  <a:cubicBezTo>
                    <a:pt x="7057" y="0"/>
                    <a:pt x="13610" y="0"/>
                    <a:pt x="20920" y="0"/>
                  </a:cubicBezTo>
                  <a:cubicBezTo>
                    <a:pt x="20920" y="42343"/>
                    <a:pt x="20920" y="84813"/>
                    <a:pt x="20920" y="128038"/>
                  </a:cubicBezTo>
                  <a:cubicBezTo>
                    <a:pt x="23566" y="128038"/>
                    <a:pt x="25456" y="128038"/>
                    <a:pt x="27473" y="128038"/>
                  </a:cubicBezTo>
                  <a:cubicBezTo>
                    <a:pt x="49527" y="128038"/>
                    <a:pt x="71580" y="128164"/>
                    <a:pt x="93634" y="127912"/>
                  </a:cubicBezTo>
                  <a:cubicBezTo>
                    <a:pt x="98675" y="127912"/>
                    <a:pt x="102456" y="129677"/>
                    <a:pt x="105984" y="133331"/>
                  </a:cubicBezTo>
                  <a:cubicBezTo>
                    <a:pt x="117452" y="145051"/>
                    <a:pt x="128920" y="156645"/>
                    <a:pt x="140766" y="167987"/>
                  </a:cubicBezTo>
                  <a:cubicBezTo>
                    <a:pt x="142531" y="169751"/>
                    <a:pt x="145681" y="170760"/>
                    <a:pt x="148328" y="170760"/>
                  </a:cubicBezTo>
                  <a:cubicBezTo>
                    <a:pt x="181219" y="170886"/>
                    <a:pt x="214111" y="170886"/>
                    <a:pt x="247003" y="170886"/>
                  </a:cubicBezTo>
                  <a:cubicBezTo>
                    <a:pt x="249775" y="170886"/>
                    <a:pt x="252674" y="170886"/>
                    <a:pt x="256077" y="170886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="" xmlns:a16="http://schemas.microsoft.com/office/drawing/2014/main" id="{51A50D22-2F71-46BA-A6F5-BFAC9D0A8EB7}"/>
                </a:ext>
              </a:extLst>
            </p:cNvPr>
            <p:cNvSpPr/>
            <p:nvPr/>
          </p:nvSpPr>
          <p:spPr>
            <a:xfrm>
              <a:off x="5579379" y="1782778"/>
              <a:ext cx="149966" cy="107287"/>
            </a:xfrm>
            <a:custGeom>
              <a:avLst/>
              <a:gdLst>
                <a:gd name="connsiteX0" fmla="*/ 128416 w 149966"/>
                <a:gd name="connsiteY0" fmla="*/ 63137 h 107287"/>
                <a:gd name="connsiteX1" fmla="*/ 100061 w 149966"/>
                <a:gd name="connsiteY1" fmla="*/ 50661 h 107287"/>
                <a:gd name="connsiteX2" fmla="*/ 73471 w 149966"/>
                <a:gd name="connsiteY2" fmla="*/ 24196 h 107287"/>
                <a:gd name="connsiteX3" fmla="*/ 66540 w 149966"/>
                <a:gd name="connsiteY3" fmla="*/ 21172 h 107287"/>
                <a:gd name="connsiteX4" fmla="*/ 25961 w 149966"/>
                <a:gd name="connsiteY4" fmla="*/ 20920 h 107287"/>
                <a:gd name="connsiteX5" fmla="*/ 21298 w 149966"/>
                <a:gd name="connsiteY5" fmla="*/ 25961 h 107287"/>
                <a:gd name="connsiteX6" fmla="*/ 21424 w 149966"/>
                <a:gd name="connsiteY6" fmla="*/ 101070 h 107287"/>
                <a:gd name="connsiteX7" fmla="*/ 15501 w 149966"/>
                <a:gd name="connsiteY7" fmla="*/ 106867 h 107287"/>
                <a:gd name="connsiteX8" fmla="*/ 6049 w 149966"/>
                <a:gd name="connsiteY8" fmla="*/ 106867 h 107287"/>
                <a:gd name="connsiteX9" fmla="*/ 0 w 149966"/>
                <a:gd name="connsiteY9" fmla="*/ 101196 h 107287"/>
                <a:gd name="connsiteX10" fmla="*/ 126 w 149966"/>
                <a:gd name="connsiteY10" fmla="*/ 13484 h 107287"/>
                <a:gd name="connsiteX11" fmla="*/ 13484 w 149966"/>
                <a:gd name="connsiteY11" fmla="*/ 126 h 107287"/>
                <a:gd name="connsiteX12" fmla="*/ 72589 w 149966"/>
                <a:gd name="connsiteY12" fmla="*/ 0 h 107287"/>
                <a:gd name="connsiteX13" fmla="*/ 84561 w 149966"/>
                <a:gd name="connsiteY13" fmla="*/ 5167 h 107287"/>
                <a:gd name="connsiteX14" fmla="*/ 119343 w 149966"/>
                <a:gd name="connsiteY14" fmla="*/ 39949 h 107287"/>
                <a:gd name="connsiteX15" fmla="*/ 126778 w 149966"/>
                <a:gd name="connsiteY15" fmla="*/ 42973 h 107287"/>
                <a:gd name="connsiteX16" fmla="*/ 137742 w 149966"/>
                <a:gd name="connsiteY16" fmla="*/ 43100 h 107287"/>
                <a:gd name="connsiteX17" fmla="*/ 149966 w 149966"/>
                <a:gd name="connsiteY17" fmla="*/ 55072 h 107287"/>
                <a:gd name="connsiteX18" fmla="*/ 149840 w 149966"/>
                <a:gd name="connsiteY18" fmla="*/ 102708 h 107287"/>
                <a:gd name="connsiteX19" fmla="*/ 145429 w 149966"/>
                <a:gd name="connsiteY19" fmla="*/ 106867 h 107287"/>
                <a:gd name="connsiteX20" fmla="*/ 130055 w 149966"/>
                <a:gd name="connsiteY20" fmla="*/ 105858 h 107287"/>
                <a:gd name="connsiteX21" fmla="*/ 128668 w 149966"/>
                <a:gd name="connsiteY21" fmla="*/ 90736 h 107287"/>
                <a:gd name="connsiteX22" fmla="*/ 128416 w 149966"/>
                <a:gd name="connsiteY22" fmla="*/ 63137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966" h="107287">
                  <a:moveTo>
                    <a:pt x="128416" y="63137"/>
                  </a:moveTo>
                  <a:cubicBezTo>
                    <a:pt x="114554" y="67548"/>
                    <a:pt x="107749" y="58600"/>
                    <a:pt x="100061" y="50661"/>
                  </a:cubicBezTo>
                  <a:cubicBezTo>
                    <a:pt x="91366" y="41713"/>
                    <a:pt x="82418" y="32766"/>
                    <a:pt x="73471" y="24196"/>
                  </a:cubicBezTo>
                  <a:cubicBezTo>
                    <a:pt x="71706" y="22558"/>
                    <a:pt x="68934" y="21172"/>
                    <a:pt x="66540" y="21172"/>
                  </a:cubicBezTo>
                  <a:cubicBezTo>
                    <a:pt x="53055" y="20920"/>
                    <a:pt x="39445" y="21172"/>
                    <a:pt x="25961" y="20920"/>
                  </a:cubicBezTo>
                  <a:cubicBezTo>
                    <a:pt x="22054" y="20920"/>
                    <a:pt x="21172" y="22306"/>
                    <a:pt x="21298" y="25961"/>
                  </a:cubicBezTo>
                  <a:cubicBezTo>
                    <a:pt x="21424" y="51039"/>
                    <a:pt x="21172" y="76117"/>
                    <a:pt x="21424" y="101070"/>
                  </a:cubicBezTo>
                  <a:cubicBezTo>
                    <a:pt x="21424" y="105858"/>
                    <a:pt x="19911" y="107245"/>
                    <a:pt x="15501" y="106867"/>
                  </a:cubicBezTo>
                  <a:cubicBezTo>
                    <a:pt x="12350" y="106489"/>
                    <a:pt x="9074" y="106615"/>
                    <a:pt x="6049" y="106867"/>
                  </a:cubicBezTo>
                  <a:cubicBezTo>
                    <a:pt x="1638" y="107245"/>
                    <a:pt x="0" y="105984"/>
                    <a:pt x="0" y="101196"/>
                  </a:cubicBezTo>
                  <a:cubicBezTo>
                    <a:pt x="252" y="71959"/>
                    <a:pt x="126" y="42721"/>
                    <a:pt x="126" y="13484"/>
                  </a:cubicBezTo>
                  <a:cubicBezTo>
                    <a:pt x="126" y="3907"/>
                    <a:pt x="3907" y="126"/>
                    <a:pt x="13484" y="126"/>
                  </a:cubicBezTo>
                  <a:cubicBezTo>
                    <a:pt x="33144" y="126"/>
                    <a:pt x="52929" y="252"/>
                    <a:pt x="72589" y="0"/>
                  </a:cubicBezTo>
                  <a:cubicBezTo>
                    <a:pt x="77503" y="0"/>
                    <a:pt x="81158" y="1638"/>
                    <a:pt x="84561" y="5167"/>
                  </a:cubicBezTo>
                  <a:cubicBezTo>
                    <a:pt x="96029" y="16887"/>
                    <a:pt x="107497" y="28481"/>
                    <a:pt x="119343" y="39949"/>
                  </a:cubicBezTo>
                  <a:cubicBezTo>
                    <a:pt x="121107" y="41713"/>
                    <a:pt x="124132" y="42595"/>
                    <a:pt x="126778" y="42973"/>
                  </a:cubicBezTo>
                  <a:cubicBezTo>
                    <a:pt x="130433" y="43478"/>
                    <a:pt x="134087" y="43100"/>
                    <a:pt x="137742" y="43100"/>
                  </a:cubicBezTo>
                  <a:cubicBezTo>
                    <a:pt x="145555" y="43226"/>
                    <a:pt x="149966" y="47510"/>
                    <a:pt x="149966" y="55072"/>
                  </a:cubicBezTo>
                  <a:cubicBezTo>
                    <a:pt x="149966" y="70950"/>
                    <a:pt x="149714" y="86829"/>
                    <a:pt x="149840" y="102708"/>
                  </a:cubicBezTo>
                  <a:cubicBezTo>
                    <a:pt x="149840" y="106110"/>
                    <a:pt x="148580" y="107119"/>
                    <a:pt x="145429" y="106867"/>
                  </a:cubicBezTo>
                  <a:cubicBezTo>
                    <a:pt x="140136" y="106615"/>
                    <a:pt x="132953" y="108505"/>
                    <a:pt x="130055" y="105858"/>
                  </a:cubicBezTo>
                  <a:cubicBezTo>
                    <a:pt x="127282" y="103338"/>
                    <a:pt x="128668" y="95903"/>
                    <a:pt x="128668" y="90736"/>
                  </a:cubicBezTo>
                  <a:cubicBezTo>
                    <a:pt x="128290" y="81914"/>
                    <a:pt x="128416" y="73219"/>
                    <a:pt x="128416" y="63137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="" xmlns:a16="http://schemas.microsoft.com/office/drawing/2014/main" id="{5EF96FD8-8DC5-4E60-901E-0D45A532A12D}"/>
                </a:ext>
              </a:extLst>
            </p:cNvPr>
            <p:cNvSpPr/>
            <p:nvPr/>
          </p:nvSpPr>
          <p:spPr>
            <a:xfrm>
              <a:off x="5462053" y="1590721"/>
              <a:ext cx="84938" cy="213103"/>
            </a:xfrm>
            <a:custGeom>
              <a:avLst/>
              <a:gdLst>
                <a:gd name="connsiteX0" fmla="*/ 84939 w 84938"/>
                <a:gd name="connsiteY0" fmla="*/ 0 h 213103"/>
                <a:gd name="connsiteX1" fmla="*/ 84939 w 84938"/>
                <a:gd name="connsiteY1" fmla="*/ 9326 h 213103"/>
                <a:gd name="connsiteX2" fmla="*/ 84939 w 84938"/>
                <a:gd name="connsiteY2" fmla="*/ 198737 h 213103"/>
                <a:gd name="connsiteX3" fmla="*/ 70320 w 84938"/>
                <a:gd name="connsiteY3" fmla="*/ 213103 h 213103"/>
                <a:gd name="connsiteX4" fmla="*/ 5671 w 84938"/>
                <a:gd name="connsiteY4" fmla="*/ 213103 h 213103"/>
                <a:gd name="connsiteX5" fmla="*/ 0 w 84938"/>
                <a:gd name="connsiteY5" fmla="*/ 213103 h 213103"/>
                <a:gd name="connsiteX6" fmla="*/ 0 w 84938"/>
                <a:gd name="connsiteY6" fmla="*/ 192309 h 213103"/>
                <a:gd name="connsiteX7" fmla="*/ 63767 w 84938"/>
                <a:gd name="connsiteY7" fmla="*/ 192309 h 213103"/>
                <a:gd name="connsiteX8" fmla="*/ 63767 w 84938"/>
                <a:gd name="connsiteY8" fmla="*/ 0 h 213103"/>
                <a:gd name="connsiteX9" fmla="*/ 84939 w 84938"/>
                <a:gd name="connsiteY9" fmla="*/ 0 h 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38" h="213103">
                  <a:moveTo>
                    <a:pt x="84939" y="0"/>
                  </a:moveTo>
                  <a:cubicBezTo>
                    <a:pt x="84939" y="3403"/>
                    <a:pt x="84939" y="6427"/>
                    <a:pt x="84939" y="9326"/>
                  </a:cubicBezTo>
                  <a:cubicBezTo>
                    <a:pt x="84939" y="72463"/>
                    <a:pt x="84939" y="135600"/>
                    <a:pt x="84939" y="198737"/>
                  </a:cubicBezTo>
                  <a:cubicBezTo>
                    <a:pt x="84939" y="210331"/>
                    <a:pt x="82166" y="213103"/>
                    <a:pt x="70320" y="213103"/>
                  </a:cubicBezTo>
                  <a:cubicBezTo>
                    <a:pt x="48770" y="213103"/>
                    <a:pt x="27221" y="213103"/>
                    <a:pt x="5671" y="213103"/>
                  </a:cubicBezTo>
                  <a:cubicBezTo>
                    <a:pt x="3907" y="213103"/>
                    <a:pt x="2142" y="213103"/>
                    <a:pt x="0" y="213103"/>
                  </a:cubicBezTo>
                  <a:cubicBezTo>
                    <a:pt x="0" y="205920"/>
                    <a:pt x="0" y="199367"/>
                    <a:pt x="0" y="192309"/>
                  </a:cubicBezTo>
                  <a:cubicBezTo>
                    <a:pt x="21172" y="192309"/>
                    <a:pt x="42091" y="192309"/>
                    <a:pt x="63767" y="192309"/>
                  </a:cubicBezTo>
                  <a:cubicBezTo>
                    <a:pt x="63767" y="128038"/>
                    <a:pt x="63767" y="64145"/>
                    <a:pt x="63767" y="0"/>
                  </a:cubicBezTo>
                  <a:cubicBezTo>
                    <a:pt x="70950" y="0"/>
                    <a:pt x="77503" y="0"/>
                    <a:pt x="84939" y="0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="" xmlns:a16="http://schemas.microsoft.com/office/drawing/2014/main" id="{288E10A1-C33E-4011-83D1-B80CD03ECD9D}"/>
                </a:ext>
              </a:extLst>
            </p:cNvPr>
            <p:cNvSpPr/>
            <p:nvPr/>
          </p:nvSpPr>
          <p:spPr>
            <a:xfrm>
              <a:off x="5462179" y="1836211"/>
              <a:ext cx="84950" cy="52929"/>
            </a:xfrm>
            <a:custGeom>
              <a:avLst/>
              <a:gdLst>
                <a:gd name="connsiteX0" fmla="*/ 0 w 84950"/>
                <a:gd name="connsiteY0" fmla="*/ 21298 h 52929"/>
                <a:gd name="connsiteX1" fmla="*/ 0 w 84950"/>
                <a:gd name="connsiteY1" fmla="*/ 252 h 52929"/>
                <a:gd name="connsiteX2" fmla="*/ 4915 w 84950"/>
                <a:gd name="connsiteY2" fmla="*/ 0 h 52929"/>
                <a:gd name="connsiteX3" fmla="*/ 71580 w 84950"/>
                <a:gd name="connsiteY3" fmla="*/ 0 h 52929"/>
                <a:gd name="connsiteX4" fmla="*/ 84939 w 84950"/>
                <a:gd name="connsiteY4" fmla="*/ 14240 h 52929"/>
                <a:gd name="connsiteX5" fmla="*/ 84813 w 84950"/>
                <a:gd name="connsiteY5" fmla="*/ 46754 h 52929"/>
                <a:gd name="connsiteX6" fmla="*/ 84813 w 84950"/>
                <a:gd name="connsiteY6" fmla="*/ 52929 h 52929"/>
                <a:gd name="connsiteX7" fmla="*/ 63893 w 84950"/>
                <a:gd name="connsiteY7" fmla="*/ 52929 h 52929"/>
                <a:gd name="connsiteX8" fmla="*/ 63893 w 84950"/>
                <a:gd name="connsiteY8" fmla="*/ 21172 h 52929"/>
                <a:gd name="connsiteX9" fmla="*/ 0 w 84950"/>
                <a:gd name="connsiteY9" fmla="*/ 21298 h 5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50" h="52929">
                  <a:moveTo>
                    <a:pt x="0" y="21298"/>
                  </a:moveTo>
                  <a:cubicBezTo>
                    <a:pt x="0" y="13988"/>
                    <a:pt x="0" y="7435"/>
                    <a:pt x="0" y="252"/>
                  </a:cubicBezTo>
                  <a:cubicBezTo>
                    <a:pt x="1638" y="126"/>
                    <a:pt x="3277" y="0"/>
                    <a:pt x="4915" y="0"/>
                  </a:cubicBezTo>
                  <a:cubicBezTo>
                    <a:pt x="27095" y="0"/>
                    <a:pt x="49401" y="0"/>
                    <a:pt x="71580" y="0"/>
                  </a:cubicBezTo>
                  <a:cubicBezTo>
                    <a:pt x="81536" y="0"/>
                    <a:pt x="85191" y="4159"/>
                    <a:pt x="84939" y="14240"/>
                  </a:cubicBezTo>
                  <a:cubicBezTo>
                    <a:pt x="84687" y="25078"/>
                    <a:pt x="84813" y="35916"/>
                    <a:pt x="84813" y="46754"/>
                  </a:cubicBezTo>
                  <a:cubicBezTo>
                    <a:pt x="84813" y="48770"/>
                    <a:pt x="84813" y="50661"/>
                    <a:pt x="84813" y="52929"/>
                  </a:cubicBezTo>
                  <a:cubicBezTo>
                    <a:pt x="77630" y="52929"/>
                    <a:pt x="71076" y="52929"/>
                    <a:pt x="63893" y="52929"/>
                  </a:cubicBezTo>
                  <a:cubicBezTo>
                    <a:pt x="63893" y="42469"/>
                    <a:pt x="63893" y="32136"/>
                    <a:pt x="63893" y="21172"/>
                  </a:cubicBezTo>
                  <a:cubicBezTo>
                    <a:pt x="42343" y="21298"/>
                    <a:pt x="21298" y="21298"/>
                    <a:pt x="0" y="21298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="" xmlns:a16="http://schemas.microsoft.com/office/drawing/2014/main" id="{8DF5DCE7-EAC9-4A59-BB3B-D3736267DA08}"/>
                </a:ext>
              </a:extLst>
            </p:cNvPr>
            <p:cNvSpPr/>
            <p:nvPr/>
          </p:nvSpPr>
          <p:spPr>
            <a:xfrm>
              <a:off x="5771439" y="1825752"/>
              <a:ext cx="64016" cy="64009"/>
            </a:xfrm>
            <a:custGeom>
              <a:avLst/>
              <a:gdLst>
                <a:gd name="connsiteX0" fmla="*/ 64016 w 64016"/>
                <a:gd name="connsiteY0" fmla="*/ 0 h 64009"/>
                <a:gd name="connsiteX1" fmla="*/ 64016 w 64016"/>
                <a:gd name="connsiteY1" fmla="*/ 20794 h 64009"/>
                <a:gd name="connsiteX2" fmla="*/ 21925 w 64016"/>
                <a:gd name="connsiteY2" fmla="*/ 20794 h 64009"/>
                <a:gd name="connsiteX3" fmla="*/ 21673 w 64016"/>
                <a:gd name="connsiteY3" fmla="*/ 26591 h 64009"/>
                <a:gd name="connsiteX4" fmla="*/ 21673 w 64016"/>
                <a:gd name="connsiteY4" fmla="*/ 58600 h 64009"/>
                <a:gd name="connsiteX5" fmla="*/ 16758 w 64016"/>
                <a:gd name="connsiteY5" fmla="*/ 63893 h 64009"/>
                <a:gd name="connsiteX6" fmla="*/ 1510 w 64016"/>
                <a:gd name="connsiteY6" fmla="*/ 62507 h 64009"/>
                <a:gd name="connsiteX7" fmla="*/ 501 w 64016"/>
                <a:gd name="connsiteY7" fmla="*/ 47636 h 64009"/>
                <a:gd name="connsiteX8" fmla="*/ 501 w 64016"/>
                <a:gd name="connsiteY8" fmla="*/ 13106 h 64009"/>
                <a:gd name="connsiteX9" fmla="*/ 13608 w 64016"/>
                <a:gd name="connsiteY9" fmla="*/ 126 h 64009"/>
                <a:gd name="connsiteX10" fmla="*/ 58723 w 64016"/>
                <a:gd name="connsiteY10" fmla="*/ 126 h 64009"/>
                <a:gd name="connsiteX11" fmla="*/ 64016 w 64016"/>
                <a:gd name="connsiteY11" fmla="*/ 0 h 6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16" h="64009">
                  <a:moveTo>
                    <a:pt x="64016" y="0"/>
                  </a:moveTo>
                  <a:cubicBezTo>
                    <a:pt x="64016" y="7309"/>
                    <a:pt x="64016" y="13736"/>
                    <a:pt x="64016" y="20794"/>
                  </a:cubicBezTo>
                  <a:cubicBezTo>
                    <a:pt x="50028" y="20794"/>
                    <a:pt x="36292" y="20794"/>
                    <a:pt x="21925" y="20794"/>
                  </a:cubicBezTo>
                  <a:cubicBezTo>
                    <a:pt x="21799" y="23062"/>
                    <a:pt x="21673" y="24826"/>
                    <a:pt x="21673" y="26591"/>
                  </a:cubicBezTo>
                  <a:cubicBezTo>
                    <a:pt x="21673" y="37303"/>
                    <a:pt x="21547" y="48014"/>
                    <a:pt x="21673" y="58600"/>
                  </a:cubicBezTo>
                  <a:cubicBezTo>
                    <a:pt x="21799" y="62255"/>
                    <a:pt x="21043" y="64271"/>
                    <a:pt x="16758" y="63893"/>
                  </a:cubicBezTo>
                  <a:cubicBezTo>
                    <a:pt x="11465" y="63389"/>
                    <a:pt x="4534" y="65153"/>
                    <a:pt x="1510" y="62507"/>
                  </a:cubicBezTo>
                  <a:cubicBezTo>
                    <a:pt x="-1137" y="60112"/>
                    <a:pt x="501" y="52803"/>
                    <a:pt x="501" y="47636"/>
                  </a:cubicBezTo>
                  <a:cubicBezTo>
                    <a:pt x="375" y="36168"/>
                    <a:pt x="501" y="24574"/>
                    <a:pt x="501" y="13106"/>
                  </a:cubicBezTo>
                  <a:cubicBezTo>
                    <a:pt x="501" y="3781"/>
                    <a:pt x="4156" y="126"/>
                    <a:pt x="13608" y="126"/>
                  </a:cubicBezTo>
                  <a:cubicBezTo>
                    <a:pt x="28604" y="126"/>
                    <a:pt x="43727" y="126"/>
                    <a:pt x="58723" y="126"/>
                  </a:cubicBezTo>
                  <a:cubicBezTo>
                    <a:pt x="60236" y="0"/>
                    <a:pt x="61874" y="0"/>
                    <a:pt x="64016" y="0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="" xmlns:a16="http://schemas.microsoft.com/office/drawing/2014/main" id="{FA79C063-4204-4390-A92E-8A6BD9945392}"/>
                </a:ext>
              </a:extLst>
            </p:cNvPr>
            <p:cNvSpPr/>
            <p:nvPr/>
          </p:nvSpPr>
          <p:spPr>
            <a:xfrm>
              <a:off x="5718633" y="1505025"/>
              <a:ext cx="85065" cy="85065"/>
            </a:xfrm>
            <a:custGeom>
              <a:avLst/>
              <a:gdLst>
                <a:gd name="connsiteX0" fmla="*/ 42848 w 85065"/>
                <a:gd name="connsiteY0" fmla="*/ 1 h 85065"/>
                <a:gd name="connsiteX1" fmla="*/ 85065 w 85065"/>
                <a:gd name="connsiteY1" fmla="*/ 42596 h 85065"/>
                <a:gd name="connsiteX2" fmla="*/ 42218 w 85065"/>
                <a:gd name="connsiteY2" fmla="*/ 85065 h 85065"/>
                <a:gd name="connsiteX3" fmla="*/ 1 w 85065"/>
                <a:gd name="connsiteY3" fmla="*/ 42344 h 85065"/>
                <a:gd name="connsiteX4" fmla="*/ 42848 w 85065"/>
                <a:gd name="connsiteY4" fmla="*/ 1 h 85065"/>
                <a:gd name="connsiteX5" fmla="*/ 64020 w 85065"/>
                <a:gd name="connsiteY5" fmla="*/ 42596 h 85065"/>
                <a:gd name="connsiteX6" fmla="*/ 42596 w 85065"/>
                <a:gd name="connsiteY6" fmla="*/ 20920 h 85065"/>
                <a:gd name="connsiteX7" fmla="*/ 20794 w 85065"/>
                <a:gd name="connsiteY7" fmla="*/ 42344 h 85065"/>
                <a:gd name="connsiteX8" fmla="*/ 42218 w 85065"/>
                <a:gd name="connsiteY8" fmla="*/ 64146 h 85065"/>
                <a:gd name="connsiteX9" fmla="*/ 64020 w 85065"/>
                <a:gd name="connsiteY9" fmla="*/ 42596 h 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65" h="85065">
                  <a:moveTo>
                    <a:pt x="42848" y="1"/>
                  </a:moveTo>
                  <a:cubicBezTo>
                    <a:pt x="64902" y="127"/>
                    <a:pt x="85065" y="20416"/>
                    <a:pt x="85065" y="42596"/>
                  </a:cubicBezTo>
                  <a:cubicBezTo>
                    <a:pt x="84939" y="64902"/>
                    <a:pt x="64524" y="85191"/>
                    <a:pt x="42218" y="85065"/>
                  </a:cubicBezTo>
                  <a:cubicBezTo>
                    <a:pt x="20416" y="84939"/>
                    <a:pt x="-125" y="64272"/>
                    <a:pt x="1" y="42344"/>
                  </a:cubicBezTo>
                  <a:cubicBezTo>
                    <a:pt x="1" y="20164"/>
                    <a:pt x="20416" y="-125"/>
                    <a:pt x="42848" y="1"/>
                  </a:cubicBezTo>
                  <a:close/>
                  <a:moveTo>
                    <a:pt x="64020" y="42596"/>
                  </a:moveTo>
                  <a:cubicBezTo>
                    <a:pt x="64020" y="29238"/>
                    <a:pt x="55954" y="20920"/>
                    <a:pt x="42596" y="20920"/>
                  </a:cubicBezTo>
                  <a:cubicBezTo>
                    <a:pt x="29238" y="20794"/>
                    <a:pt x="20920" y="29112"/>
                    <a:pt x="20794" y="42344"/>
                  </a:cubicBezTo>
                  <a:cubicBezTo>
                    <a:pt x="20668" y="55576"/>
                    <a:pt x="28986" y="64020"/>
                    <a:pt x="42218" y="64146"/>
                  </a:cubicBezTo>
                  <a:cubicBezTo>
                    <a:pt x="55576" y="64146"/>
                    <a:pt x="64020" y="55828"/>
                    <a:pt x="64020" y="42596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84" name="Рисунок 283">
            <a:extLst>
              <a:ext uri="{FF2B5EF4-FFF2-40B4-BE49-F238E27FC236}">
                <a16:creationId xmlns="" xmlns:a16="http://schemas.microsoft.com/office/drawing/2014/main" id="{EEC2E392-B66D-45DD-8AC5-1860DC4A9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87258" y="2663982"/>
            <a:ext cx="270960" cy="387086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="" xmlns:a16="http://schemas.microsoft.com/office/drawing/2014/main" id="{96ACF326-7653-49ED-8733-18FA8E8F9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58264" y="2666853"/>
            <a:ext cx="270960" cy="387086"/>
          </a:xfrm>
          <a:prstGeom prst="rect">
            <a:avLst/>
          </a:prstGeom>
        </p:spPr>
      </p:pic>
      <p:sp>
        <p:nvSpPr>
          <p:cNvPr id="286" name="Номер слайда 5">
            <a:extLst>
              <a:ext uri="{FF2B5EF4-FFF2-40B4-BE49-F238E27FC236}">
                <a16:creationId xmlns="" xmlns:a16="http://schemas.microsoft.com/office/drawing/2014/main" id="{F1E36FA1-0E61-4B74-896B-2060C1F4958A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35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242" name="object 20">
            <a:extLst>
              <a:ext uri="{FF2B5EF4-FFF2-40B4-BE49-F238E27FC236}">
                <a16:creationId xmlns="" xmlns:a16="http://schemas.microsoft.com/office/drawing/2014/main" id="{E91ACB74-7713-4A2E-AE84-D1A2F6456E08}"/>
              </a:ext>
            </a:extLst>
          </p:cNvPr>
          <p:cNvSpPr txBox="1"/>
          <p:nvPr/>
        </p:nvSpPr>
        <p:spPr>
          <a:xfrm>
            <a:off x="6261100" y="2257425"/>
            <a:ext cx="2895600" cy="15908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16002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Дороги  без твердого покрытия  – 267,6 км</a:t>
            </a:r>
          </a:p>
        </p:txBody>
      </p:sp>
      <p:sp>
        <p:nvSpPr>
          <p:cNvPr id="245" name="Прямоугольник 244"/>
          <p:cNvSpPr/>
          <p:nvPr/>
        </p:nvSpPr>
        <p:spPr>
          <a:xfrm>
            <a:off x="6337300" y="7162740"/>
            <a:ext cx="2614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</p:txBody>
      </p:sp>
      <p:sp>
        <p:nvSpPr>
          <p:cNvPr id="250" name="Прямоугольник 249"/>
          <p:cNvSpPr/>
          <p:nvPr/>
        </p:nvSpPr>
        <p:spPr>
          <a:xfrm>
            <a:off x="8470900" y="7210425"/>
            <a:ext cx="15776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https://minpriroda.cap.ru/</a:t>
            </a:r>
            <a:endParaRPr lang="ru-RU" sz="1000" dirty="0"/>
          </a:p>
        </p:txBody>
      </p:sp>
      <p:sp>
        <p:nvSpPr>
          <p:cNvPr id="223" name="Прямоугольник 222">
            <a:extLst>
              <a:ext uri="{FF2B5EF4-FFF2-40B4-BE49-F238E27FC236}">
                <a16:creationId xmlns="" xmlns:a16="http://schemas.microsoft.com/office/drawing/2014/main" id="{F576A7AB-51FD-4CF7-B41A-2831A78CFC22}"/>
              </a:ext>
            </a:extLst>
          </p:cNvPr>
          <p:cNvSpPr/>
          <p:nvPr/>
        </p:nvSpPr>
        <p:spPr>
          <a:xfrm>
            <a:off x="622300" y="4086225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="" xmlns:a16="http://schemas.microsoft.com/office/drawing/2014/main" id="{61A5A4D9-7AE6-4C4D-A9F0-7700859A530E}"/>
              </a:ext>
            </a:extLst>
          </p:cNvPr>
          <p:cNvSpPr/>
          <p:nvPr/>
        </p:nvSpPr>
        <p:spPr>
          <a:xfrm>
            <a:off x="798396" y="408610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6" name="Прямоугольник 255">
            <a:extLst>
              <a:ext uri="{FF2B5EF4-FFF2-40B4-BE49-F238E27FC236}">
                <a16:creationId xmlns="" xmlns:a16="http://schemas.microsoft.com/office/drawing/2014/main" id="{EF498A48-DE8B-4E5B-AEE1-E11865AC8012}"/>
              </a:ext>
            </a:extLst>
          </p:cNvPr>
          <p:cNvSpPr/>
          <p:nvPr/>
        </p:nvSpPr>
        <p:spPr>
          <a:xfrm>
            <a:off x="974492" y="408610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="" xmlns:a16="http://schemas.microsoft.com/office/drawing/2014/main" id="{C2D056F8-312E-4AD3-AFA4-BF60D67A9417}"/>
              </a:ext>
            </a:extLst>
          </p:cNvPr>
          <p:cNvSpPr/>
          <p:nvPr/>
        </p:nvSpPr>
        <p:spPr>
          <a:xfrm>
            <a:off x="1150588" y="408597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8" name="Прямоугольник 257">
            <a:extLst>
              <a:ext uri="{FF2B5EF4-FFF2-40B4-BE49-F238E27FC236}">
                <a16:creationId xmlns="" xmlns:a16="http://schemas.microsoft.com/office/drawing/2014/main" id="{792B6609-9D43-4326-A956-20B37540ABD6}"/>
              </a:ext>
            </a:extLst>
          </p:cNvPr>
          <p:cNvSpPr/>
          <p:nvPr/>
        </p:nvSpPr>
        <p:spPr>
          <a:xfrm>
            <a:off x="1326684" y="4082567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9" name="Прямоугольник 258">
            <a:extLst>
              <a:ext uri="{FF2B5EF4-FFF2-40B4-BE49-F238E27FC236}">
                <a16:creationId xmlns="" xmlns:a16="http://schemas.microsoft.com/office/drawing/2014/main" id="{E025B332-2C25-454A-A1BA-2C8296DB60AC}"/>
              </a:ext>
            </a:extLst>
          </p:cNvPr>
          <p:cNvSpPr/>
          <p:nvPr/>
        </p:nvSpPr>
        <p:spPr>
          <a:xfrm>
            <a:off x="1502780" y="408244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0" name="Прямоугольник 259">
            <a:extLst>
              <a:ext uri="{FF2B5EF4-FFF2-40B4-BE49-F238E27FC236}">
                <a16:creationId xmlns="" xmlns:a16="http://schemas.microsoft.com/office/drawing/2014/main" id="{266826AB-E6BB-42F6-8A61-09A7271843BF}"/>
              </a:ext>
            </a:extLst>
          </p:cNvPr>
          <p:cNvSpPr/>
          <p:nvPr/>
        </p:nvSpPr>
        <p:spPr>
          <a:xfrm>
            <a:off x="1678876" y="408244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1" name="Прямоугольник 260">
            <a:extLst>
              <a:ext uri="{FF2B5EF4-FFF2-40B4-BE49-F238E27FC236}">
                <a16:creationId xmlns="" xmlns:a16="http://schemas.microsoft.com/office/drawing/2014/main" id="{41E99A0C-A74B-43A4-ACC2-D4FF300EB96E}"/>
              </a:ext>
            </a:extLst>
          </p:cNvPr>
          <p:cNvSpPr/>
          <p:nvPr/>
        </p:nvSpPr>
        <p:spPr>
          <a:xfrm>
            <a:off x="1854972" y="408232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="" xmlns:a16="http://schemas.microsoft.com/office/drawing/2014/main" id="{87EBA279-A62F-48F8-9BFC-ECF44C0FE4E9}"/>
              </a:ext>
            </a:extLst>
          </p:cNvPr>
          <p:cNvSpPr/>
          <p:nvPr/>
        </p:nvSpPr>
        <p:spPr>
          <a:xfrm>
            <a:off x="2031068" y="408232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3" name="Прямоугольник 262">
            <a:extLst>
              <a:ext uri="{FF2B5EF4-FFF2-40B4-BE49-F238E27FC236}">
                <a16:creationId xmlns="" xmlns:a16="http://schemas.microsoft.com/office/drawing/2014/main" id="{049CD722-4191-4BE4-BCBC-D6A3BD231B1D}"/>
              </a:ext>
            </a:extLst>
          </p:cNvPr>
          <p:cNvSpPr/>
          <p:nvPr/>
        </p:nvSpPr>
        <p:spPr>
          <a:xfrm>
            <a:off x="2207162" y="4082198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4" name="object 46"/>
          <p:cNvSpPr txBox="1"/>
          <p:nvPr/>
        </p:nvSpPr>
        <p:spPr>
          <a:xfrm>
            <a:off x="2485859" y="4143139"/>
            <a:ext cx="519206" cy="192360"/>
          </a:xfrm>
          <a:prstGeom prst="rect">
            <a:avLst/>
          </a:prstGeom>
          <a:noFill/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100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="" xmlns:a16="http://schemas.microsoft.com/office/drawing/2014/main" id="{F576A7AB-51FD-4CF7-B41A-2831A78CFC22}"/>
              </a:ext>
            </a:extLst>
          </p:cNvPr>
          <p:cNvSpPr/>
          <p:nvPr/>
        </p:nvSpPr>
        <p:spPr>
          <a:xfrm>
            <a:off x="622300" y="5873556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="" xmlns:a16="http://schemas.microsoft.com/office/drawing/2014/main" id="{61A5A4D9-7AE6-4C4D-A9F0-7700859A530E}"/>
              </a:ext>
            </a:extLst>
          </p:cNvPr>
          <p:cNvSpPr/>
          <p:nvPr/>
        </p:nvSpPr>
        <p:spPr>
          <a:xfrm>
            <a:off x="798396" y="5873433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7" name="Прямоугольник 266">
            <a:extLst>
              <a:ext uri="{FF2B5EF4-FFF2-40B4-BE49-F238E27FC236}">
                <a16:creationId xmlns="" xmlns:a16="http://schemas.microsoft.com/office/drawing/2014/main" id="{EF498A48-DE8B-4E5B-AEE1-E11865AC8012}"/>
              </a:ext>
            </a:extLst>
          </p:cNvPr>
          <p:cNvSpPr/>
          <p:nvPr/>
        </p:nvSpPr>
        <p:spPr>
          <a:xfrm>
            <a:off x="974492" y="5873433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="" xmlns:a16="http://schemas.microsoft.com/office/drawing/2014/main" id="{C2D056F8-312E-4AD3-AFA4-BF60D67A9417}"/>
              </a:ext>
            </a:extLst>
          </p:cNvPr>
          <p:cNvSpPr/>
          <p:nvPr/>
        </p:nvSpPr>
        <p:spPr>
          <a:xfrm>
            <a:off x="1150588" y="5873310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="" xmlns:a16="http://schemas.microsoft.com/office/drawing/2014/main" id="{792B6609-9D43-4326-A956-20B37540ABD6}"/>
              </a:ext>
            </a:extLst>
          </p:cNvPr>
          <p:cNvSpPr/>
          <p:nvPr/>
        </p:nvSpPr>
        <p:spPr>
          <a:xfrm>
            <a:off x="1326684" y="5869898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7" name="Прямоугольник 276">
            <a:extLst>
              <a:ext uri="{FF2B5EF4-FFF2-40B4-BE49-F238E27FC236}">
                <a16:creationId xmlns="" xmlns:a16="http://schemas.microsoft.com/office/drawing/2014/main" id="{E025B332-2C25-454A-A1BA-2C8296DB60AC}"/>
              </a:ext>
            </a:extLst>
          </p:cNvPr>
          <p:cNvSpPr/>
          <p:nvPr/>
        </p:nvSpPr>
        <p:spPr>
          <a:xfrm>
            <a:off x="1502780" y="5869775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0" name="Прямоугольник 279">
            <a:extLst>
              <a:ext uri="{FF2B5EF4-FFF2-40B4-BE49-F238E27FC236}">
                <a16:creationId xmlns="" xmlns:a16="http://schemas.microsoft.com/office/drawing/2014/main" id="{266826AB-E6BB-42F6-8A61-09A7271843BF}"/>
              </a:ext>
            </a:extLst>
          </p:cNvPr>
          <p:cNvSpPr/>
          <p:nvPr/>
        </p:nvSpPr>
        <p:spPr>
          <a:xfrm>
            <a:off x="1678876" y="5869775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="" xmlns:a16="http://schemas.microsoft.com/office/drawing/2014/main" id="{41E99A0C-A74B-43A4-ACC2-D4FF300EB96E}"/>
              </a:ext>
            </a:extLst>
          </p:cNvPr>
          <p:cNvSpPr/>
          <p:nvPr/>
        </p:nvSpPr>
        <p:spPr>
          <a:xfrm>
            <a:off x="1854972" y="586965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="" xmlns:a16="http://schemas.microsoft.com/office/drawing/2014/main" id="{87EBA279-A62F-48F8-9BFC-ECF44C0FE4E9}"/>
              </a:ext>
            </a:extLst>
          </p:cNvPr>
          <p:cNvSpPr/>
          <p:nvPr/>
        </p:nvSpPr>
        <p:spPr>
          <a:xfrm>
            <a:off x="2031068" y="586965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="" xmlns:a16="http://schemas.microsoft.com/office/drawing/2014/main" id="{049CD722-4191-4BE4-BCBC-D6A3BD231B1D}"/>
              </a:ext>
            </a:extLst>
          </p:cNvPr>
          <p:cNvSpPr/>
          <p:nvPr/>
        </p:nvSpPr>
        <p:spPr>
          <a:xfrm>
            <a:off x="2207162" y="586952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="" xmlns:a16="http://schemas.microsoft.com/office/drawing/2014/main" id="{F576A7AB-51FD-4CF7-B41A-2831A78CFC22}"/>
              </a:ext>
            </a:extLst>
          </p:cNvPr>
          <p:cNvSpPr/>
          <p:nvPr/>
        </p:nvSpPr>
        <p:spPr>
          <a:xfrm>
            <a:off x="622300" y="522819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1" name="Прямоугольник 290">
            <a:extLst>
              <a:ext uri="{FF2B5EF4-FFF2-40B4-BE49-F238E27FC236}">
                <a16:creationId xmlns="" xmlns:a16="http://schemas.microsoft.com/office/drawing/2014/main" id="{61A5A4D9-7AE6-4C4D-A9F0-7700859A530E}"/>
              </a:ext>
            </a:extLst>
          </p:cNvPr>
          <p:cNvSpPr/>
          <p:nvPr/>
        </p:nvSpPr>
        <p:spPr>
          <a:xfrm>
            <a:off x="798396" y="522806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2" name="Прямоугольник 291">
            <a:extLst>
              <a:ext uri="{FF2B5EF4-FFF2-40B4-BE49-F238E27FC236}">
                <a16:creationId xmlns="" xmlns:a16="http://schemas.microsoft.com/office/drawing/2014/main" id="{EF498A48-DE8B-4E5B-AEE1-E11865AC8012}"/>
              </a:ext>
            </a:extLst>
          </p:cNvPr>
          <p:cNvSpPr/>
          <p:nvPr/>
        </p:nvSpPr>
        <p:spPr>
          <a:xfrm>
            <a:off x="974492" y="522806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3" name="Прямоугольник 292">
            <a:extLst>
              <a:ext uri="{FF2B5EF4-FFF2-40B4-BE49-F238E27FC236}">
                <a16:creationId xmlns="" xmlns:a16="http://schemas.microsoft.com/office/drawing/2014/main" id="{C2D056F8-312E-4AD3-AFA4-BF60D67A9417}"/>
              </a:ext>
            </a:extLst>
          </p:cNvPr>
          <p:cNvSpPr/>
          <p:nvPr/>
        </p:nvSpPr>
        <p:spPr>
          <a:xfrm>
            <a:off x="1150588" y="5227946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4" name="Прямоугольник 293">
            <a:extLst>
              <a:ext uri="{FF2B5EF4-FFF2-40B4-BE49-F238E27FC236}">
                <a16:creationId xmlns="" xmlns:a16="http://schemas.microsoft.com/office/drawing/2014/main" id="{792B6609-9D43-4326-A956-20B37540ABD6}"/>
              </a:ext>
            </a:extLst>
          </p:cNvPr>
          <p:cNvSpPr/>
          <p:nvPr/>
        </p:nvSpPr>
        <p:spPr>
          <a:xfrm>
            <a:off x="1326684" y="522453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5" name="Прямоугольник 294">
            <a:extLst>
              <a:ext uri="{FF2B5EF4-FFF2-40B4-BE49-F238E27FC236}">
                <a16:creationId xmlns="" xmlns:a16="http://schemas.microsoft.com/office/drawing/2014/main" id="{E025B332-2C25-454A-A1BA-2C8296DB60AC}"/>
              </a:ext>
            </a:extLst>
          </p:cNvPr>
          <p:cNvSpPr/>
          <p:nvPr/>
        </p:nvSpPr>
        <p:spPr>
          <a:xfrm>
            <a:off x="1502780" y="522441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6" name="Прямоугольник 295">
            <a:extLst>
              <a:ext uri="{FF2B5EF4-FFF2-40B4-BE49-F238E27FC236}">
                <a16:creationId xmlns="" xmlns:a16="http://schemas.microsoft.com/office/drawing/2014/main" id="{266826AB-E6BB-42F6-8A61-09A7271843BF}"/>
              </a:ext>
            </a:extLst>
          </p:cNvPr>
          <p:cNvSpPr/>
          <p:nvPr/>
        </p:nvSpPr>
        <p:spPr>
          <a:xfrm>
            <a:off x="1678876" y="522441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7" name="Прямоугольник 296">
            <a:extLst>
              <a:ext uri="{FF2B5EF4-FFF2-40B4-BE49-F238E27FC236}">
                <a16:creationId xmlns="" xmlns:a16="http://schemas.microsoft.com/office/drawing/2014/main" id="{41E99A0C-A74B-43A4-ACC2-D4FF300EB96E}"/>
              </a:ext>
            </a:extLst>
          </p:cNvPr>
          <p:cNvSpPr/>
          <p:nvPr/>
        </p:nvSpPr>
        <p:spPr>
          <a:xfrm>
            <a:off x="1854972" y="5224288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8" name="Прямоугольник 297">
            <a:extLst>
              <a:ext uri="{FF2B5EF4-FFF2-40B4-BE49-F238E27FC236}">
                <a16:creationId xmlns="" xmlns:a16="http://schemas.microsoft.com/office/drawing/2014/main" id="{87EBA279-A62F-48F8-9BFC-ECF44C0FE4E9}"/>
              </a:ext>
            </a:extLst>
          </p:cNvPr>
          <p:cNvSpPr/>
          <p:nvPr/>
        </p:nvSpPr>
        <p:spPr>
          <a:xfrm>
            <a:off x="2031068" y="5224288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9" name="Прямоугольник 298">
            <a:extLst>
              <a:ext uri="{FF2B5EF4-FFF2-40B4-BE49-F238E27FC236}">
                <a16:creationId xmlns="" xmlns:a16="http://schemas.microsoft.com/office/drawing/2014/main" id="{049CD722-4191-4BE4-BCBC-D6A3BD231B1D}"/>
              </a:ext>
            </a:extLst>
          </p:cNvPr>
          <p:cNvSpPr/>
          <p:nvPr/>
        </p:nvSpPr>
        <p:spPr>
          <a:xfrm>
            <a:off x="2207162" y="5224165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0" name="object 46"/>
          <p:cNvSpPr txBox="1"/>
          <p:nvPr/>
        </p:nvSpPr>
        <p:spPr>
          <a:xfrm>
            <a:off x="2485859" y="4728727"/>
            <a:ext cx="519206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b="1" spc="25" dirty="0">
                <a:solidFill>
                  <a:srgbClr val="2B2F32"/>
                </a:solidFill>
                <a:latin typeface="+mj-lt"/>
                <a:cs typeface="Montserrat ExtraBold"/>
              </a:rPr>
              <a:t>100</a:t>
            </a:r>
            <a:r>
              <a:rPr kumimoji="0" lang="ru-RU" sz="115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301" name="Прямоугольник 300">
            <a:extLst>
              <a:ext uri="{FF2B5EF4-FFF2-40B4-BE49-F238E27FC236}">
                <a16:creationId xmlns="" xmlns:a16="http://schemas.microsoft.com/office/drawing/2014/main" id="{F576A7AB-51FD-4CF7-B41A-2831A78CFC22}"/>
              </a:ext>
            </a:extLst>
          </p:cNvPr>
          <p:cNvSpPr/>
          <p:nvPr/>
        </p:nvSpPr>
        <p:spPr>
          <a:xfrm>
            <a:off x="622300" y="4671813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2" name="Прямоугольник 301">
            <a:extLst>
              <a:ext uri="{FF2B5EF4-FFF2-40B4-BE49-F238E27FC236}">
                <a16:creationId xmlns="" xmlns:a16="http://schemas.microsoft.com/office/drawing/2014/main" id="{61A5A4D9-7AE6-4C4D-A9F0-7700859A530E}"/>
              </a:ext>
            </a:extLst>
          </p:cNvPr>
          <p:cNvSpPr/>
          <p:nvPr/>
        </p:nvSpPr>
        <p:spPr>
          <a:xfrm>
            <a:off x="798396" y="4671690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3" name="Прямоугольник 302">
            <a:extLst>
              <a:ext uri="{FF2B5EF4-FFF2-40B4-BE49-F238E27FC236}">
                <a16:creationId xmlns="" xmlns:a16="http://schemas.microsoft.com/office/drawing/2014/main" id="{EF498A48-DE8B-4E5B-AEE1-E11865AC8012}"/>
              </a:ext>
            </a:extLst>
          </p:cNvPr>
          <p:cNvSpPr/>
          <p:nvPr/>
        </p:nvSpPr>
        <p:spPr>
          <a:xfrm>
            <a:off x="974492" y="4671690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4" name="Прямоугольник 303">
            <a:extLst>
              <a:ext uri="{FF2B5EF4-FFF2-40B4-BE49-F238E27FC236}">
                <a16:creationId xmlns="" xmlns:a16="http://schemas.microsoft.com/office/drawing/2014/main" id="{C2D056F8-312E-4AD3-AFA4-BF60D67A9417}"/>
              </a:ext>
            </a:extLst>
          </p:cNvPr>
          <p:cNvSpPr/>
          <p:nvPr/>
        </p:nvSpPr>
        <p:spPr>
          <a:xfrm>
            <a:off x="1150588" y="4671567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5" name="Прямоугольник 304">
            <a:extLst>
              <a:ext uri="{FF2B5EF4-FFF2-40B4-BE49-F238E27FC236}">
                <a16:creationId xmlns="" xmlns:a16="http://schemas.microsoft.com/office/drawing/2014/main" id="{792B6609-9D43-4326-A956-20B37540ABD6}"/>
              </a:ext>
            </a:extLst>
          </p:cNvPr>
          <p:cNvSpPr/>
          <p:nvPr/>
        </p:nvSpPr>
        <p:spPr>
          <a:xfrm>
            <a:off x="1326684" y="4668155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6" name="Прямоугольник 305">
            <a:extLst>
              <a:ext uri="{FF2B5EF4-FFF2-40B4-BE49-F238E27FC236}">
                <a16:creationId xmlns="" xmlns:a16="http://schemas.microsoft.com/office/drawing/2014/main" id="{E025B332-2C25-454A-A1BA-2C8296DB60AC}"/>
              </a:ext>
            </a:extLst>
          </p:cNvPr>
          <p:cNvSpPr/>
          <p:nvPr/>
        </p:nvSpPr>
        <p:spPr>
          <a:xfrm>
            <a:off x="1502780" y="466803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="" xmlns:a16="http://schemas.microsoft.com/office/drawing/2014/main" id="{266826AB-E6BB-42F6-8A61-09A7271843BF}"/>
              </a:ext>
            </a:extLst>
          </p:cNvPr>
          <p:cNvSpPr/>
          <p:nvPr/>
        </p:nvSpPr>
        <p:spPr>
          <a:xfrm>
            <a:off x="1678876" y="466803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8" name="Прямоугольник 307">
            <a:extLst>
              <a:ext uri="{FF2B5EF4-FFF2-40B4-BE49-F238E27FC236}">
                <a16:creationId xmlns="" xmlns:a16="http://schemas.microsoft.com/office/drawing/2014/main" id="{41E99A0C-A74B-43A4-ACC2-D4FF300EB96E}"/>
              </a:ext>
            </a:extLst>
          </p:cNvPr>
          <p:cNvSpPr/>
          <p:nvPr/>
        </p:nvSpPr>
        <p:spPr>
          <a:xfrm>
            <a:off x="1854972" y="466790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9" name="Прямоугольник 308">
            <a:extLst>
              <a:ext uri="{FF2B5EF4-FFF2-40B4-BE49-F238E27FC236}">
                <a16:creationId xmlns="" xmlns:a16="http://schemas.microsoft.com/office/drawing/2014/main" id="{87EBA279-A62F-48F8-9BFC-ECF44C0FE4E9}"/>
              </a:ext>
            </a:extLst>
          </p:cNvPr>
          <p:cNvSpPr/>
          <p:nvPr/>
        </p:nvSpPr>
        <p:spPr>
          <a:xfrm>
            <a:off x="2031068" y="466790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0" name="Прямоугольник 309">
            <a:extLst>
              <a:ext uri="{FF2B5EF4-FFF2-40B4-BE49-F238E27FC236}">
                <a16:creationId xmlns="" xmlns:a16="http://schemas.microsoft.com/office/drawing/2014/main" id="{049CD722-4191-4BE4-BCBC-D6A3BD231B1D}"/>
              </a:ext>
            </a:extLst>
          </p:cNvPr>
          <p:cNvSpPr/>
          <p:nvPr/>
        </p:nvSpPr>
        <p:spPr>
          <a:xfrm>
            <a:off x="2207162" y="4667786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622300" y="5044399"/>
            <a:ext cx="1828800" cy="1556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Сенокосы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4,75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2" name="object 46"/>
          <p:cNvSpPr txBox="1"/>
          <p:nvPr/>
        </p:nvSpPr>
        <p:spPr>
          <a:xfrm>
            <a:off x="2485859" y="5304392"/>
            <a:ext cx="519206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100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313" name="Прямоугольник 312"/>
          <p:cNvSpPr/>
          <p:nvPr/>
        </p:nvSpPr>
        <p:spPr>
          <a:xfrm>
            <a:off x="622300" y="5644956"/>
            <a:ext cx="1981200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Газоснабжение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111,6 тыс.</a:t>
            </a:r>
            <a:r>
              <a:rPr lang="ru-RU" sz="1000" b="1" spc="-20" dirty="0">
                <a:solidFill>
                  <a:srgbClr val="2B2F32"/>
                </a:solidFill>
                <a:cs typeface="DIN Pro Medium" panose="020B0604020101020102" pitchFamily="34" charset="0"/>
              </a:rPr>
              <a:t> м</a:t>
            </a:r>
            <a:r>
              <a:rPr lang="ru-RU" sz="1000" b="1" spc="-20" baseline="30000" dirty="0">
                <a:solidFill>
                  <a:srgbClr val="2B2F32"/>
                </a:solidFill>
                <a:cs typeface="DIN Pro Medium" panose="020B0604020101020102" pitchFamily="34" charset="0"/>
              </a:rPr>
              <a:t>3</a:t>
            </a:r>
            <a:r>
              <a:rPr lang="ru-RU" sz="1000" b="1" spc="-15" dirty="0">
                <a:solidFill>
                  <a:srgbClr val="2B2F32"/>
                </a:solidFill>
                <a:cs typeface="DIN Pro Medium" panose="020B0604020101020102" pitchFamily="34" charset="0"/>
              </a:rPr>
              <a:t> /</a:t>
            </a:r>
            <a:r>
              <a:rPr lang="ru-RU" sz="1000" b="1" spc="-15" dirty="0" err="1">
                <a:solidFill>
                  <a:srgbClr val="2B2F32"/>
                </a:solidFill>
                <a:cs typeface="DIN Pro Medium" panose="020B0604020101020102" pitchFamily="34" charset="0"/>
              </a:rPr>
              <a:t>сут</a:t>
            </a:r>
            <a:r>
              <a:rPr lang="ru-RU" sz="1000" b="1" spc="-15" dirty="0">
                <a:solidFill>
                  <a:srgbClr val="2B2F32"/>
                </a:solidFill>
                <a:cs typeface="DIN Pro Medium" panose="020B0604020101020102" pitchFamily="34" charset="0"/>
              </a:rPr>
              <a:t>.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6032500" y="4314825"/>
            <a:ext cx="44323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- Памятник природы «Старейшина дубов - памятник живой природы» является ценным природным объектом, имеющим культурно - историческое и научное значение. Самый крупный дуб в Чувашской Республике, возрастом 350 лет, диаметр ствола 170 см;</a:t>
            </a:r>
          </a:p>
          <a:p>
            <a:r>
              <a:rPr lang="ru-RU" sz="1000" dirty="0"/>
              <a:t>- Памятник природы «Культуры </a:t>
            </a:r>
            <a:r>
              <a:rPr lang="ru-RU" sz="1000" dirty="0" err="1"/>
              <a:t>Гузовского</a:t>
            </a:r>
            <a:r>
              <a:rPr lang="ru-RU" sz="1000" dirty="0"/>
              <a:t>». В Ильинском лесничестве есть особо ценный лесной объект: в качестве памятника природы и истории лесного хозяйства выделены лесные культуры дуба, созданные в 1896-1913 годах. Так же благодаря трудам Б.И. </a:t>
            </a:r>
            <a:r>
              <a:rPr lang="ru-RU" sz="1000" dirty="0" err="1"/>
              <a:t>Гузовского</a:t>
            </a:r>
            <a:r>
              <a:rPr lang="ru-RU" sz="1000" dirty="0"/>
              <a:t> на территории Ильинского лесничества благоприятно возвышаются сибирский кедр, туя и другие редкие для нашей местности деревья;</a:t>
            </a:r>
            <a:br>
              <a:rPr lang="ru-RU" sz="1000" dirty="0"/>
            </a:br>
            <a:r>
              <a:rPr lang="ru-RU" sz="1000" dirty="0"/>
              <a:t>- Водопад, находящийся в Ильинском сельском поселении. Это единственный водопад в Республике – в районе волжской пристани </a:t>
            </a:r>
            <a:r>
              <a:rPr lang="ru-RU" sz="1000" dirty="0" err="1"/>
              <a:t>Шешкары</a:t>
            </a:r>
            <a:r>
              <a:rPr lang="ru-RU" sz="1000" dirty="0"/>
              <a:t> в </a:t>
            </a:r>
            <a:r>
              <a:rPr lang="ru-RU" sz="1000" dirty="0" err="1"/>
              <a:t>Моргаушском</a:t>
            </a:r>
            <a:r>
              <a:rPr lang="ru-RU" sz="1000" dirty="0"/>
              <a:t> районе;</a:t>
            </a:r>
          </a:p>
          <a:p>
            <a:r>
              <a:rPr lang="ru-RU" sz="1000" dirty="0"/>
              <a:t>- Памятник природы «Озеро </a:t>
            </a:r>
            <a:r>
              <a:rPr lang="ru-RU" sz="1000" dirty="0" err="1"/>
              <a:t>Сюткюль</a:t>
            </a:r>
            <a:r>
              <a:rPr lang="ru-RU" sz="1000" dirty="0"/>
              <a:t>». Озеро расположено на южной окраине деревни </a:t>
            </a:r>
            <a:r>
              <a:rPr lang="ru-RU" sz="1000" dirty="0" err="1"/>
              <a:t>Сюткюль</a:t>
            </a:r>
            <a:r>
              <a:rPr lang="ru-RU" sz="1000" dirty="0"/>
              <a:t> в 14 км юго-западнее районного центра с. Моргауши, на правобережье р. </a:t>
            </a:r>
            <a:r>
              <a:rPr lang="ru-RU" sz="1000" dirty="0" err="1"/>
              <a:t>Ербаш</a:t>
            </a:r>
            <a:r>
              <a:rPr lang="ru-RU" sz="1000" dirty="0"/>
              <a:t>. Максимальная глубина озера -16,75 м, ширина -140 м, длина - 250 м.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6108700" y="3933825"/>
            <a:ext cx="4191000" cy="392415"/>
          </a:xfrm>
          <a:prstGeom prst="rect">
            <a:avLst/>
          </a:prstGeom>
        </p:spPr>
        <p:txBody>
          <a:bodyPr wrap="square" lIns="0" bIns="0">
            <a:spAutoFit/>
          </a:bodyPr>
          <a:lstStyle/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r>
              <a:rPr lang="ru-RU" altLang="ru-RU" sz="900" b="1" dirty="0" err="1">
                <a:solidFill>
                  <a:srgbClr val="2B2F32"/>
                </a:solidFill>
                <a:ea typeface="Montserrat ExtraBold"/>
                <a:cs typeface="Montserrat ExtraBold"/>
              </a:rPr>
              <a:t>Моргаушский</a:t>
            </a:r>
            <a:r>
              <a:rPr lang="ru-RU" altLang="ru-RU" sz="900" b="1" dirty="0">
                <a:solidFill>
                  <a:srgbClr val="2B2F32"/>
                </a:solidFill>
                <a:ea typeface="Montserrat ExtraBold"/>
                <a:cs typeface="Montserrat ExtraBold"/>
              </a:rPr>
              <a:t> район – Центр космонавтики Чувашской Республики</a:t>
            </a:r>
          </a:p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endParaRPr lang="ru-RU" altLang="ru-RU" sz="900" b="1" dirty="0">
              <a:solidFill>
                <a:srgbClr val="2B2F32"/>
              </a:solidFill>
              <a:ea typeface="Montserrat ExtraBold"/>
              <a:cs typeface="Montserrat ExtraBold"/>
            </a:endParaRPr>
          </a:p>
          <a:p>
            <a:pPr marL="12700" lvl="0">
              <a:lnSpc>
                <a:spcPts val="700"/>
              </a:lnSpc>
              <a:spcBef>
                <a:spcPts val="100"/>
              </a:spcBef>
              <a:defRPr/>
            </a:pPr>
            <a:endParaRPr lang="ru-RU" altLang="ru-RU" sz="900" b="1" dirty="0">
              <a:solidFill>
                <a:srgbClr val="2B2F32"/>
              </a:solidFill>
              <a:ea typeface="Montserrat ExtraBold"/>
              <a:cs typeface="Montserrat ExtraBold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546100" y="6600825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Полезными ископаемыми район не богат. Хозяйственной значение имеют два месторождения суглинков — </a:t>
            </a:r>
            <a:r>
              <a:rPr lang="ru-RU" sz="1000" dirty="0" err="1"/>
              <a:t>Сундырское</a:t>
            </a:r>
            <a:r>
              <a:rPr lang="ru-RU" sz="1000" dirty="0"/>
              <a:t> и </a:t>
            </a:r>
            <a:r>
              <a:rPr lang="ru-RU" sz="1000" dirty="0" err="1"/>
              <a:t>Пикикасинское</a:t>
            </a:r>
            <a:r>
              <a:rPr lang="ru-RU" sz="1000" dirty="0"/>
              <a:t>, используемые для производства кирпича, а также </a:t>
            </a:r>
            <a:r>
              <a:rPr lang="ru-RU" sz="1000" dirty="0" err="1"/>
              <a:t>Моргаушское</a:t>
            </a:r>
            <a:r>
              <a:rPr lang="ru-RU" sz="1000" dirty="0"/>
              <a:t> месторождение торфа, применяемого в сельском хозяйстве.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6900" y="3653747"/>
            <a:ext cx="2514600" cy="27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61289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9106529-6E25-463F-A39A-A224667112F7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9" name="object 46">
            <a:extLst>
              <a:ext uri="{FF2B5EF4-FFF2-40B4-BE49-F238E27FC236}">
                <a16:creationId xmlns="" xmlns:a16="http://schemas.microsoft.com/office/drawing/2014/main" id="{99AB06DA-B2D8-4098-B236-E66523CC029D}"/>
              </a:ext>
            </a:extLst>
          </p:cNvPr>
          <p:cNvSpPr>
            <a:spLocks/>
          </p:cNvSpPr>
          <p:nvPr/>
        </p:nvSpPr>
        <p:spPr bwMode="auto">
          <a:xfrm>
            <a:off x="589611" y="1252649"/>
            <a:ext cx="1146175" cy="675482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47">
            <a:extLst>
              <a:ext uri="{FF2B5EF4-FFF2-40B4-BE49-F238E27FC236}">
                <a16:creationId xmlns="" xmlns:a16="http://schemas.microsoft.com/office/drawing/2014/main" id="{6DE20797-447A-49C0-83D9-6ED35D61FDD2}"/>
              </a:ext>
            </a:extLst>
          </p:cNvPr>
          <p:cNvSpPr txBox="1"/>
          <p:nvPr/>
        </p:nvSpPr>
        <p:spPr>
          <a:xfrm>
            <a:off x="589611" y="1378856"/>
            <a:ext cx="1146175" cy="277813"/>
          </a:xfrm>
          <a:prstGeom prst="rect">
            <a:avLst/>
          </a:prstGeom>
          <a:noFill/>
        </p:spPr>
        <p:txBody>
          <a:bodyPr lIns="0" tIns="1651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spc="20" dirty="0">
                <a:solidFill>
                  <a:srgbClr val="414042"/>
                </a:solidFill>
                <a:latin typeface="Calibri"/>
                <a:cs typeface="Montserrat ExtraBold"/>
              </a:rPr>
              <a:t>29</a:t>
            </a:r>
          </a:p>
        </p:txBody>
      </p:sp>
      <p:sp>
        <p:nvSpPr>
          <p:cNvPr id="21" name="object 51">
            <a:extLst>
              <a:ext uri="{FF2B5EF4-FFF2-40B4-BE49-F238E27FC236}">
                <a16:creationId xmlns="" xmlns:a16="http://schemas.microsoft.com/office/drawing/2014/main" id="{6B7AE9DE-9F79-4C38-84F7-E92C1888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11" y="1647144"/>
            <a:ext cx="1146175" cy="1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компаний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22" name="object 46">
            <a:extLst>
              <a:ext uri="{FF2B5EF4-FFF2-40B4-BE49-F238E27FC236}">
                <a16:creationId xmlns="" xmlns:a16="http://schemas.microsoft.com/office/drawing/2014/main" id="{3F8A7E14-D3DC-4DEE-9045-2456CE7E6273}"/>
              </a:ext>
            </a:extLst>
          </p:cNvPr>
          <p:cNvSpPr>
            <a:spLocks/>
          </p:cNvSpPr>
          <p:nvPr/>
        </p:nvSpPr>
        <p:spPr bwMode="auto">
          <a:xfrm>
            <a:off x="589611" y="2115411"/>
            <a:ext cx="1146175" cy="675481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7">
            <a:extLst>
              <a:ext uri="{FF2B5EF4-FFF2-40B4-BE49-F238E27FC236}">
                <a16:creationId xmlns="" xmlns:a16="http://schemas.microsoft.com/office/drawing/2014/main" id="{E8D4A49A-B515-41AA-AA79-2E705230BC3F}"/>
              </a:ext>
            </a:extLst>
          </p:cNvPr>
          <p:cNvSpPr txBox="1"/>
          <p:nvPr/>
        </p:nvSpPr>
        <p:spPr>
          <a:xfrm>
            <a:off x="589611" y="2170974"/>
            <a:ext cx="1146175" cy="277813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80%+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4" name="object 51">
            <a:extLst>
              <a:ext uri="{FF2B5EF4-FFF2-40B4-BE49-F238E27FC236}">
                <a16:creationId xmlns="" xmlns:a16="http://schemas.microsoft.com/office/drawing/2014/main" id="{432714A3-7EF9-44A9-BBA2-443713789DC0}"/>
              </a:ext>
            </a:extLst>
          </p:cNvPr>
          <p:cNvSpPr txBox="1"/>
          <p:nvPr/>
        </p:nvSpPr>
        <p:spPr>
          <a:xfrm>
            <a:off x="589611" y="2436087"/>
            <a:ext cx="1146175" cy="244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5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экономики территории</a:t>
            </a:r>
            <a:endParaRPr kumimoji="0" sz="95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6EE6D418-9104-4BB0-8897-D8BE51B3C2B1}"/>
              </a:ext>
            </a:extLst>
          </p:cNvPr>
          <p:cNvCxnSpPr>
            <a:cxnSpLocks/>
          </p:cNvCxnSpPr>
          <p:nvPr/>
        </p:nvCxnSpPr>
        <p:spPr>
          <a:xfrm>
            <a:off x="416979" y="3222884"/>
            <a:ext cx="0" cy="3328987"/>
          </a:xfrm>
          <a:prstGeom prst="line">
            <a:avLst/>
          </a:prstGeom>
          <a:ln w="28575"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3702C5C3-3ADB-4D23-8644-858F0BFB21DC}"/>
              </a:ext>
            </a:extLst>
          </p:cNvPr>
          <p:cNvSpPr/>
          <p:nvPr/>
        </p:nvSpPr>
        <p:spPr>
          <a:xfrm>
            <a:off x="312204" y="3222884"/>
            <a:ext cx="209550" cy="2095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93988E89-5610-4379-9EDE-B5ACBFDE48E0}"/>
              </a:ext>
            </a:extLst>
          </p:cNvPr>
          <p:cNvSpPr/>
          <p:nvPr/>
        </p:nvSpPr>
        <p:spPr>
          <a:xfrm>
            <a:off x="312204" y="4777013"/>
            <a:ext cx="209550" cy="209550"/>
          </a:xfrm>
          <a:prstGeom prst="ellips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D9F5BEE6-3C54-4B85-8AD9-46AB608F4D6A}"/>
              </a:ext>
            </a:extLst>
          </p:cNvPr>
          <p:cNvSpPr/>
          <p:nvPr/>
        </p:nvSpPr>
        <p:spPr>
          <a:xfrm>
            <a:off x="312204" y="6331143"/>
            <a:ext cx="209550" cy="21113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51">
            <a:extLst>
              <a:ext uri="{FF2B5EF4-FFF2-40B4-BE49-F238E27FC236}">
                <a16:creationId xmlns="" xmlns:a16="http://schemas.microsoft.com/office/drawing/2014/main" id="{477A4A7F-2F14-4235-B144-04ED9016BD8E}"/>
              </a:ext>
            </a:extLst>
          </p:cNvPr>
          <p:cNvSpPr txBox="1"/>
          <p:nvPr/>
        </p:nvSpPr>
        <p:spPr>
          <a:xfrm>
            <a:off x="497635" y="3190931"/>
            <a:ext cx="1265556" cy="54630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Отраслевые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51">
            <a:extLst>
              <a:ext uri="{FF2B5EF4-FFF2-40B4-BE49-F238E27FC236}">
                <a16:creationId xmlns="" xmlns:a16="http://schemas.microsoft.com/office/drawing/2014/main" id="{B438498F-8EC6-40FF-B4FA-4AFB55178591}"/>
              </a:ext>
            </a:extLst>
          </p:cNvPr>
          <p:cNvSpPr txBox="1"/>
          <p:nvPr/>
        </p:nvSpPr>
        <p:spPr>
          <a:xfrm>
            <a:off x="466838" y="4699687"/>
            <a:ext cx="1331912" cy="36420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бизнеса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51">
            <a:extLst>
              <a:ext uri="{FF2B5EF4-FFF2-40B4-BE49-F238E27FC236}">
                <a16:creationId xmlns="" xmlns:a16="http://schemas.microsoft.com/office/drawing/2014/main" id="{2FCE6B91-6A88-4020-89B7-AFCDDD7065D4}"/>
              </a:ext>
            </a:extLst>
          </p:cNvPr>
          <p:cNvSpPr txBox="1"/>
          <p:nvPr/>
        </p:nvSpPr>
        <p:spPr>
          <a:xfrm>
            <a:off x="444613" y="6157872"/>
            <a:ext cx="1371600" cy="53347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Носители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компетенций                        – персонал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Таблица 54">
            <a:extLst>
              <a:ext uri="{FF2B5EF4-FFF2-40B4-BE49-F238E27FC236}">
                <a16:creationId xmlns="" xmlns:a16="http://schemas.microsoft.com/office/drawing/2014/main" id="{3AEEFCED-4435-A441-B29C-95AAC021940B}"/>
              </a:ext>
            </a:extLst>
          </p:cNvPr>
          <p:cNvGraphicFramePr>
            <a:graphicFrameLocks noGrp="1"/>
          </p:cNvGraphicFramePr>
          <p:nvPr/>
        </p:nvGraphicFramePr>
        <p:xfrm>
          <a:off x="2233833" y="959101"/>
          <a:ext cx="6999066" cy="5964256"/>
        </p:xfrm>
        <a:graphic>
          <a:graphicData uri="http://schemas.openxmlformats.org/drawingml/2006/table">
            <a:tbl>
              <a:tblPr/>
              <a:tblGrid>
                <a:gridCol w="767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87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32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9071"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№</a:t>
                      </a:r>
                    </a:p>
                  </a:txBody>
                  <a:tcPr marL="71721" marR="71721" marT="33821" marB="3382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Компания / ИП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ФИО контактного лица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Производство яиц сельскохозяйственной птицы</a:t>
                      </a:r>
                    </a:p>
                  </a:txBody>
                  <a:tcPr marL="34835" marR="34835" marT="32853" marB="328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339"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ОАО "Птицефабрика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Моргаушская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Александров Виталий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Евстратьевич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Производство автомобильных прицепов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ЗАО «ЧП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Сеспель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Дударенко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Владислав Викторович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3339">
                <a:tc gridSpan="3"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Торговля розничная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Большесундырское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РайПО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Васильева Надежда Юрьевна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3339"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Моргаушское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РайПО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Андреев Борис Васильевич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3339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Производство пластиковых и металлических конструкций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Montserra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Montserrat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33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5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МирТрубПласт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Хуппиев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Рамзиль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Муллаханович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6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"Комплекс Систем Безопасности"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Кандауров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Алексей Владимирович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7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ТПК "Технология металлов"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Сыров Федор Геннадьевич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8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"Металл-строй"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Ершов Алексей Вячеславович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Сельское хозяйство (Растениеводство, животноводство)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9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СПК "Ударник"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Козаева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Жана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Саджеевна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10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СПК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им.Суворова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Воробьев Алексей Валентинович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11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СПК - племенной завод "Свобода"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Петров Леонид Иванович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12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"Бездна"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Акимов Анатолий Валентинович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13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СПК "Герой" 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Иванова Галина Никитична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14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СПК имени Ильича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Николаев Игорь Васильевич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15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"Агрофирма "Путь Ильича"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Дельман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Олег Александрович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16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"АГРИКО"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Глушаков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Валерий Владимирович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17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СПК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им.Чкалова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Ефимов Павел Геннадиевич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18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СПК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Оринино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Прокопьев Алексей Георгиевич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Общественное питание</a:t>
                      </a:r>
                    </a:p>
                  </a:txBody>
                  <a:tcPr marL="34835" marR="34835" marT="32853" marB="328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ООО "Сундырь"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Коротников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Виталий Владимирович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833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ООО "Общепит"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Яргунькина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Надежда Васильевна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Производство пара и горячей воды</a:t>
                      </a:r>
                    </a:p>
                  </a:txBody>
                  <a:tcPr marL="34835" marR="34835" marT="32853" marB="328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3339"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МУП ЖКХ "Моргаушское"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Захаров Илья Николаевич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3339">
                <a:tc gridSpan="3"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Производство хлеба и мучных кондитерских изделий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"Моргауши-Хлеб"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Трихалкина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Надежда Михайловна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"Сундырь-Хлеб"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Владимирова Маргарита Алексеевна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35" name="object 5">
            <a:extLst>
              <a:ext uri="{FF2B5EF4-FFF2-40B4-BE49-F238E27FC236}">
                <a16:creationId xmlns="" xmlns:a16="http://schemas.microsoft.com/office/drawing/2014/main" id="{14124470-7082-46BD-B0A5-CDD4BCEBBE6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69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КЛЮЧЕВЫЕ КОМПЕТЕНЦИИ МО И КОМПАНИИ-НОСИТЕЛИ КОМПЕТЕНЦИЙ</a:t>
            </a:r>
          </a:p>
        </p:txBody>
      </p:sp>
      <p:sp>
        <p:nvSpPr>
          <p:cNvPr id="36" name="object 2">
            <a:extLst>
              <a:ext uri="{FF2B5EF4-FFF2-40B4-BE49-F238E27FC236}">
                <a16:creationId xmlns="" xmlns:a16="http://schemas.microsoft.com/office/drawing/2014/main" id="{BF5F536B-1DFF-44D7-B39D-17ED7182A16E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37" name="Номер слайда 5">
            <a:extLst>
              <a:ext uri="{FF2B5EF4-FFF2-40B4-BE49-F238E27FC236}">
                <a16:creationId xmlns="" xmlns:a16="http://schemas.microsoft.com/office/drawing/2014/main" id="{A0EC1E9A-E54A-491B-9387-06521BED36D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36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130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9106529-6E25-463F-A39A-A224667112F7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9" name="object 46">
            <a:extLst>
              <a:ext uri="{FF2B5EF4-FFF2-40B4-BE49-F238E27FC236}">
                <a16:creationId xmlns="" xmlns:a16="http://schemas.microsoft.com/office/drawing/2014/main" id="{99AB06DA-B2D8-4098-B236-E66523CC029D}"/>
              </a:ext>
            </a:extLst>
          </p:cNvPr>
          <p:cNvSpPr>
            <a:spLocks/>
          </p:cNvSpPr>
          <p:nvPr/>
        </p:nvSpPr>
        <p:spPr bwMode="auto">
          <a:xfrm>
            <a:off x="589611" y="1252649"/>
            <a:ext cx="1146175" cy="675482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47">
            <a:extLst>
              <a:ext uri="{FF2B5EF4-FFF2-40B4-BE49-F238E27FC236}">
                <a16:creationId xmlns="" xmlns:a16="http://schemas.microsoft.com/office/drawing/2014/main" id="{6DE20797-447A-49C0-83D9-6ED35D61FDD2}"/>
              </a:ext>
            </a:extLst>
          </p:cNvPr>
          <p:cNvSpPr txBox="1"/>
          <p:nvPr/>
        </p:nvSpPr>
        <p:spPr>
          <a:xfrm>
            <a:off x="589611" y="1378856"/>
            <a:ext cx="1146175" cy="277813"/>
          </a:xfrm>
          <a:prstGeom prst="rect">
            <a:avLst/>
          </a:prstGeom>
          <a:noFill/>
        </p:spPr>
        <p:txBody>
          <a:bodyPr lIns="0" tIns="16510" rIns="0" bIns="0">
            <a:spAutoFit/>
          </a:bodyPr>
          <a:lstStyle/>
          <a:p>
            <a:pPr marL="12700" lvl="0" algn="ctr">
              <a:spcBef>
                <a:spcPts val="130"/>
              </a:spcBef>
              <a:defRPr/>
            </a:pPr>
            <a:r>
              <a:rPr lang="ru-RU" sz="1700" b="1" spc="20" dirty="0">
                <a:solidFill>
                  <a:srgbClr val="414042"/>
                </a:solidFill>
                <a:cs typeface="Montserrat ExtraBold"/>
              </a:rPr>
              <a:t>29</a:t>
            </a:r>
          </a:p>
        </p:txBody>
      </p:sp>
      <p:sp>
        <p:nvSpPr>
          <p:cNvPr id="21" name="object 51">
            <a:extLst>
              <a:ext uri="{FF2B5EF4-FFF2-40B4-BE49-F238E27FC236}">
                <a16:creationId xmlns="" xmlns:a16="http://schemas.microsoft.com/office/drawing/2014/main" id="{6B7AE9DE-9F79-4C38-84F7-E92C1888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11" y="1647144"/>
            <a:ext cx="1146175" cy="1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компаний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22" name="object 46">
            <a:extLst>
              <a:ext uri="{FF2B5EF4-FFF2-40B4-BE49-F238E27FC236}">
                <a16:creationId xmlns="" xmlns:a16="http://schemas.microsoft.com/office/drawing/2014/main" id="{3F8A7E14-D3DC-4DEE-9045-2456CE7E6273}"/>
              </a:ext>
            </a:extLst>
          </p:cNvPr>
          <p:cNvSpPr>
            <a:spLocks/>
          </p:cNvSpPr>
          <p:nvPr/>
        </p:nvSpPr>
        <p:spPr bwMode="auto">
          <a:xfrm>
            <a:off x="589611" y="2115411"/>
            <a:ext cx="1146175" cy="675481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7">
            <a:extLst>
              <a:ext uri="{FF2B5EF4-FFF2-40B4-BE49-F238E27FC236}">
                <a16:creationId xmlns="" xmlns:a16="http://schemas.microsoft.com/office/drawing/2014/main" id="{E8D4A49A-B515-41AA-AA79-2E705230BC3F}"/>
              </a:ext>
            </a:extLst>
          </p:cNvPr>
          <p:cNvSpPr txBox="1"/>
          <p:nvPr/>
        </p:nvSpPr>
        <p:spPr>
          <a:xfrm>
            <a:off x="589611" y="2170974"/>
            <a:ext cx="1146175" cy="277813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80%+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4" name="object 51">
            <a:extLst>
              <a:ext uri="{FF2B5EF4-FFF2-40B4-BE49-F238E27FC236}">
                <a16:creationId xmlns="" xmlns:a16="http://schemas.microsoft.com/office/drawing/2014/main" id="{432714A3-7EF9-44A9-BBA2-443713789DC0}"/>
              </a:ext>
            </a:extLst>
          </p:cNvPr>
          <p:cNvSpPr txBox="1"/>
          <p:nvPr/>
        </p:nvSpPr>
        <p:spPr>
          <a:xfrm>
            <a:off x="589611" y="2436087"/>
            <a:ext cx="1146175" cy="244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5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экономики территории</a:t>
            </a:r>
            <a:endParaRPr kumimoji="0" sz="95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6EE6D418-9104-4BB0-8897-D8BE51B3C2B1}"/>
              </a:ext>
            </a:extLst>
          </p:cNvPr>
          <p:cNvCxnSpPr>
            <a:cxnSpLocks/>
          </p:cNvCxnSpPr>
          <p:nvPr/>
        </p:nvCxnSpPr>
        <p:spPr>
          <a:xfrm>
            <a:off x="416979" y="3222884"/>
            <a:ext cx="0" cy="3328987"/>
          </a:xfrm>
          <a:prstGeom prst="line">
            <a:avLst/>
          </a:prstGeom>
          <a:ln w="28575"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3702C5C3-3ADB-4D23-8644-858F0BFB21DC}"/>
              </a:ext>
            </a:extLst>
          </p:cNvPr>
          <p:cNvSpPr/>
          <p:nvPr/>
        </p:nvSpPr>
        <p:spPr>
          <a:xfrm>
            <a:off x="312204" y="3222884"/>
            <a:ext cx="209550" cy="2095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93988E89-5610-4379-9EDE-B5ACBFDE48E0}"/>
              </a:ext>
            </a:extLst>
          </p:cNvPr>
          <p:cNvSpPr/>
          <p:nvPr/>
        </p:nvSpPr>
        <p:spPr>
          <a:xfrm>
            <a:off x="312204" y="4777013"/>
            <a:ext cx="209550" cy="209550"/>
          </a:xfrm>
          <a:prstGeom prst="ellips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D9F5BEE6-3C54-4B85-8AD9-46AB608F4D6A}"/>
              </a:ext>
            </a:extLst>
          </p:cNvPr>
          <p:cNvSpPr/>
          <p:nvPr/>
        </p:nvSpPr>
        <p:spPr>
          <a:xfrm>
            <a:off x="312204" y="6331143"/>
            <a:ext cx="209550" cy="21113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51">
            <a:extLst>
              <a:ext uri="{FF2B5EF4-FFF2-40B4-BE49-F238E27FC236}">
                <a16:creationId xmlns="" xmlns:a16="http://schemas.microsoft.com/office/drawing/2014/main" id="{477A4A7F-2F14-4235-B144-04ED9016BD8E}"/>
              </a:ext>
            </a:extLst>
          </p:cNvPr>
          <p:cNvSpPr txBox="1"/>
          <p:nvPr/>
        </p:nvSpPr>
        <p:spPr>
          <a:xfrm>
            <a:off x="497635" y="3190931"/>
            <a:ext cx="1265556" cy="54630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Отраслевые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51">
            <a:extLst>
              <a:ext uri="{FF2B5EF4-FFF2-40B4-BE49-F238E27FC236}">
                <a16:creationId xmlns="" xmlns:a16="http://schemas.microsoft.com/office/drawing/2014/main" id="{B438498F-8EC6-40FF-B4FA-4AFB55178591}"/>
              </a:ext>
            </a:extLst>
          </p:cNvPr>
          <p:cNvSpPr txBox="1"/>
          <p:nvPr/>
        </p:nvSpPr>
        <p:spPr>
          <a:xfrm>
            <a:off x="466838" y="4699687"/>
            <a:ext cx="1331912" cy="36420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бизнеса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51">
            <a:extLst>
              <a:ext uri="{FF2B5EF4-FFF2-40B4-BE49-F238E27FC236}">
                <a16:creationId xmlns="" xmlns:a16="http://schemas.microsoft.com/office/drawing/2014/main" id="{2FCE6B91-6A88-4020-89B7-AFCDDD7065D4}"/>
              </a:ext>
            </a:extLst>
          </p:cNvPr>
          <p:cNvSpPr txBox="1"/>
          <p:nvPr/>
        </p:nvSpPr>
        <p:spPr>
          <a:xfrm>
            <a:off x="444613" y="6157872"/>
            <a:ext cx="1371600" cy="53347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Носители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компетенций                        – персонал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Таблица 54">
            <a:extLst>
              <a:ext uri="{FF2B5EF4-FFF2-40B4-BE49-F238E27FC236}">
                <a16:creationId xmlns="" xmlns:a16="http://schemas.microsoft.com/office/drawing/2014/main" id="{3AEEFCED-4435-A441-B29C-95AAC021940B}"/>
              </a:ext>
            </a:extLst>
          </p:cNvPr>
          <p:cNvGraphicFramePr>
            <a:graphicFrameLocks noGrp="1"/>
          </p:cNvGraphicFramePr>
          <p:nvPr/>
        </p:nvGraphicFramePr>
        <p:xfrm>
          <a:off x="2233833" y="959101"/>
          <a:ext cx="7649145" cy="2249692"/>
        </p:xfrm>
        <a:graphic>
          <a:graphicData uri="http://schemas.openxmlformats.org/drawingml/2006/table">
            <a:tbl>
              <a:tblPr/>
              <a:tblGrid>
                <a:gridCol w="838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92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15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9071"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№</a:t>
                      </a:r>
                    </a:p>
                  </a:txBody>
                  <a:tcPr marL="71721" marR="71721" marT="33821" marB="3382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Компания / ИП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ФИО контактного лица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Производство деревянных изделий, мебели</a:t>
                      </a:r>
                    </a:p>
                  </a:txBody>
                  <a:tcPr marL="34835" marR="34835" marT="32853" marB="328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339"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"Дублин"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Васильев Сергей Иванович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"Окна Атриум"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Гаврилов Алексей Николаевич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3339">
                <a:tc gridSpan="3"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Деятельность санаторно-курортных организаций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"Санаторно-Оздоровительный Комплекс "Солнышко"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Останевич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Татьяна Станиславовна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3339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Деятельность агентов по оптовой торговле твердым, жидким и газообразным топливом и связанными продуктами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3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27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СПСК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Агронефтепродукт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Кожанов Валерий Иванович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3339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 Торговля оптовая бытовыми электротоварами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Montserra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Montserrat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33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28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Чебоксарская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 Фабрика Каминов"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Терентьев Андрей Владимирович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Стоматологическая практика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29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"Современная стоматология"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Козлов Евгений Георгиевич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5" name="object 5">
            <a:extLst>
              <a:ext uri="{FF2B5EF4-FFF2-40B4-BE49-F238E27FC236}">
                <a16:creationId xmlns="" xmlns:a16="http://schemas.microsoft.com/office/drawing/2014/main" id="{14124470-7082-46BD-B0A5-CDD4BCEBBE6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69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КЛЮЧЕВЫЕ КОМПЕТЕНЦИИ МО И КОМПАНИИ-НОСИТЕЛИ КОМПЕТЕНЦИЙ</a:t>
            </a:r>
          </a:p>
        </p:txBody>
      </p:sp>
      <p:sp>
        <p:nvSpPr>
          <p:cNvPr id="36" name="object 2">
            <a:extLst>
              <a:ext uri="{FF2B5EF4-FFF2-40B4-BE49-F238E27FC236}">
                <a16:creationId xmlns="" xmlns:a16="http://schemas.microsoft.com/office/drawing/2014/main" id="{BF5F536B-1DFF-44D7-B39D-17ED7182A16E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37" name="Номер слайда 5">
            <a:extLst>
              <a:ext uri="{FF2B5EF4-FFF2-40B4-BE49-F238E27FC236}">
                <a16:creationId xmlns="" xmlns:a16="http://schemas.microsoft.com/office/drawing/2014/main" id="{A0EC1E9A-E54A-491B-9387-06521BED36D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37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2" name="object 81">
            <a:extLst>
              <a:ext uri="{FF2B5EF4-FFF2-40B4-BE49-F238E27FC236}">
                <a16:creationId xmlns="" xmlns:a16="http://schemas.microsoft.com/office/drawing/2014/main" id="{1ADDF2FE-A7A4-461D-8582-BC77BB55F0B2}"/>
              </a:ext>
            </a:extLst>
          </p:cNvPr>
          <p:cNvSpPr/>
          <p:nvPr/>
        </p:nvSpPr>
        <p:spPr>
          <a:xfrm>
            <a:off x="2422222" y="3472166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A5AF433-E9CC-4EBF-A45B-244C41EF0BA8}"/>
              </a:ext>
            </a:extLst>
          </p:cNvPr>
          <p:cNvSpPr txBox="1"/>
          <p:nvPr/>
        </p:nvSpPr>
        <p:spPr>
          <a:xfrm>
            <a:off x="2790521" y="3538402"/>
            <a:ext cx="6975777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/>
              <a:t>На основе интервью с данными компаниями определены </a:t>
            </a:r>
            <a:r>
              <a:rPr lang="ru-RU" sz="1200" b="1" dirty="0"/>
              <a:t>тренды развития (наращивания) ключевых компетенций</a:t>
            </a:r>
            <a:r>
              <a:rPr lang="ru-RU" sz="1200" dirty="0"/>
              <a:t>: </a:t>
            </a:r>
          </a:p>
          <a:p>
            <a:pPr>
              <a:lnSpc>
                <a:spcPts val="1300"/>
              </a:lnSpc>
            </a:pPr>
            <a:endParaRPr lang="ru-RU" sz="1200" dirty="0"/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модернизации и автоматизация производственных процессов</a:t>
            </a:r>
            <a:r>
              <a:rPr lang="en-US" sz="1200" dirty="0"/>
              <a:t> </a:t>
            </a:r>
            <a:r>
              <a:rPr lang="ru-RU" sz="1200" dirty="0"/>
              <a:t>станкостроения, разработка и испытание новой продукции совместно с профильным НИИ;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производстве кондитерских изделий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производстве продукции мясо-молочного направления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производстве продукции овощеводства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предоставлении услуг овощехранилища и переработки овощей (фасовка, мойка, упаковка)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аквакультуры на базе искусственных водоемов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птицеводстве	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200" dirty="0"/>
          </a:p>
          <a:p>
            <a:pPr>
              <a:lnSpc>
                <a:spcPts val="1300"/>
              </a:lnSpc>
            </a:pP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49803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81">
            <a:extLst>
              <a:ext uri="{FF2B5EF4-FFF2-40B4-BE49-F238E27FC236}">
                <a16:creationId xmlns="" xmlns:a16="http://schemas.microsoft.com/office/drawing/2014/main" id="{BC2E0500-ED55-4E66-ABD6-60A885E29EB6}"/>
              </a:ext>
            </a:extLst>
          </p:cNvPr>
          <p:cNvSpPr/>
          <p:nvPr/>
        </p:nvSpPr>
        <p:spPr>
          <a:xfrm>
            <a:off x="7404100" y="1266825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7573388"/>
              </p:ext>
            </p:extLst>
          </p:nvPr>
        </p:nvGraphicFramePr>
        <p:xfrm>
          <a:off x="450287" y="1066885"/>
          <a:ext cx="6725213" cy="5742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6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42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94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93004"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2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87" marR="2287" marT="2287" marB="0" anchor="ctr"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fontAlgn="t">
                        <a:lnSpc>
                          <a:spcPts val="1200"/>
                        </a:lnSpc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Изменение</a:t>
                      </a:r>
                    </a:p>
                    <a:p>
                      <a:pPr marL="88900" marR="118110" indent="-3175" algn="ctr" fontAlgn="t">
                        <a:lnSpc>
                          <a:spcPts val="1200"/>
                        </a:lnSpc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объемов</a:t>
                      </a:r>
                      <a:r>
                        <a:rPr lang="ru-RU" sz="1000" b="1" spc="-25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 </a:t>
                      </a: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в перспективе 2025 года  (интервью)</a:t>
                      </a:r>
                    </a:p>
                  </a:txBody>
                  <a:tcPr marL="2287" marR="2287" marT="2287" marB="0" anchor="ctr"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fontAlgn="t">
                        <a:lnSpc>
                          <a:spcPts val="1200"/>
                        </a:lnSpc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Углубление</a:t>
                      </a:r>
                    </a:p>
                    <a:p>
                      <a:pPr marL="88900" marR="118110" indent="-3175" algn="ctr" fontAlgn="t">
                        <a:lnSpc>
                          <a:spcPts val="1200"/>
                        </a:lnSpc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ассортимента (анкетирование и интервью)</a:t>
                      </a:r>
                    </a:p>
                  </a:txBody>
                  <a:tcPr marL="2287" marR="2287" marT="2287" marB="0" anchor="ctr">
                    <a:solidFill>
                      <a:srgbClr val="1F42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72000" marR="118110" indent="-3175" algn="l" defTabSz="91440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DIN Pro Medium" panose="020B0604020101020102" pitchFamily="34" charset="0"/>
                        </a:rPr>
                        <a:t>Производство полуприцепов, цистерн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Рост</a:t>
                      </a:r>
                    </a:p>
                  </a:txBody>
                  <a:tcPr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Расширение ассортимента</a:t>
                      </a:r>
                    </a:p>
                  </a:txBody>
                  <a:tcPr anchor="ctr"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3806488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72000" marR="118110" indent="-3175" algn="l" defTabSz="91440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DIN Pro Medium" panose="020B0604020101020102" pitchFamily="34" charset="0"/>
                        </a:rPr>
                        <a:t>Производство яиц сельскохозяйственной птицы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72000" marR="118110" indent="-3175" algn="l" defTabSz="91440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DIN Pro Medium" panose="020B0604020101020102" pitchFamily="34" charset="0"/>
                        </a:rPr>
                        <a:t>Торговля розничная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Расширение ассортимента</a:t>
                      </a:r>
                    </a:p>
                  </a:txBody>
                  <a:tcPr anchor="ctr"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72000" marR="118110" indent="-3175" algn="l" defTabSz="91440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DIN Pro Medium" panose="020B0604020101020102" pitchFamily="34" charset="0"/>
                        </a:rPr>
                        <a:t>Производство пластиковых и металлических конструкций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</a:t>
                      </a:r>
                      <a:r>
                        <a:rPr lang="ru-RU" sz="1000" b="1" spc="0" baseline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 рост</a:t>
                      </a:r>
                      <a:endParaRPr lang="ru-RU" sz="1000" b="1" spc="0" dirty="0">
                        <a:solidFill>
                          <a:srgbClr val="2B2F32"/>
                        </a:solidFill>
                        <a:latin typeface="+mj-lt"/>
                        <a:ea typeface="+mn-ea"/>
                        <a:cs typeface="DIN Pro Medium" panose="020B0604020101020102" pitchFamily="34" charset="0"/>
                      </a:endParaRPr>
                    </a:p>
                  </a:txBody>
                  <a:tcPr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2000" marR="118110" indent="-3175" algn="l" defTabSz="91440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DIN Pro Medium" panose="020B0604020101020102" pitchFamily="34" charset="0"/>
                        </a:rPr>
                        <a:t>Сельское хозяйство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Рост</a:t>
                      </a:r>
                    </a:p>
                  </a:txBody>
                  <a:tcPr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Расширение ассортимента</a:t>
                      </a:r>
                    </a:p>
                  </a:txBody>
                  <a:tcPr anchor="ctr"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72000" marR="118110" indent="-3175" algn="l" fontAlgn="t">
                        <a:lnSpc>
                          <a:spcPts val="1100"/>
                        </a:lnSpc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Общепит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Рост</a:t>
                      </a:r>
                    </a:p>
                  </a:txBody>
                  <a:tcPr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>
                        <a:lnSpc>
                          <a:spcPts val="900"/>
                        </a:lnSpc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Расширение ассортимента</a:t>
                      </a:r>
                    </a:p>
                  </a:txBody>
                  <a:tcPr anchor="ctr"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2000" marR="118110" indent="-3175" algn="l" fontAlgn="t">
                        <a:lnSpc>
                          <a:spcPts val="1100"/>
                        </a:lnSpc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Производство пара и горячей воды (тепловой энергии) котельными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объемов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fontAlgn="t">
                        <a:lnSpc>
                          <a:spcPts val="900"/>
                        </a:lnSpc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2000" marR="118110" indent="-3175" algn="l" fontAlgn="t">
                        <a:lnSpc>
                          <a:spcPts val="1100"/>
                        </a:lnSpc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Производство хлеба и мучных кондитерских изделий, тортов и пирожных недлительного хранения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Рост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defTabSz="91440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Расширение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2000" marR="118110" indent="-3175" algn="l" fontAlgn="t">
                        <a:lnSpc>
                          <a:spcPts val="1100"/>
                        </a:lnSpc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Производство деревянных изделий, мебели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marL="2287" marR="2287" marT="2287" marB="0"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defTabSz="91440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Расширение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2000" marR="118110" indent="-3175" algn="l" fontAlgn="t">
                        <a:lnSpc>
                          <a:spcPts val="1100"/>
                        </a:lnSpc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 Деятельность санаторно-курортных организаций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marL="2287" marR="2287" marT="2287" marB="0"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fontAlgn="t">
                        <a:lnSpc>
                          <a:spcPts val="900"/>
                        </a:lnSpc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2000" marR="118110" indent="-3175" algn="l" fontAlgn="t">
                        <a:lnSpc>
                          <a:spcPts val="1100"/>
                        </a:lnSpc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Деятельность агентов по оптовой торговле твердым, жидким и газообразным топливом и связанными продуктами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объемов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defTabSz="91440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72000" marR="118110" indent="-3175" algn="l" fontAlgn="t">
                        <a:lnSpc>
                          <a:spcPts val="1100"/>
                        </a:lnSpc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Торговля оптовая бытовыми электротоварами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объемов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fontAlgn="t">
                        <a:lnSpc>
                          <a:spcPts val="900"/>
                        </a:lnSpc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3285">
                <a:tc>
                  <a:txBody>
                    <a:bodyPr/>
                    <a:lstStyle/>
                    <a:p>
                      <a:pPr marL="72000" marR="118110" indent="-3175" algn="l" fontAlgn="t">
                        <a:lnSpc>
                          <a:spcPts val="1100"/>
                        </a:lnSpc>
                      </a:pPr>
                      <a:r>
                        <a:rPr lang="ru-RU" sz="1000" b="1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Стоматологическая практика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marL="2287" marR="2287" marT="2287" marB="0"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fontAlgn="t">
                        <a:lnSpc>
                          <a:spcPts val="900"/>
                        </a:lnSpc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5542FC-F238-4997-BE06-A6009F7BE04D}"/>
              </a:ext>
            </a:extLst>
          </p:cNvPr>
          <p:cNvSpPr txBox="1"/>
          <p:nvPr/>
        </p:nvSpPr>
        <p:spPr>
          <a:xfrm>
            <a:off x="7861300" y="1060261"/>
            <a:ext cx="2666999" cy="610167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b="1" dirty="0"/>
              <a:t>Исходя из проведенных интервью и полученных анкетных данных, принимая во внимание  возможности </a:t>
            </a:r>
          </a:p>
          <a:p>
            <a:pPr>
              <a:lnSpc>
                <a:spcPts val="1100"/>
              </a:lnSpc>
            </a:pPr>
            <a:r>
              <a:rPr lang="ru-RU" sz="1200" b="1" dirty="0"/>
              <a:t>и желания бизнеса, возможные резервы роста эффективности действующего бизнеса сосредоточены </a:t>
            </a:r>
          </a:p>
          <a:p>
            <a:pPr>
              <a:lnSpc>
                <a:spcPts val="1100"/>
              </a:lnSpc>
            </a:pPr>
            <a:r>
              <a:rPr lang="ru-RU" sz="1200" b="1" dirty="0"/>
              <a:t>в следующих направлениях:</a:t>
            </a:r>
          </a:p>
          <a:p>
            <a:pPr>
              <a:lnSpc>
                <a:spcPts val="1100"/>
              </a:lnSpc>
            </a:pPr>
            <a:r>
              <a:rPr lang="ru-RU" sz="1200" dirty="0">
                <a:solidFill>
                  <a:srgbClr val="FF0000"/>
                </a:solidFill>
              </a:rPr>
              <a:t> 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Строительство высокотехнологичного хаба с функциями низкотемпературных и обычных складов, цехов по первичной переработке и фасовке продукции АПК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Создание базы для профессионального развития молодых инженерно-технических кадров (технология сварки и станкостроения)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центра компетенций по импортозамещению продукции станкостроительной отрасли, восстановлению и развитию собственных технологий сварки, развитие инженерного потенциала в области станкостроения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Кооперация в выращивании и переработке овощной продукции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Расширение и локализация производства мебельных элементов на основе кооперации с малыми цехами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производства сельскохозяйственной техники во взаимодействии с крупными промышленными предприятием (инженерия, прототипирование, серийное производство)</a:t>
            </a:r>
          </a:p>
          <a:p>
            <a:pPr marL="171450" indent="-171450" algn="just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FF0000"/>
              </a:solidFill>
            </a:endParaRPr>
          </a:p>
          <a:p>
            <a:pPr marL="171450" indent="-171450" algn="just"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171450" indent="-171450" algn="just"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100" dirty="0"/>
          </a:p>
          <a:p>
            <a:pPr algn="just"/>
            <a:endParaRPr lang="ru-RU" sz="1100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F6EA858B-5275-4308-A71A-56E902F3A260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B256C74A-B553-42A6-9A97-946910D8AABE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СПЕЦИАЛИЗАЦИЯ И ТРЕНДЫ РАЗВИТИЯ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8C6BBA48-0EE6-4427-A54A-948D90C9FC60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E52EE83B-3E13-4024-ADC3-B41714EFDA1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38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595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81">
            <a:extLst>
              <a:ext uri="{FF2B5EF4-FFF2-40B4-BE49-F238E27FC236}">
                <a16:creationId xmlns="" xmlns:a16="http://schemas.microsoft.com/office/drawing/2014/main" id="{2B6451A8-4859-4C64-A6AE-138814995774}"/>
              </a:ext>
            </a:extLst>
          </p:cNvPr>
          <p:cNvSpPr/>
          <p:nvPr/>
        </p:nvSpPr>
        <p:spPr>
          <a:xfrm>
            <a:off x="4915982" y="6321611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7" name="Таблица 81">
            <a:extLst>
              <a:ext uri="{FF2B5EF4-FFF2-40B4-BE49-F238E27FC236}">
                <a16:creationId xmlns="" xmlns:a16="http://schemas.microsoft.com/office/drawing/2014/main" id="{CAE3E95C-0663-4EE6-8053-04EFFC72D137}"/>
              </a:ext>
            </a:extLst>
          </p:cNvPr>
          <p:cNvGraphicFramePr>
            <a:graphicFrameLocks noGrp="1"/>
          </p:cNvGraphicFramePr>
          <p:nvPr/>
        </p:nvGraphicFramePr>
        <p:xfrm>
          <a:off x="1681163" y="1940306"/>
          <a:ext cx="6916739" cy="360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3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72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9714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28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51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Стрелка: пятиугольник 5">
            <a:extLst>
              <a:ext uri="{FF2B5EF4-FFF2-40B4-BE49-F238E27FC236}">
                <a16:creationId xmlns="" xmlns:a16="http://schemas.microsoft.com/office/drawing/2014/main" id="{6AFD39F8-3EF7-40D6-ADB2-1E1E6904DAFF}"/>
              </a:ext>
            </a:extLst>
          </p:cNvPr>
          <p:cNvSpPr/>
          <p:nvPr/>
        </p:nvSpPr>
        <p:spPr>
          <a:xfrm rot="16200000">
            <a:off x="8147843" y="457438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Стрелка: пятиугольник 6">
            <a:extLst>
              <a:ext uri="{FF2B5EF4-FFF2-40B4-BE49-F238E27FC236}">
                <a16:creationId xmlns="" xmlns:a16="http://schemas.microsoft.com/office/drawing/2014/main" id="{312101E8-D720-4756-A68E-A4A3B27DCE1F}"/>
              </a:ext>
            </a:extLst>
          </p:cNvPr>
          <p:cNvSpPr/>
          <p:nvPr/>
        </p:nvSpPr>
        <p:spPr>
          <a:xfrm rot="16200000">
            <a:off x="6873081" y="457438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Стрелка: пятиугольник 7">
            <a:extLst>
              <a:ext uri="{FF2B5EF4-FFF2-40B4-BE49-F238E27FC236}">
                <a16:creationId xmlns="" xmlns:a16="http://schemas.microsoft.com/office/drawing/2014/main" id="{AA05698B-7429-424D-A463-C7655C11EF97}"/>
              </a:ext>
            </a:extLst>
          </p:cNvPr>
          <p:cNvSpPr/>
          <p:nvPr/>
        </p:nvSpPr>
        <p:spPr>
          <a:xfrm rot="16200000">
            <a:off x="3045618" y="459343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Стрелка: пятиугольник 8">
            <a:extLst>
              <a:ext uri="{FF2B5EF4-FFF2-40B4-BE49-F238E27FC236}">
                <a16:creationId xmlns="" xmlns:a16="http://schemas.microsoft.com/office/drawing/2014/main" id="{EC1ABECA-5F96-49AA-87F0-E814BD4D060C}"/>
              </a:ext>
            </a:extLst>
          </p:cNvPr>
          <p:cNvSpPr/>
          <p:nvPr/>
        </p:nvSpPr>
        <p:spPr>
          <a:xfrm rot="16200000">
            <a:off x="1770856" y="459343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Стрелка: пятиугольник 9">
            <a:extLst>
              <a:ext uri="{FF2B5EF4-FFF2-40B4-BE49-F238E27FC236}">
                <a16:creationId xmlns="" xmlns:a16="http://schemas.microsoft.com/office/drawing/2014/main" id="{4C895282-E072-4FEF-B4FE-4AC61C58A4DD}"/>
              </a:ext>
            </a:extLst>
          </p:cNvPr>
          <p:cNvSpPr/>
          <p:nvPr/>
        </p:nvSpPr>
        <p:spPr>
          <a:xfrm rot="16200000">
            <a:off x="5596732" y="4585494"/>
            <a:ext cx="900112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Стрелка: пятиугольник 10">
            <a:extLst>
              <a:ext uri="{FF2B5EF4-FFF2-40B4-BE49-F238E27FC236}">
                <a16:creationId xmlns="" xmlns:a16="http://schemas.microsoft.com/office/drawing/2014/main" id="{DE83B54D-89DE-4076-B992-1E2E0E1AAD4B}"/>
              </a:ext>
            </a:extLst>
          </p:cNvPr>
          <p:cNvSpPr/>
          <p:nvPr/>
        </p:nvSpPr>
        <p:spPr>
          <a:xfrm rot="16200000">
            <a:off x="4321969" y="4585494"/>
            <a:ext cx="900112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17">
            <a:extLst>
              <a:ext uri="{FF2B5EF4-FFF2-40B4-BE49-F238E27FC236}">
                <a16:creationId xmlns="" xmlns:a16="http://schemas.microsoft.com/office/drawing/2014/main" id="{9CC9ED87-7A7B-4126-9D8F-F3A83133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698" y="5126451"/>
            <a:ext cx="1143002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Транспортный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оператор</a:t>
            </a:r>
          </a:p>
        </p:txBody>
      </p:sp>
      <p:sp>
        <p:nvSpPr>
          <p:cNvPr id="85" name="object 17">
            <a:extLst>
              <a:ext uri="{FF2B5EF4-FFF2-40B4-BE49-F238E27FC236}">
                <a16:creationId xmlns="" xmlns:a16="http://schemas.microsoft.com/office/drawing/2014/main" id="{A3766EC8-8966-42C9-820B-B25D25A3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2" y="5126451"/>
            <a:ext cx="1126405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Координация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lang="ru-RU" altLang="ru-RU" sz="800" b="1" dirty="0">
                <a:solidFill>
                  <a:prstClr val="white"/>
                </a:solidFill>
                <a:latin typeface="Calibri"/>
                <a:cs typeface="DIN Pro Medium" panose="020B0604020101020102" pitchFamily="34" charset="0"/>
              </a:rPr>
              <a:t>з</a:t>
            </a:r>
            <a:r>
              <a:rPr kumimoji="0" lang="ru-RU" alt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акупки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образцов</a:t>
            </a:r>
          </a:p>
        </p:txBody>
      </p:sp>
      <p:sp>
        <p:nvSpPr>
          <p:cNvPr id="86" name="object 17">
            <a:extLst>
              <a:ext uri="{FF2B5EF4-FFF2-40B4-BE49-F238E27FC236}">
                <a16:creationId xmlns="" xmlns:a16="http://schemas.microsoft.com/office/drawing/2014/main" id="{D58C2B54-2E10-4DB4-88E7-98B9DB1C0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6" y="5000625"/>
            <a:ext cx="1127994" cy="49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Аутсорсинг услуг: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lang="ru-RU" altLang="ru-RU" sz="800" b="1" dirty="0">
                <a:solidFill>
                  <a:prstClr val="white"/>
                </a:solidFill>
                <a:latin typeface="Calibri"/>
                <a:cs typeface="DIN Pro Medium" panose="020B0604020101020102" pitchFamily="34" charset="0"/>
              </a:rPr>
              <a:t>исследования и проектирование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7" name="object 17">
            <a:extLst>
              <a:ext uri="{FF2B5EF4-FFF2-40B4-BE49-F238E27FC236}">
                <a16:creationId xmlns="" xmlns:a16="http://schemas.microsoft.com/office/drawing/2014/main" id="{BEB22933-9B66-4352-ABD6-470AB2C6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928" y="5068743"/>
            <a:ext cx="1143001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Изготовление образцов и апробация</a:t>
            </a:r>
          </a:p>
        </p:txBody>
      </p:sp>
      <p:sp>
        <p:nvSpPr>
          <p:cNvPr id="88" name="object 17">
            <a:extLst>
              <a:ext uri="{FF2B5EF4-FFF2-40B4-BE49-F238E27FC236}">
                <a16:creationId xmlns="" xmlns:a16="http://schemas.microsoft.com/office/drawing/2014/main" id="{51191DBD-D726-463D-BB9B-0FC5A53F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279" y="5068743"/>
            <a:ext cx="1143000" cy="4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Размещение для серийного производства</a:t>
            </a:r>
          </a:p>
        </p:txBody>
      </p:sp>
      <p:sp>
        <p:nvSpPr>
          <p:cNvPr id="89" name="object 17">
            <a:extLst>
              <a:ext uri="{FF2B5EF4-FFF2-40B4-BE49-F238E27FC236}">
                <a16:creationId xmlns="" xmlns:a16="http://schemas.microsoft.com/office/drawing/2014/main" id="{95A45EDC-09D7-4DBB-A709-1555DB86C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49" y="5126451"/>
            <a:ext cx="1143001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Оператор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сбыта, бренда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="" xmlns:a16="http://schemas.microsoft.com/office/drawing/2014/main" id="{3B3DB89F-2F81-4F6B-8C94-619B900179BA}"/>
              </a:ext>
            </a:extLst>
          </p:cNvPr>
          <p:cNvCxnSpPr>
            <a:stCxn id="90" idx="3"/>
            <a:endCxn id="90" idx="3"/>
          </p:cNvCxnSpPr>
          <p:nvPr/>
        </p:nvCxnSpPr>
        <p:spPr>
          <a:xfrm>
            <a:off x="1741609" y="19305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bject 17">
            <a:extLst>
              <a:ext uri="{FF2B5EF4-FFF2-40B4-BE49-F238E27FC236}">
                <a16:creationId xmlns="" xmlns:a16="http://schemas.microsoft.com/office/drawing/2014/main" id="{FDFB42AC-315C-4D37-ABEF-63E604C6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991" y="1473820"/>
            <a:ext cx="1422400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Экспортные площадки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="" xmlns:a16="http://schemas.microsoft.com/office/drawing/2014/main" id="{F04426DA-4F92-490E-91FA-FAE21CFB1DBC}"/>
              </a:ext>
            </a:extLst>
          </p:cNvPr>
          <p:cNvCxnSpPr>
            <a:cxnSpLocks/>
          </p:cNvCxnSpPr>
          <p:nvPr/>
        </p:nvCxnSpPr>
        <p:spPr>
          <a:xfrm>
            <a:off x="9080500" y="19228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367C0C4F-7984-4433-BF35-E2D4B76B2BCD}"/>
              </a:ext>
            </a:extLst>
          </p:cNvPr>
          <p:cNvSpPr/>
          <p:nvPr/>
        </p:nvSpPr>
        <p:spPr>
          <a:xfrm>
            <a:off x="2159001" y="4133466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2FF74A11-47FC-4E39-80E5-7E657DC3924C}"/>
              </a:ext>
            </a:extLst>
          </p:cNvPr>
          <p:cNvSpPr/>
          <p:nvPr/>
        </p:nvSpPr>
        <p:spPr>
          <a:xfrm>
            <a:off x="3454401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26A111B8-2FBA-41DF-A908-9F35B2444860}"/>
              </a:ext>
            </a:extLst>
          </p:cNvPr>
          <p:cNvSpPr/>
          <p:nvPr/>
        </p:nvSpPr>
        <p:spPr>
          <a:xfrm>
            <a:off x="3454401" y="1875467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F3E4FFEE-FDE8-417A-8559-2EE7C7D36E0B}"/>
              </a:ext>
            </a:extLst>
          </p:cNvPr>
          <p:cNvSpPr/>
          <p:nvPr/>
        </p:nvSpPr>
        <p:spPr>
          <a:xfrm>
            <a:off x="4660900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6A9B115E-9A42-49BF-A2E7-5E4E300345C1}"/>
              </a:ext>
            </a:extLst>
          </p:cNvPr>
          <p:cNvSpPr/>
          <p:nvPr/>
        </p:nvSpPr>
        <p:spPr>
          <a:xfrm>
            <a:off x="4672748" y="4126993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F6F47C52-DFD7-46E5-8098-D5D5ED8DF13E}"/>
              </a:ext>
            </a:extLst>
          </p:cNvPr>
          <p:cNvSpPr/>
          <p:nvPr/>
        </p:nvSpPr>
        <p:spPr>
          <a:xfrm>
            <a:off x="8468366" y="1674952"/>
            <a:ext cx="287586" cy="2792273"/>
          </a:xfrm>
          <a:prstGeom prst="rect">
            <a:avLst/>
          </a:prstGeom>
          <a:noFill/>
          <a:ln w="38100">
            <a:solidFill>
              <a:srgbClr val="789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7F21E7B1-6C6D-4325-A6E1-DB48AA6DD650}"/>
              </a:ext>
            </a:extLst>
          </p:cNvPr>
          <p:cNvSpPr/>
          <p:nvPr/>
        </p:nvSpPr>
        <p:spPr>
          <a:xfrm>
            <a:off x="2146300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DB1B16D9-079F-4488-83C3-8A8FAD8AD755}"/>
              </a:ext>
            </a:extLst>
          </p:cNvPr>
          <p:cNvSpPr/>
          <p:nvPr/>
        </p:nvSpPr>
        <p:spPr>
          <a:xfrm>
            <a:off x="2146300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0527D145-5B8B-478D-8CF2-C768B3A6DBEC}"/>
              </a:ext>
            </a:extLst>
          </p:cNvPr>
          <p:cNvSpPr/>
          <p:nvPr/>
        </p:nvSpPr>
        <p:spPr>
          <a:xfrm>
            <a:off x="3441700" y="4113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08AEB029-DEC2-43F9-A319-3F522BB828F5}"/>
              </a:ext>
            </a:extLst>
          </p:cNvPr>
          <p:cNvSpPr/>
          <p:nvPr/>
        </p:nvSpPr>
        <p:spPr>
          <a:xfrm>
            <a:off x="4660900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Овал 128">
            <a:extLst>
              <a:ext uri="{FF2B5EF4-FFF2-40B4-BE49-F238E27FC236}">
                <a16:creationId xmlns="" xmlns:a16="http://schemas.microsoft.com/office/drawing/2014/main" id="{5E3A6D2A-F301-499D-AF34-82BD8531160B}"/>
              </a:ext>
            </a:extLst>
          </p:cNvPr>
          <p:cNvSpPr/>
          <p:nvPr/>
        </p:nvSpPr>
        <p:spPr>
          <a:xfrm>
            <a:off x="8547100" y="19035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="" xmlns:a16="http://schemas.microsoft.com/office/drawing/2014/main" id="{4D8F6BDC-F5BB-4739-BC2E-FEA76783574F}"/>
              </a:ext>
            </a:extLst>
          </p:cNvPr>
          <p:cNvSpPr/>
          <p:nvPr/>
        </p:nvSpPr>
        <p:spPr>
          <a:xfrm>
            <a:off x="8547100" y="29703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="" xmlns:a16="http://schemas.microsoft.com/office/drawing/2014/main" id="{A294C008-B5E2-4E77-B962-4B442770E448}"/>
              </a:ext>
            </a:extLst>
          </p:cNvPr>
          <p:cNvSpPr/>
          <p:nvPr/>
        </p:nvSpPr>
        <p:spPr>
          <a:xfrm>
            <a:off x="8547100" y="41133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Овал 132">
            <a:extLst>
              <a:ext uri="{FF2B5EF4-FFF2-40B4-BE49-F238E27FC236}">
                <a16:creationId xmlns="" xmlns:a16="http://schemas.microsoft.com/office/drawing/2014/main" id="{75F9DDC2-0F95-4405-87E8-E26DBB264B85}"/>
              </a:ext>
            </a:extLst>
          </p:cNvPr>
          <p:cNvSpPr/>
          <p:nvPr/>
        </p:nvSpPr>
        <p:spPr>
          <a:xfrm>
            <a:off x="7251700" y="19035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="" xmlns:a16="http://schemas.microsoft.com/office/drawing/2014/main" id="{95CAEB2E-7B41-447F-9273-469EBBB13073}"/>
              </a:ext>
            </a:extLst>
          </p:cNvPr>
          <p:cNvSpPr/>
          <p:nvPr/>
        </p:nvSpPr>
        <p:spPr>
          <a:xfrm>
            <a:off x="7251700" y="29703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="" xmlns:a16="http://schemas.microsoft.com/office/drawing/2014/main" id="{FECF7DB4-998B-41B2-B770-F9870D026E52}"/>
              </a:ext>
            </a:extLst>
          </p:cNvPr>
          <p:cNvSpPr/>
          <p:nvPr/>
        </p:nvSpPr>
        <p:spPr>
          <a:xfrm>
            <a:off x="7251700" y="41133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Овал 135">
            <a:extLst>
              <a:ext uri="{FF2B5EF4-FFF2-40B4-BE49-F238E27FC236}">
                <a16:creationId xmlns="" xmlns:a16="http://schemas.microsoft.com/office/drawing/2014/main" id="{3E61D386-139B-4803-92AF-EC66A21FFA5C}"/>
              </a:ext>
            </a:extLst>
          </p:cNvPr>
          <p:cNvSpPr/>
          <p:nvPr/>
        </p:nvSpPr>
        <p:spPr>
          <a:xfrm>
            <a:off x="5970585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Овал 136">
            <a:extLst>
              <a:ext uri="{FF2B5EF4-FFF2-40B4-BE49-F238E27FC236}">
                <a16:creationId xmlns="" xmlns:a16="http://schemas.microsoft.com/office/drawing/2014/main" id="{E6DBB269-7791-4A84-9E0B-8545C5A0E1F9}"/>
              </a:ext>
            </a:extLst>
          </p:cNvPr>
          <p:cNvSpPr/>
          <p:nvPr/>
        </p:nvSpPr>
        <p:spPr>
          <a:xfrm>
            <a:off x="5982433" y="4126993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Овал 137">
            <a:extLst>
              <a:ext uri="{FF2B5EF4-FFF2-40B4-BE49-F238E27FC236}">
                <a16:creationId xmlns="" xmlns:a16="http://schemas.microsoft.com/office/drawing/2014/main" id="{26972991-6D91-429F-A09A-14B6B0877FAB}"/>
              </a:ext>
            </a:extLst>
          </p:cNvPr>
          <p:cNvSpPr/>
          <p:nvPr/>
        </p:nvSpPr>
        <p:spPr>
          <a:xfrm>
            <a:off x="5970585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57">
            <a:extLst>
              <a:ext uri="{FF2B5EF4-FFF2-40B4-BE49-F238E27FC236}">
                <a16:creationId xmlns="" xmlns:a16="http://schemas.microsoft.com/office/drawing/2014/main" id="{622ACEE4-6DD0-4BEB-8D8C-DF285748C9BF}"/>
              </a:ext>
            </a:extLst>
          </p:cNvPr>
          <p:cNvSpPr txBox="1"/>
          <p:nvPr/>
        </p:nvSpPr>
        <p:spPr>
          <a:xfrm>
            <a:off x="3582922" y="6522604"/>
            <a:ext cx="12442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– сбытовая интеграция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40" name="object 57">
            <a:extLst>
              <a:ext uri="{FF2B5EF4-FFF2-40B4-BE49-F238E27FC236}">
                <a16:creationId xmlns="" xmlns:a16="http://schemas.microsoft.com/office/drawing/2014/main" id="{55BE5C4B-63E3-4D27-B8D9-0CFCD0558178}"/>
              </a:ext>
            </a:extLst>
          </p:cNvPr>
          <p:cNvSpPr txBox="1"/>
          <p:nvPr/>
        </p:nvSpPr>
        <p:spPr>
          <a:xfrm>
            <a:off x="406577" y="6522604"/>
            <a:ext cx="13204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– интеграция производства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41" name="object 57">
            <a:extLst>
              <a:ext uri="{FF2B5EF4-FFF2-40B4-BE49-F238E27FC236}">
                <a16:creationId xmlns="" xmlns:a16="http://schemas.microsoft.com/office/drawing/2014/main" id="{8C13EF26-1A60-4B80-AEDC-D3A3932E4D67}"/>
              </a:ext>
            </a:extLst>
          </p:cNvPr>
          <p:cNvSpPr txBox="1"/>
          <p:nvPr/>
        </p:nvSpPr>
        <p:spPr>
          <a:xfrm>
            <a:off x="2074259" y="6522604"/>
            <a:ext cx="13204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240"/>
              </a:spcBef>
              <a:defRPr sz="1100" spc="-25">
                <a:solidFill>
                  <a:srgbClr val="FFFFFF"/>
                </a:solidFill>
                <a:latin typeface="DIN Pro Bold"/>
                <a:cs typeface="DIN Pro Bold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– интеграция логистики</a:t>
            </a:r>
            <a:endParaRPr kumimoji="0" sz="800" b="0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="" xmlns:a16="http://schemas.microsoft.com/office/drawing/2014/main" id="{87510E80-CB17-47D2-A14A-1AD4E6075484}"/>
              </a:ext>
            </a:extLst>
          </p:cNvPr>
          <p:cNvSpPr/>
          <p:nvPr/>
        </p:nvSpPr>
        <p:spPr>
          <a:xfrm>
            <a:off x="228975" y="6522232"/>
            <a:ext cx="134115" cy="134115"/>
          </a:xfrm>
          <a:prstGeom prst="ellips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="" xmlns:a16="http://schemas.microsoft.com/office/drawing/2014/main" id="{0FBB3B6B-0BBD-4BB6-BDB7-46CF8FCC10B9}"/>
              </a:ext>
            </a:extLst>
          </p:cNvPr>
          <p:cNvSpPr/>
          <p:nvPr/>
        </p:nvSpPr>
        <p:spPr>
          <a:xfrm>
            <a:off x="1885723" y="6522232"/>
            <a:ext cx="134115" cy="134115"/>
          </a:xfrm>
          <a:prstGeom prst="ellipse">
            <a:avLst/>
          </a:prstGeom>
          <a:solidFill>
            <a:srgbClr val="00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="" xmlns:a16="http://schemas.microsoft.com/office/drawing/2014/main" id="{3158ACCA-77AA-4CCE-B97F-3850C09FC351}"/>
              </a:ext>
            </a:extLst>
          </p:cNvPr>
          <p:cNvSpPr/>
          <p:nvPr/>
        </p:nvSpPr>
        <p:spPr>
          <a:xfrm>
            <a:off x="3394706" y="6522232"/>
            <a:ext cx="134115" cy="134115"/>
          </a:xfrm>
          <a:prstGeom prst="ellipse">
            <a:avLst/>
          </a:prstGeom>
          <a:solidFill>
            <a:srgbClr val="FB8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3684F1AF-DBC7-40E3-AE47-C60211D77ACE}"/>
              </a:ext>
            </a:extLst>
          </p:cNvPr>
          <p:cNvSpPr txBox="1"/>
          <p:nvPr/>
        </p:nvSpPr>
        <p:spPr>
          <a:xfrm>
            <a:off x="5354637" y="5991225"/>
            <a:ext cx="4904469" cy="1504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100" dirty="0"/>
              <a:t>Исходя из проведенных интервью и полученных анкетных данных, имеющихся в районе цепочек поставок готовой продукции, возможные предметы кооперации существуют в процессах координации закупки образцов, аутсорсинга услуг исследования и проектирования, изготовления образцов и апробации, размещении заказов для серийного производства,  сбыте и брендировании, логистике. За основу моделей кооперации и интеграции взяты направления импортозамещения продукции станкостроительной отрасли, агропромышленного комплекса, производства мебельных элементов</a:t>
            </a:r>
          </a:p>
          <a:p>
            <a:pPr algn="just">
              <a:lnSpc>
                <a:spcPts val="1100"/>
              </a:lnSpc>
            </a:pPr>
            <a:endParaRPr lang="ru-RU" sz="1100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9F8F74AA-D44C-4149-ADA8-6495022EF017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75" name="object 5">
            <a:extLst>
              <a:ext uri="{FF2B5EF4-FFF2-40B4-BE49-F238E27FC236}">
                <a16:creationId xmlns="" xmlns:a16="http://schemas.microsoft.com/office/drawing/2014/main" id="{F203CF96-264B-4C65-BA54-AE2C2F1AEF77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40" dirty="0">
                <a:solidFill>
                  <a:srgbClr val="1F427B"/>
                </a:solidFill>
                <a:latin typeface="+mj-lt"/>
              </a:rPr>
              <a:t>АНАЛИЗ ЦЕПОЧЕК ПОСТАВОК ГОТОВОЙ ПРОДУКЦИИ</a:t>
            </a:r>
            <a:endParaRPr lang="ru-RU" sz="1500" kern="0" spc="-4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E020E4C4-3CDE-4BF5-9A47-45145986D4A8}"/>
              </a:ext>
            </a:extLst>
          </p:cNvPr>
          <p:cNvSpPr/>
          <p:nvPr/>
        </p:nvSpPr>
        <p:spPr>
          <a:xfrm>
            <a:off x="0" y="810355"/>
            <a:ext cx="10680700" cy="370684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object 20">
            <a:extLst>
              <a:ext uri="{FF2B5EF4-FFF2-40B4-BE49-F238E27FC236}">
                <a16:creationId xmlns="" xmlns:a16="http://schemas.microsoft.com/office/drawing/2014/main" id="{31CA247E-6575-417D-AC23-CE2E50F3ECB5}"/>
              </a:ext>
            </a:extLst>
          </p:cNvPr>
          <p:cNvSpPr txBox="1"/>
          <p:nvPr/>
        </p:nvSpPr>
        <p:spPr>
          <a:xfrm>
            <a:off x="1336394" y="881979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ctr">
              <a:lnSpc>
                <a:spcPts val="1600"/>
              </a:lnSpc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Интегратор: кредитование, снабжение, консультирование, снятие рисков</a:t>
            </a:r>
          </a:p>
        </p:txBody>
      </p:sp>
      <p:sp>
        <p:nvSpPr>
          <p:cNvPr id="101" name="Стрелка: пятиугольник 31">
            <a:extLst>
              <a:ext uri="{FF2B5EF4-FFF2-40B4-BE49-F238E27FC236}">
                <a16:creationId xmlns="" xmlns:a16="http://schemas.microsoft.com/office/drawing/2014/main" id="{AA85706F-68A9-4F2B-A163-014E02231B15}"/>
              </a:ext>
            </a:extLst>
          </p:cNvPr>
          <p:cNvSpPr/>
          <p:nvPr/>
        </p:nvSpPr>
        <p:spPr>
          <a:xfrm flipH="1">
            <a:off x="8913125" y="3833562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Стрелка: пятиугольник 31">
            <a:extLst>
              <a:ext uri="{FF2B5EF4-FFF2-40B4-BE49-F238E27FC236}">
                <a16:creationId xmlns="" xmlns:a16="http://schemas.microsoft.com/office/drawing/2014/main" id="{1CC72D3E-53DF-4EF4-983E-FB4CEC549B00}"/>
              </a:ext>
            </a:extLst>
          </p:cNvPr>
          <p:cNvSpPr/>
          <p:nvPr/>
        </p:nvSpPr>
        <p:spPr>
          <a:xfrm flipH="1">
            <a:off x="8913125" y="2674483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Стрелка: пятиугольник 31">
            <a:extLst>
              <a:ext uri="{FF2B5EF4-FFF2-40B4-BE49-F238E27FC236}">
                <a16:creationId xmlns="" xmlns:a16="http://schemas.microsoft.com/office/drawing/2014/main" id="{61AF6E2C-C4BF-4124-AF57-FBF771A89719}"/>
              </a:ext>
            </a:extLst>
          </p:cNvPr>
          <p:cNvSpPr/>
          <p:nvPr/>
        </p:nvSpPr>
        <p:spPr>
          <a:xfrm flipH="1">
            <a:off x="8913125" y="1570581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трелка: пятиугольник 31">
            <a:extLst>
              <a:ext uri="{FF2B5EF4-FFF2-40B4-BE49-F238E27FC236}">
                <a16:creationId xmlns="" xmlns:a16="http://schemas.microsoft.com/office/drawing/2014/main" id="{672E0BD2-0793-457A-872C-2B685FE9C337}"/>
              </a:ext>
            </a:extLst>
          </p:cNvPr>
          <p:cNvSpPr/>
          <p:nvPr/>
        </p:nvSpPr>
        <p:spPr>
          <a:xfrm>
            <a:off x="-23691" y="3833562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Стрелка: пятиугольник 31">
            <a:extLst>
              <a:ext uri="{FF2B5EF4-FFF2-40B4-BE49-F238E27FC236}">
                <a16:creationId xmlns="" xmlns:a16="http://schemas.microsoft.com/office/drawing/2014/main" id="{B60E3DA9-108E-451D-859C-3E856214DC5D}"/>
              </a:ext>
            </a:extLst>
          </p:cNvPr>
          <p:cNvSpPr/>
          <p:nvPr/>
        </p:nvSpPr>
        <p:spPr>
          <a:xfrm>
            <a:off x="-23691" y="2674483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Стрелка: пятиугольник 31">
            <a:extLst>
              <a:ext uri="{FF2B5EF4-FFF2-40B4-BE49-F238E27FC236}">
                <a16:creationId xmlns="" xmlns:a16="http://schemas.microsoft.com/office/drawing/2014/main" id="{2DA2BAF0-132C-40F7-9BCF-B87F7D3C6349}"/>
              </a:ext>
            </a:extLst>
          </p:cNvPr>
          <p:cNvSpPr/>
          <p:nvPr/>
        </p:nvSpPr>
        <p:spPr>
          <a:xfrm>
            <a:off x="-23691" y="1570581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Стрелка: пятиугольник 32">
            <a:extLst>
              <a:ext uri="{FF2B5EF4-FFF2-40B4-BE49-F238E27FC236}">
                <a16:creationId xmlns="" xmlns:a16="http://schemas.microsoft.com/office/drawing/2014/main" id="{540E2ACA-9CD8-4C1B-A142-34103AB0B6FD}"/>
              </a:ext>
            </a:extLst>
          </p:cNvPr>
          <p:cNvSpPr/>
          <p:nvPr/>
        </p:nvSpPr>
        <p:spPr>
          <a:xfrm>
            <a:off x="92073" y="2774857"/>
            <a:ext cx="1649535" cy="533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Развитие производства сельскохозяйственной техники </a:t>
            </a:r>
          </a:p>
        </p:txBody>
      </p:sp>
      <p:sp>
        <p:nvSpPr>
          <p:cNvPr id="93" name="object 17">
            <a:extLst>
              <a:ext uri="{FF2B5EF4-FFF2-40B4-BE49-F238E27FC236}">
                <a16:creationId xmlns="" xmlns:a16="http://schemas.microsoft.com/office/drawing/2014/main" id="{5429F474-4163-4D72-849A-83EBF0C49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3" y="1652128"/>
            <a:ext cx="18000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импортозамещение продукции станкостроительной отрасли</a:t>
            </a:r>
          </a:p>
        </p:txBody>
      </p:sp>
      <p:sp>
        <p:nvSpPr>
          <p:cNvPr id="95" name="object 17">
            <a:extLst>
              <a:ext uri="{FF2B5EF4-FFF2-40B4-BE49-F238E27FC236}">
                <a16:creationId xmlns="" xmlns:a16="http://schemas.microsoft.com/office/drawing/2014/main" id="{3BF4E298-8706-42B9-A6DF-C7661B3B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3896106"/>
            <a:ext cx="1421779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lang="ru-RU" altLang="ru-RU" sz="1100" b="1" dirty="0">
                <a:latin typeface="Calibri"/>
                <a:cs typeface="DIN Pro Medium" panose="020B0604020101020102" pitchFamily="34" charset="0"/>
              </a:rPr>
              <a:t>Л</a:t>
            </a:r>
            <a:r>
              <a:rPr kumimoji="0" lang="ru-RU" altLang="ru-RU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окализация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производства мебельных элементов </a:t>
            </a:r>
          </a:p>
        </p:txBody>
      </p:sp>
      <p:sp>
        <p:nvSpPr>
          <p:cNvPr id="123" name="object 17">
            <a:extLst>
              <a:ext uri="{FF2B5EF4-FFF2-40B4-BE49-F238E27FC236}">
                <a16:creationId xmlns="" xmlns:a16="http://schemas.microsoft.com/office/drawing/2014/main" id="{200B352E-CFBB-4EF6-9EB0-D989300E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2856775"/>
            <a:ext cx="1422400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Федеральный уровень</a:t>
            </a:r>
          </a:p>
        </p:txBody>
      </p:sp>
      <p:sp>
        <p:nvSpPr>
          <p:cNvPr id="124" name="object 17">
            <a:extLst>
              <a:ext uri="{FF2B5EF4-FFF2-40B4-BE49-F238E27FC236}">
                <a16:creationId xmlns="" xmlns:a16="http://schemas.microsoft.com/office/drawing/2014/main" id="{CAF15981-096B-454D-A2F5-C1DC6473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4017237"/>
            <a:ext cx="1202016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Областной уровень</a:t>
            </a:r>
          </a:p>
        </p:txBody>
      </p:sp>
      <p:sp>
        <p:nvSpPr>
          <p:cNvPr id="128" name="object 17">
            <a:extLst>
              <a:ext uri="{FF2B5EF4-FFF2-40B4-BE49-F238E27FC236}">
                <a16:creationId xmlns="" xmlns:a16="http://schemas.microsoft.com/office/drawing/2014/main" id="{DEED8824-6B4B-4C2F-9B31-E1B292D1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1757431"/>
            <a:ext cx="1636712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Международный уровень</a:t>
            </a: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="" xmlns:a16="http://schemas.microsoft.com/office/drawing/2014/main" id="{89E14FAE-4E63-4D33-AF85-BF246972EEE3}"/>
              </a:ext>
            </a:extLst>
          </p:cNvPr>
          <p:cNvCxnSpPr>
            <a:cxnSpLocks/>
          </p:cNvCxnSpPr>
          <p:nvPr/>
        </p:nvCxnSpPr>
        <p:spPr>
          <a:xfrm>
            <a:off x="8737600" y="1933956"/>
            <a:ext cx="279400" cy="635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="" xmlns:a16="http://schemas.microsoft.com/office/drawing/2014/main" id="{1C66F869-C4A7-4EB0-9CE7-4ABC6D4479CE}"/>
              </a:ext>
            </a:extLst>
          </p:cNvPr>
          <p:cNvCxnSpPr>
            <a:cxnSpLocks/>
          </p:cNvCxnSpPr>
          <p:nvPr/>
        </p:nvCxnSpPr>
        <p:spPr>
          <a:xfrm>
            <a:off x="8737600" y="3021393"/>
            <a:ext cx="279400" cy="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="" xmlns:a16="http://schemas.microsoft.com/office/drawing/2014/main" id="{FCBD4C3C-9C39-4B92-B7D9-A0CBF9E8CE5C}"/>
              </a:ext>
            </a:extLst>
          </p:cNvPr>
          <p:cNvCxnSpPr>
            <a:cxnSpLocks/>
          </p:cNvCxnSpPr>
          <p:nvPr/>
        </p:nvCxnSpPr>
        <p:spPr>
          <a:xfrm>
            <a:off x="8737600" y="4191381"/>
            <a:ext cx="279400" cy="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5">
            <a:extLst>
              <a:ext uri="{FF2B5EF4-FFF2-40B4-BE49-F238E27FC236}">
                <a16:creationId xmlns="" xmlns:a16="http://schemas.microsoft.com/office/drawing/2014/main" id="{CBB711E9-576A-49E2-A5EF-F6D16E4FE1FD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39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29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C6C6618-D277-4948-8AC4-FC2D6345E272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2" name="Стрелка: вниз 161">
            <a:extLst>
              <a:ext uri="{FF2B5EF4-FFF2-40B4-BE49-F238E27FC236}">
                <a16:creationId xmlns="" xmlns:a16="http://schemas.microsoft.com/office/drawing/2014/main" id="{65BAE6E6-6879-42E7-811F-14007662E97D}"/>
              </a:ext>
            </a:extLst>
          </p:cNvPr>
          <p:cNvSpPr/>
          <p:nvPr/>
        </p:nvSpPr>
        <p:spPr>
          <a:xfrm>
            <a:off x="7396399" y="5634176"/>
            <a:ext cx="131239" cy="13516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="" xmlns:a16="http://schemas.microsoft.com/office/drawing/2014/main" id="{687C4CD6-C8F0-4811-B00D-BBE432C9459F}"/>
              </a:ext>
            </a:extLst>
          </p:cNvPr>
          <p:cNvSpPr/>
          <p:nvPr/>
        </p:nvSpPr>
        <p:spPr>
          <a:xfrm>
            <a:off x="8751432" y="6434720"/>
            <a:ext cx="1666556" cy="665349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Картирование процесса взаимодействия с органами власти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="" xmlns:a16="http://schemas.microsoft.com/office/drawing/2014/main" id="{616EFED8-EB8E-4181-8A5C-1BA36B90B6DB}"/>
              </a:ext>
            </a:extLst>
          </p:cNvPr>
          <p:cNvSpPr/>
          <p:nvPr/>
        </p:nvSpPr>
        <p:spPr>
          <a:xfrm>
            <a:off x="4503721" y="6421386"/>
            <a:ext cx="1666556" cy="684812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Разработка комплекса  первоочередных задач  для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реализации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на территории МО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="" xmlns:a16="http://schemas.microsoft.com/office/drawing/2014/main" id="{5FE5EE00-EC60-4BE7-8A62-BF2B86E2F572}"/>
              </a:ext>
            </a:extLst>
          </p:cNvPr>
          <p:cNvSpPr/>
          <p:nvPr/>
        </p:nvSpPr>
        <p:spPr>
          <a:xfrm>
            <a:off x="6678211" y="5077019"/>
            <a:ext cx="1666556" cy="563731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Разработка пула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инвестиционных идей  прорывного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характера</a:t>
            </a:r>
          </a:p>
        </p:txBody>
      </p:sp>
      <p:sp>
        <p:nvSpPr>
          <p:cNvPr id="268" name="Прямоугольник 267">
            <a:extLst>
              <a:ext uri="{FF2B5EF4-FFF2-40B4-BE49-F238E27FC236}">
                <a16:creationId xmlns="" xmlns:a16="http://schemas.microsoft.com/office/drawing/2014/main" id="{7F4859C5-F495-4D28-B399-54029839A9FB}"/>
              </a:ext>
            </a:extLst>
          </p:cNvPr>
          <p:cNvSpPr/>
          <p:nvPr/>
        </p:nvSpPr>
        <p:spPr>
          <a:xfrm>
            <a:off x="8808850" y="3382057"/>
            <a:ext cx="1640361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1F4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актуальности форм и механизмов поддержки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проектов с учетом перспектив развития МО</a:t>
            </a:r>
          </a:p>
        </p:txBody>
      </p:sp>
      <p:sp>
        <p:nvSpPr>
          <p:cNvPr id="160" name="Стрелка: вниз 159">
            <a:extLst>
              <a:ext uri="{FF2B5EF4-FFF2-40B4-BE49-F238E27FC236}">
                <a16:creationId xmlns="" xmlns:a16="http://schemas.microsoft.com/office/drawing/2014/main" id="{429B97A5-2623-488D-9873-AD8C01EE01D0}"/>
              </a:ext>
            </a:extLst>
          </p:cNvPr>
          <p:cNvSpPr/>
          <p:nvPr/>
        </p:nvSpPr>
        <p:spPr>
          <a:xfrm>
            <a:off x="5472228" y="3934894"/>
            <a:ext cx="121564" cy="1421916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59" name="Стрелка: вниз 158">
            <a:extLst>
              <a:ext uri="{FF2B5EF4-FFF2-40B4-BE49-F238E27FC236}">
                <a16:creationId xmlns="" xmlns:a16="http://schemas.microsoft.com/office/drawing/2014/main" id="{C8CD2F0A-2F0E-49CE-941C-E722CABA2ABF}"/>
              </a:ext>
            </a:extLst>
          </p:cNvPr>
          <p:cNvSpPr/>
          <p:nvPr/>
        </p:nvSpPr>
        <p:spPr>
          <a:xfrm>
            <a:off x="5115726" y="3938447"/>
            <a:ext cx="121564" cy="2475575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="" xmlns:a16="http://schemas.microsoft.com/office/drawing/2014/main" id="{818FAA05-1AE4-46FA-A448-A7D33054CE09}"/>
              </a:ext>
            </a:extLst>
          </p:cNvPr>
          <p:cNvSpPr/>
          <p:nvPr/>
        </p:nvSpPr>
        <p:spPr>
          <a:xfrm>
            <a:off x="4520706" y="3406599"/>
            <a:ext cx="1666556" cy="563731"/>
          </a:xfrm>
          <a:prstGeom prst="rect">
            <a:avLst/>
          </a:prstGeom>
          <a:solidFill>
            <a:schemeClr val="bg1"/>
          </a:solidFill>
          <a:ln w="12700">
            <a:solidFill>
              <a:srgbClr val="1F4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Формирование идей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по изменению продуктовой матрицы</a:t>
            </a: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="" xmlns:a16="http://schemas.microsoft.com/office/drawing/2014/main" id="{ED449D09-68BA-4860-B37A-32F05607DBA2}"/>
              </a:ext>
            </a:extLst>
          </p:cNvPr>
          <p:cNvSpPr/>
          <p:nvPr/>
        </p:nvSpPr>
        <p:spPr>
          <a:xfrm>
            <a:off x="275412" y="6721200"/>
            <a:ext cx="1640514" cy="754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spc="-30">
                <a:solidFill>
                  <a:srgbClr val="2B2F32"/>
                </a:solidFill>
                <a:latin typeface="+mj-lt"/>
                <a:cs typeface="DIN Pro Bold"/>
              </a:rPr>
              <a:t>Проведение опроса  (</a:t>
            </a: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анкетирование) жителей МО</a:t>
            </a: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="" xmlns:a16="http://schemas.microsoft.com/office/drawing/2014/main" id="{F86F18DD-B726-417B-AEE0-64B3CC60B0F4}"/>
              </a:ext>
            </a:extLst>
          </p:cNvPr>
          <p:cNvSpPr/>
          <p:nvPr/>
        </p:nvSpPr>
        <p:spPr>
          <a:xfrm>
            <a:off x="267897" y="5885532"/>
            <a:ext cx="1640514" cy="754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Сбор статистики от Администрации МО, Правительства  ТО, Росстат, сбор экспертных оценок из открытых источников</a:t>
            </a:r>
          </a:p>
        </p:txBody>
      </p:sp>
      <p:sp>
        <p:nvSpPr>
          <p:cNvPr id="240" name="Прямоугольник 239">
            <a:extLst>
              <a:ext uri="{FF2B5EF4-FFF2-40B4-BE49-F238E27FC236}">
                <a16:creationId xmlns="" xmlns:a16="http://schemas.microsoft.com/office/drawing/2014/main" id="{C0AAB833-08F1-4DD4-A8FE-9025289D8859}"/>
              </a:ext>
            </a:extLst>
          </p:cNvPr>
          <p:cNvSpPr/>
          <p:nvPr/>
        </p:nvSpPr>
        <p:spPr>
          <a:xfrm>
            <a:off x="2412752" y="4661631"/>
            <a:ext cx="1640514" cy="463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Анализ географии  поставок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ресурсов</a:t>
            </a:r>
          </a:p>
        </p:txBody>
      </p:sp>
      <p:sp>
        <p:nvSpPr>
          <p:cNvPr id="239" name="Прямоугольник 238">
            <a:extLst>
              <a:ext uri="{FF2B5EF4-FFF2-40B4-BE49-F238E27FC236}">
                <a16:creationId xmlns="" xmlns:a16="http://schemas.microsoft.com/office/drawing/2014/main" id="{B15732EA-B378-4DB6-94B8-9BC051E623DA}"/>
              </a:ext>
            </a:extLst>
          </p:cNvPr>
          <p:cNvSpPr/>
          <p:nvPr/>
        </p:nvSpPr>
        <p:spPr>
          <a:xfrm>
            <a:off x="2412752" y="4051816"/>
            <a:ext cx="1640514" cy="528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Описание ключевых  компетенций МО                      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и реестр их носителей</a:t>
            </a:r>
          </a:p>
        </p:txBody>
      </p:sp>
      <p:sp>
        <p:nvSpPr>
          <p:cNvPr id="238" name="Прямоугольник 237">
            <a:extLst>
              <a:ext uri="{FF2B5EF4-FFF2-40B4-BE49-F238E27FC236}">
                <a16:creationId xmlns="" xmlns:a16="http://schemas.microsoft.com/office/drawing/2014/main" id="{18A447E4-6D0A-43BF-B5B6-EF20B3852896}"/>
              </a:ext>
            </a:extLst>
          </p:cNvPr>
          <p:cNvSpPr/>
          <p:nvPr/>
        </p:nvSpPr>
        <p:spPr>
          <a:xfrm>
            <a:off x="2412752" y="3389744"/>
            <a:ext cx="1640514" cy="580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Определение продуктовой  матрицы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МО и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трендов ее  перспективного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развития</a:t>
            </a:r>
            <a:endParaRPr lang="ru-RU" sz="900" dirty="0">
              <a:latin typeface="+mj-lt"/>
              <a:cs typeface="DIN Pro Bold"/>
            </a:endParaRPr>
          </a:p>
        </p:txBody>
      </p:sp>
      <p:cxnSp>
        <p:nvCxnSpPr>
          <p:cNvPr id="197" name="Соединитель: уступ 196">
            <a:extLst>
              <a:ext uri="{FF2B5EF4-FFF2-40B4-BE49-F238E27FC236}">
                <a16:creationId xmlns="" xmlns:a16="http://schemas.microsoft.com/office/drawing/2014/main" id="{1C430202-A25A-436C-9752-D7C55BE80C49}"/>
              </a:ext>
            </a:extLst>
          </p:cNvPr>
          <p:cNvCxnSpPr>
            <a:cxnSpLocks/>
          </p:cNvCxnSpPr>
          <p:nvPr/>
        </p:nvCxnSpPr>
        <p:spPr>
          <a:xfrm flipV="1">
            <a:off x="8310058" y="3936851"/>
            <a:ext cx="498792" cy="1932635"/>
          </a:xfrm>
          <a:prstGeom prst="bentConnector3">
            <a:avLst>
              <a:gd name="adj1" fmla="val 43623"/>
            </a:avLst>
          </a:prstGeom>
          <a:ln w="12700">
            <a:solidFill>
              <a:srgbClr val="1F427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Соединитель: уступ 181">
            <a:extLst>
              <a:ext uri="{FF2B5EF4-FFF2-40B4-BE49-F238E27FC236}">
                <a16:creationId xmlns="" xmlns:a16="http://schemas.microsoft.com/office/drawing/2014/main" id="{55F0C08A-0E85-4DA6-89E8-454CBF9A657D}"/>
              </a:ext>
            </a:extLst>
          </p:cNvPr>
          <p:cNvCxnSpPr>
            <a:cxnSpLocks/>
          </p:cNvCxnSpPr>
          <p:nvPr/>
        </p:nvCxnSpPr>
        <p:spPr>
          <a:xfrm flipV="1">
            <a:off x="6170752" y="3491525"/>
            <a:ext cx="498792" cy="2156685"/>
          </a:xfrm>
          <a:prstGeom prst="bentConnector3">
            <a:avLst>
              <a:gd name="adj1" fmla="val 50000"/>
            </a:avLst>
          </a:prstGeom>
          <a:ln w="12700">
            <a:solidFill>
              <a:srgbClr val="1F427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="" xmlns:a16="http://schemas.microsoft.com/office/drawing/2014/main" id="{7BB9BE57-8482-4BAE-92D1-51E436B6AF41}"/>
              </a:ext>
            </a:extLst>
          </p:cNvPr>
          <p:cNvCxnSpPr>
            <a:cxnSpLocks/>
          </p:cNvCxnSpPr>
          <p:nvPr/>
        </p:nvCxnSpPr>
        <p:spPr>
          <a:xfrm>
            <a:off x="1924118" y="7215316"/>
            <a:ext cx="494268" cy="0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Стрелка: вниз 171">
            <a:extLst>
              <a:ext uri="{FF2B5EF4-FFF2-40B4-BE49-F238E27FC236}">
                <a16:creationId xmlns="" xmlns:a16="http://schemas.microsoft.com/office/drawing/2014/main" id="{ECB206D9-2540-48BE-BC4B-AD93EF97449D}"/>
              </a:ext>
            </a:extLst>
          </p:cNvPr>
          <p:cNvSpPr/>
          <p:nvPr/>
        </p:nvSpPr>
        <p:spPr>
          <a:xfrm rot="16200000">
            <a:off x="8489435" y="3456952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71" name="Стрелка: вниз 170">
            <a:extLst>
              <a:ext uri="{FF2B5EF4-FFF2-40B4-BE49-F238E27FC236}">
                <a16:creationId xmlns="" xmlns:a16="http://schemas.microsoft.com/office/drawing/2014/main" id="{45234487-0373-4F9B-9BD3-C3720F24062B}"/>
              </a:ext>
            </a:extLst>
          </p:cNvPr>
          <p:cNvSpPr/>
          <p:nvPr/>
        </p:nvSpPr>
        <p:spPr>
          <a:xfrm rot="16200000">
            <a:off x="6358381" y="6567996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8" name="Стрелка: вниз 167">
            <a:extLst>
              <a:ext uri="{FF2B5EF4-FFF2-40B4-BE49-F238E27FC236}">
                <a16:creationId xmlns="" xmlns:a16="http://schemas.microsoft.com/office/drawing/2014/main" id="{7FD159F4-46BE-49E2-A102-0FF1BE086F07}"/>
              </a:ext>
            </a:extLst>
          </p:cNvPr>
          <p:cNvSpPr/>
          <p:nvPr/>
        </p:nvSpPr>
        <p:spPr>
          <a:xfrm rot="16200000">
            <a:off x="6349324" y="5171506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5" name="Стрелка: вниз 164">
            <a:extLst>
              <a:ext uri="{FF2B5EF4-FFF2-40B4-BE49-F238E27FC236}">
                <a16:creationId xmlns="" xmlns:a16="http://schemas.microsoft.com/office/drawing/2014/main" id="{8389A520-2336-4D16-AA94-278FEBB74ED7}"/>
              </a:ext>
            </a:extLst>
          </p:cNvPr>
          <p:cNvSpPr/>
          <p:nvPr/>
        </p:nvSpPr>
        <p:spPr>
          <a:xfrm>
            <a:off x="9499930" y="4045606"/>
            <a:ext cx="119350" cy="1405716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61" name="Стрелка: вниз 160">
            <a:extLst>
              <a:ext uri="{FF2B5EF4-FFF2-40B4-BE49-F238E27FC236}">
                <a16:creationId xmlns="" xmlns:a16="http://schemas.microsoft.com/office/drawing/2014/main" id="{A6C69793-6FFE-46F0-9B00-FD7EEA46D5BE}"/>
              </a:ext>
            </a:extLst>
          </p:cNvPr>
          <p:cNvSpPr/>
          <p:nvPr/>
        </p:nvSpPr>
        <p:spPr>
          <a:xfrm>
            <a:off x="7404101" y="3973324"/>
            <a:ext cx="123538" cy="1098471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106" name="Прямая со стрелкой 105">
            <a:extLst>
              <a:ext uri="{FF2B5EF4-FFF2-40B4-BE49-F238E27FC236}">
                <a16:creationId xmlns="" xmlns:a16="http://schemas.microsoft.com/office/drawing/2014/main" id="{87AA2AB2-89B7-49BF-A4FC-BA5B47F4DE86}"/>
              </a:ext>
            </a:extLst>
          </p:cNvPr>
          <p:cNvCxnSpPr>
            <a:cxnSpLocks/>
            <a:endCxn id="238" idx="1"/>
          </p:cNvCxnSpPr>
          <p:nvPr/>
        </p:nvCxnSpPr>
        <p:spPr>
          <a:xfrm flipV="1">
            <a:off x="1924507" y="3680038"/>
            <a:ext cx="488245" cy="66874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="" xmlns:a16="http://schemas.microsoft.com/office/drawing/2014/main" id="{D8535413-A295-4D80-B8AA-5DA12108841F}"/>
              </a:ext>
            </a:extLst>
          </p:cNvPr>
          <p:cNvCxnSpPr>
            <a:cxnSpLocks/>
          </p:cNvCxnSpPr>
          <p:nvPr/>
        </p:nvCxnSpPr>
        <p:spPr>
          <a:xfrm>
            <a:off x="1924507" y="3735416"/>
            <a:ext cx="483133" cy="597769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="" xmlns:a16="http://schemas.microsoft.com/office/drawing/2014/main" id="{821B617F-2FA3-41C9-91C2-3FAD5B946BF1}"/>
              </a:ext>
            </a:extLst>
          </p:cNvPr>
          <p:cNvCxnSpPr>
            <a:cxnSpLocks/>
          </p:cNvCxnSpPr>
          <p:nvPr/>
        </p:nvCxnSpPr>
        <p:spPr>
          <a:xfrm flipV="1">
            <a:off x="1924507" y="3705811"/>
            <a:ext cx="472845" cy="750036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="" xmlns:a16="http://schemas.microsoft.com/office/drawing/2014/main" id="{12C6AA42-8A0C-4258-99BB-8AE90F8683F4}"/>
              </a:ext>
            </a:extLst>
          </p:cNvPr>
          <p:cNvCxnSpPr>
            <a:cxnSpLocks/>
          </p:cNvCxnSpPr>
          <p:nvPr/>
        </p:nvCxnSpPr>
        <p:spPr>
          <a:xfrm flipV="1">
            <a:off x="1924507" y="4374231"/>
            <a:ext cx="490623" cy="81616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="" xmlns:a16="http://schemas.microsoft.com/office/drawing/2014/main" id="{AAD7AA32-A1DC-42A9-8B31-F77FF3169611}"/>
              </a:ext>
            </a:extLst>
          </p:cNvPr>
          <p:cNvCxnSpPr>
            <a:cxnSpLocks/>
          </p:cNvCxnSpPr>
          <p:nvPr/>
        </p:nvCxnSpPr>
        <p:spPr>
          <a:xfrm flipV="1">
            <a:off x="1924507" y="4930954"/>
            <a:ext cx="483133" cy="501805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="" xmlns:a16="http://schemas.microsoft.com/office/drawing/2014/main" id="{E0CFB085-56D0-4AE8-8065-C7C95CFB8BB2}"/>
              </a:ext>
            </a:extLst>
          </p:cNvPr>
          <p:cNvCxnSpPr>
            <a:cxnSpLocks/>
          </p:cNvCxnSpPr>
          <p:nvPr/>
        </p:nvCxnSpPr>
        <p:spPr>
          <a:xfrm flipV="1">
            <a:off x="1924507" y="5432543"/>
            <a:ext cx="483133" cy="216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="" xmlns:a16="http://schemas.microsoft.com/office/drawing/2014/main" id="{3BD4712D-C72C-4C19-ACA8-5A2325D94DC7}"/>
              </a:ext>
            </a:extLst>
          </p:cNvPr>
          <p:cNvCxnSpPr>
            <a:cxnSpLocks/>
          </p:cNvCxnSpPr>
          <p:nvPr/>
        </p:nvCxnSpPr>
        <p:spPr>
          <a:xfrm>
            <a:off x="1924507" y="5432759"/>
            <a:ext cx="483133" cy="552668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>
            <a:extLst>
              <a:ext uri="{FF2B5EF4-FFF2-40B4-BE49-F238E27FC236}">
                <a16:creationId xmlns="" xmlns:a16="http://schemas.microsoft.com/office/drawing/2014/main" id="{C3420843-4F30-4799-A7D6-B044E4A877A4}"/>
              </a:ext>
            </a:extLst>
          </p:cNvPr>
          <p:cNvCxnSpPr>
            <a:cxnSpLocks/>
          </p:cNvCxnSpPr>
          <p:nvPr/>
        </p:nvCxnSpPr>
        <p:spPr>
          <a:xfrm>
            <a:off x="1924507" y="6253005"/>
            <a:ext cx="483133" cy="381487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>
              <a:ext uri="{FF2B5EF4-FFF2-40B4-BE49-F238E27FC236}">
                <a16:creationId xmlns="" xmlns:a16="http://schemas.microsoft.com/office/drawing/2014/main" id="{85AE3835-6970-41C9-9663-160C24A29B13}"/>
              </a:ext>
            </a:extLst>
          </p:cNvPr>
          <p:cNvCxnSpPr>
            <a:cxnSpLocks/>
          </p:cNvCxnSpPr>
          <p:nvPr/>
        </p:nvCxnSpPr>
        <p:spPr>
          <a:xfrm>
            <a:off x="1924507" y="6253005"/>
            <a:ext cx="472845" cy="894238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36"/>
          <p:cNvSpPr/>
          <p:nvPr/>
        </p:nvSpPr>
        <p:spPr>
          <a:xfrm>
            <a:off x="0" y="2822981"/>
            <a:ext cx="10692130" cy="314960"/>
          </a:xfrm>
          <a:custGeom>
            <a:avLst/>
            <a:gdLst/>
            <a:ahLst/>
            <a:cxnLst/>
            <a:rect l="l" t="t" r="r" b="b"/>
            <a:pathLst>
              <a:path w="10692130" h="314960">
                <a:moveTo>
                  <a:pt x="10692003" y="0"/>
                </a:moveTo>
                <a:lnTo>
                  <a:pt x="0" y="0"/>
                </a:lnTo>
                <a:lnTo>
                  <a:pt x="0" y="314337"/>
                </a:lnTo>
                <a:lnTo>
                  <a:pt x="10692003" y="314337"/>
                </a:lnTo>
                <a:lnTo>
                  <a:pt x="10692003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25975" y="2848143"/>
            <a:ext cx="15352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FFFFFF"/>
                </a:solidFill>
                <a:latin typeface="+mj-lt"/>
                <a:cs typeface="Montserrat ExtraBold"/>
              </a:rPr>
              <a:t>Содержание</a:t>
            </a:r>
            <a:r>
              <a:rPr sz="1400" b="1" spc="-15" dirty="0">
                <a:solidFill>
                  <a:srgbClr val="FFFFFF"/>
                </a:solidFill>
                <a:latin typeface="+mj-lt"/>
                <a:cs typeface="Montserrat ExtraBold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+mj-lt"/>
                <a:cs typeface="Montserrat ExtraBold"/>
              </a:rPr>
              <a:t>работ</a:t>
            </a:r>
            <a:endParaRPr sz="1400" dirty="0">
              <a:latin typeface="+mj-lt"/>
              <a:cs typeface="Montserrat ExtraBol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24093"/>
            <a:ext cx="10692130" cy="1169670"/>
            <a:chOff x="0" y="24093"/>
            <a:chExt cx="10692130" cy="1169670"/>
          </a:xfrm>
        </p:grpSpPr>
        <p:sp>
          <p:nvSpPr>
            <p:cNvPr id="39" name="object 39"/>
            <p:cNvSpPr/>
            <p:nvPr/>
          </p:nvSpPr>
          <p:spPr>
            <a:xfrm>
              <a:off x="0" y="1036481"/>
              <a:ext cx="10692130" cy="0"/>
            </a:xfrm>
            <a:custGeom>
              <a:avLst/>
              <a:gdLst/>
              <a:ahLst/>
              <a:cxnLst/>
              <a:rect l="l" t="t" r="r" b="b"/>
              <a:pathLst>
                <a:path w="10692130">
                  <a:moveTo>
                    <a:pt x="10692003" y="0"/>
                  </a:moveTo>
                  <a:lnTo>
                    <a:pt x="0" y="0"/>
                  </a:lnTo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1036481"/>
              <a:ext cx="10692130" cy="0"/>
            </a:xfrm>
            <a:custGeom>
              <a:avLst/>
              <a:gdLst/>
              <a:ahLst/>
              <a:cxnLst/>
              <a:rect l="l" t="t" r="r" b="b"/>
              <a:pathLst>
                <a:path w="10692130">
                  <a:moveTo>
                    <a:pt x="0" y="0"/>
                  </a:moveTo>
                  <a:lnTo>
                    <a:pt x="10692003" y="0"/>
                  </a:lnTo>
                </a:path>
              </a:pathLst>
            </a:custGeom>
            <a:ln w="38100">
              <a:solidFill>
                <a:srgbClr val="1F427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318788" y="879307"/>
              <a:ext cx="2125345" cy="314960"/>
            </a:xfrm>
            <a:custGeom>
              <a:avLst/>
              <a:gdLst/>
              <a:ahLst/>
              <a:cxnLst/>
              <a:rect l="l" t="t" r="r" b="b"/>
              <a:pathLst>
                <a:path w="2125345" h="314959">
                  <a:moveTo>
                    <a:pt x="2125103" y="0"/>
                  </a:moveTo>
                  <a:lnTo>
                    <a:pt x="275678" y="0"/>
                  </a:lnTo>
                  <a:lnTo>
                    <a:pt x="0" y="314337"/>
                  </a:lnTo>
                  <a:lnTo>
                    <a:pt x="1849424" y="314337"/>
                  </a:lnTo>
                  <a:lnTo>
                    <a:pt x="2125103" y="0"/>
                  </a:lnTo>
                  <a:close/>
                </a:path>
              </a:pathLst>
            </a:custGeom>
            <a:solidFill>
              <a:srgbClr val="7895D0"/>
            </a:solidFill>
            <a:effectLst/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5864" y="24093"/>
              <a:ext cx="0" cy="812165"/>
            </a:xfrm>
            <a:custGeom>
              <a:avLst/>
              <a:gdLst/>
              <a:ahLst/>
              <a:cxnLst/>
              <a:rect l="l" t="t" r="r" b="b"/>
              <a:pathLst>
                <a:path h="812165">
                  <a:moveTo>
                    <a:pt x="0" y="0"/>
                  </a:moveTo>
                  <a:lnTo>
                    <a:pt x="0" y="811745"/>
                  </a:lnTo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43" name="object 43"/>
          <p:cNvSpPr/>
          <p:nvPr/>
        </p:nvSpPr>
        <p:spPr>
          <a:xfrm>
            <a:off x="8801074" y="1389595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98701" y="1494289"/>
            <a:ext cx="1330960" cy="78970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5080">
              <a:lnSpc>
                <a:spcPct val="101800"/>
              </a:lnSpc>
              <a:spcBef>
                <a:spcPts val="80"/>
              </a:spcBef>
            </a:pP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СРАВНИТЕЛЬНЫЙ 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АНАЛИЗ 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СИСТЕМЫ 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УПРАВЛЕНИЯ 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ИНВ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Е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С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ТИЦИОННЫМ  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ПРОЦЕССОМ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В</a:t>
            </a:r>
            <a:r>
              <a:rPr sz="1000" b="1" spc="-25" dirty="0">
                <a:solidFill>
                  <a:srgbClr val="1F427B"/>
                </a:solidFill>
                <a:latin typeface="+mj-lt"/>
                <a:cs typeface="Montserrat ExtraBold"/>
              </a:rPr>
              <a:t> </a:t>
            </a:r>
            <a:r>
              <a:rPr lang="ru-RU" sz="1000" b="1" spc="-25" dirty="0">
                <a:solidFill>
                  <a:srgbClr val="1F427B"/>
                </a:solidFill>
                <a:latin typeface="+mj-lt"/>
                <a:cs typeface="Montserrat ExtraBold"/>
              </a:rPr>
              <a:t>МО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69544" y="1411109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67183" y="1494289"/>
            <a:ext cx="1420213" cy="4780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116839">
              <a:lnSpc>
                <a:spcPct val="101800"/>
              </a:lnSpc>
              <a:spcBef>
                <a:spcPts val="80"/>
              </a:spcBef>
            </a:pP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ПРОВЕДЕНИЕ  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СЕРИЙ 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МОЗГОВЫХ  ШТУРМОВ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  <a:p>
            <a:pPr marL="13970">
              <a:lnSpc>
                <a:spcPct val="100000"/>
              </a:lnSpc>
              <a:spcBef>
                <a:spcPts val="20"/>
              </a:spcBef>
            </a:pP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С</a:t>
            </a:r>
            <a:r>
              <a:rPr sz="1000" b="1" spc="-60" dirty="0">
                <a:solidFill>
                  <a:srgbClr val="1F427B"/>
                </a:solidFill>
                <a:latin typeface="+mj-lt"/>
                <a:cs typeface="Montserrat ExtraBold"/>
              </a:rPr>
              <a:t>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ЭКСПЕРТАМИ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38167" y="1411109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35803" y="2273363"/>
            <a:ext cx="2247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3</a:t>
            </a:r>
            <a:endParaRPr sz="260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37384" y="1494289"/>
            <a:ext cx="1438275" cy="632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1F427B"/>
                </a:solidFill>
                <a:latin typeface="+mj-lt"/>
                <a:cs typeface="Montserrat ExtraBold"/>
              </a:rPr>
              <a:t>SWOT</a:t>
            </a:r>
            <a:r>
              <a:rPr lang="ru-RU" sz="1000" b="1" spc="-15" dirty="0">
                <a:solidFill>
                  <a:srgbClr val="1F427B"/>
                </a:solidFill>
                <a:latin typeface="+mj-lt"/>
                <a:cs typeface="Montserrat ExtraBold"/>
              </a:rPr>
              <a:t>-АНАЛИЗ</a:t>
            </a:r>
            <a:r>
              <a:rPr sz="1000" b="1" spc="-15" dirty="0">
                <a:solidFill>
                  <a:srgbClr val="1F427B"/>
                </a:solidFill>
                <a:latin typeface="+mj-lt"/>
                <a:cs typeface="Montserrat ExtraBold"/>
              </a:rPr>
              <a:t>,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  <a:p>
            <a:pPr marL="12700" marR="5080">
              <a:lnSpc>
                <a:spcPct val="101800"/>
              </a:lnSpc>
            </a:pP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СЕРИЯ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МОЗГОВЫХ  ШТУРМОВ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С</a:t>
            </a:r>
            <a:r>
              <a:rPr sz="1000" b="1" spc="-65" dirty="0">
                <a:solidFill>
                  <a:srgbClr val="1F427B"/>
                </a:solidFill>
                <a:latin typeface="+mj-lt"/>
                <a:cs typeface="Montserrat ExtraBold"/>
              </a:rPr>
              <a:t>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РАБОЧЕЙ  ГРУППОЙ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06802" y="1403426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04429" y="2273363"/>
            <a:ext cx="223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2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06003" y="1494289"/>
            <a:ext cx="1452101" cy="3188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СБОР, 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ОБРАБОТКА, 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АНАЛИЗ  ИНФО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Р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МАЦИИ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18100" y="916657"/>
            <a:ext cx="6565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solidFill>
                  <a:schemeClr val="bg1"/>
                </a:solidFill>
                <a:latin typeface="+mj-lt"/>
                <a:cs typeface="Montserrat ExtraBold"/>
              </a:rPr>
              <a:t>Этапы</a:t>
            </a:r>
            <a:endParaRPr sz="1400" dirty="0">
              <a:solidFill>
                <a:schemeClr val="bg1"/>
              </a:solidFill>
              <a:latin typeface="+mj-lt"/>
              <a:cs typeface="Montserrat ExtraBol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75412" y="1403426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7188" y="1801905"/>
            <a:ext cx="1453692" cy="5246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2225" marR="5080">
              <a:lnSpc>
                <a:spcPts val="800"/>
              </a:lnSpc>
              <a:spcBef>
                <a:spcPts val="490"/>
              </a:spcBef>
            </a:pP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выработка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методологии 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(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разработка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анкет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, </a:t>
            </a:r>
            <a:r>
              <a:rPr sz="800" b="1" spc="-20" dirty="0">
                <a:solidFill>
                  <a:srgbClr val="2B2F32"/>
                </a:solidFill>
                <a:latin typeface="+mj-lt"/>
                <a:cs typeface="DIN Pro Bold"/>
              </a:rPr>
              <a:t>форм,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шаблонов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глубинных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 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интервью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,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регламентов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), 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проведение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полевых</a:t>
            </a:r>
            <a:r>
              <a:rPr sz="800" b="1" spc="-8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исследований</a:t>
            </a:r>
            <a:endParaRPr sz="2600" dirty="0">
              <a:latin typeface="+mj-lt"/>
              <a:cs typeface="Montserrat ExtraBol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75358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80" h="151129">
                <a:moveTo>
                  <a:pt x="257632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3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02725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79" h="151129">
                <a:moveTo>
                  <a:pt x="257632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3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219602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79" h="151129">
                <a:moveTo>
                  <a:pt x="257644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4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453364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79" h="151129">
                <a:moveTo>
                  <a:pt x="257644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4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048474" y="4201708"/>
            <a:ext cx="135890" cy="2904490"/>
          </a:xfrm>
          <a:custGeom>
            <a:avLst/>
            <a:gdLst/>
            <a:ahLst/>
            <a:cxnLst/>
            <a:rect l="l" t="t" r="r" b="b"/>
            <a:pathLst>
              <a:path w="135889" h="2904490">
                <a:moveTo>
                  <a:pt x="7874" y="0"/>
                </a:moveTo>
                <a:lnTo>
                  <a:pt x="135369" y="0"/>
                </a:lnTo>
                <a:lnTo>
                  <a:pt x="135369" y="2904159"/>
                </a:lnTo>
                <a:lnTo>
                  <a:pt x="0" y="2904159"/>
                </a:lnTo>
              </a:path>
            </a:pathLst>
          </a:custGeom>
          <a:ln w="12700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cxnSp>
        <p:nvCxnSpPr>
          <p:cNvPr id="146" name="Прямая со стрелкой 145">
            <a:extLst>
              <a:ext uri="{FF2B5EF4-FFF2-40B4-BE49-F238E27FC236}">
                <a16:creationId xmlns="" xmlns:a16="http://schemas.microsoft.com/office/drawing/2014/main" id="{8E48D7A6-62FB-4B5F-807D-F739DA2F579F}"/>
              </a:ext>
            </a:extLst>
          </p:cNvPr>
          <p:cNvCxnSpPr>
            <a:cxnSpLocks/>
          </p:cNvCxnSpPr>
          <p:nvPr/>
        </p:nvCxnSpPr>
        <p:spPr>
          <a:xfrm>
            <a:off x="4055897" y="3684120"/>
            <a:ext cx="465760" cy="3477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Стрелка: вниз 163">
            <a:extLst>
              <a:ext uri="{FF2B5EF4-FFF2-40B4-BE49-F238E27FC236}">
                <a16:creationId xmlns="" xmlns:a16="http://schemas.microsoft.com/office/drawing/2014/main" id="{E174A60F-D92A-4FF7-9065-8C5CA611B8E8}"/>
              </a:ext>
            </a:extLst>
          </p:cNvPr>
          <p:cNvSpPr/>
          <p:nvPr/>
        </p:nvSpPr>
        <p:spPr>
          <a:xfrm>
            <a:off x="7398564" y="6236035"/>
            <a:ext cx="122400" cy="303068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6" name="Стрелка: вниз 165">
            <a:extLst>
              <a:ext uri="{FF2B5EF4-FFF2-40B4-BE49-F238E27FC236}">
                <a16:creationId xmlns="" xmlns:a16="http://schemas.microsoft.com/office/drawing/2014/main" id="{BE1FA994-8660-440D-97D8-E3D79CC724E8}"/>
              </a:ext>
            </a:extLst>
          </p:cNvPr>
          <p:cNvSpPr/>
          <p:nvPr/>
        </p:nvSpPr>
        <p:spPr>
          <a:xfrm>
            <a:off x="9502980" y="6240741"/>
            <a:ext cx="119350" cy="193979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67" name="Стрелка: вниз 166">
            <a:extLst>
              <a:ext uri="{FF2B5EF4-FFF2-40B4-BE49-F238E27FC236}">
                <a16:creationId xmlns="" xmlns:a16="http://schemas.microsoft.com/office/drawing/2014/main" id="{9945A221-67FD-4769-B335-8235DF5FD509}"/>
              </a:ext>
            </a:extLst>
          </p:cNvPr>
          <p:cNvSpPr/>
          <p:nvPr/>
        </p:nvSpPr>
        <p:spPr>
          <a:xfrm rot="16200000">
            <a:off x="6351562" y="5616266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9" name="Стрелка: вниз 168">
            <a:extLst>
              <a:ext uri="{FF2B5EF4-FFF2-40B4-BE49-F238E27FC236}">
                <a16:creationId xmlns="" xmlns:a16="http://schemas.microsoft.com/office/drawing/2014/main" id="{BE877990-44CE-461B-A156-7F508DC68A30}"/>
              </a:ext>
            </a:extLst>
          </p:cNvPr>
          <p:cNvSpPr/>
          <p:nvPr/>
        </p:nvSpPr>
        <p:spPr>
          <a:xfrm rot="16200000">
            <a:off x="8476789" y="5807894"/>
            <a:ext cx="122400" cy="440600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70" name="Стрелка: вниз 169">
            <a:extLst>
              <a:ext uri="{FF2B5EF4-FFF2-40B4-BE49-F238E27FC236}">
                <a16:creationId xmlns="" xmlns:a16="http://schemas.microsoft.com/office/drawing/2014/main" id="{C649807A-DA42-446C-93F6-0E39B4FD42BB}"/>
              </a:ext>
            </a:extLst>
          </p:cNvPr>
          <p:cNvSpPr/>
          <p:nvPr/>
        </p:nvSpPr>
        <p:spPr>
          <a:xfrm rot="16200000">
            <a:off x="8476789" y="6602231"/>
            <a:ext cx="122400" cy="440600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30" name="object 51">
            <a:extLst>
              <a:ext uri="{FF2B5EF4-FFF2-40B4-BE49-F238E27FC236}">
                <a16:creationId xmlns="" xmlns:a16="http://schemas.microsoft.com/office/drawing/2014/main" id="{88C8CF4C-4AF0-409B-823F-7238250ECB4D}"/>
              </a:ext>
            </a:extLst>
          </p:cNvPr>
          <p:cNvSpPr txBox="1"/>
          <p:nvPr/>
        </p:nvSpPr>
        <p:spPr>
          <a:xfrm>
            <a:off x="387188" y="2273363"/>
            <a:ext cx="223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1" dirty="0">
                <a:solidFill>
                  <a:srgbClr val="1F427B"/>
                </a:solidFill>
                <a:latin typeface="+mj-lt"/>
                <a:cs typeface="Montserrat ExtraBold"/>
              </a:rPr>
              <a:t>1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231" name="object 52">
            <a:extLst>
              <a:ext uri="{FF2B5EF4-FFF2-40B4-BE49-F238E27FC236}">
                <a16:creationId xmlns="" xmlns:a16="http://schemas.microsoft.com/office/drawing/2014/main" id="{45386DC7-28B8-4473-8368-E712E53D2A82}"/>
              </a:ext>
            </a:extLst>
          </p:cNvPr>
          <p:cNvSpPr txBox="1"/>
          <p:nvPr/>
        </p:nvSpPr>
        <p:spPr>
          <a:xfrm>
            <a:off x="387188" y="1494289"/>
            <a:ext cx="1540835" cy="3188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41910">
              <a:lnSpc>
                <a:spcPct val="101800"/>
              </a:lnSpc>
              <a:spcBef>
                <a:spcPts val="80"/>
              </a:spcBef>
            </a:pPr>
            <a:r>
              <a:rPr lang="ru-RU" sz="1000" b="1" dirty="0">
                <a:solidFill>
                  <a:srgbClr val="1F427B"/>
                </a:solidFill>
                <a:latin typeface="+mj-lt"/>
                <a:cs typeface="Montserrat ExtraBold"/>
              </a:rPr>
              <a:t>П</a:t>
            </a:r>
            <a:r>
              <a:rPr lang="ru-RU" sz="1000" b="1" spc="-20" dirty="0">
                <a:solidFill>
                  <a:srgbClr val="1F427B"/>
                </a:solidFill>
                <a:latin typeface="+mj-lt"/>
                <a:cs typeface="Montserrat ExtraBold"/>
              </a:rPr>
              <a:t>О</a:t>
            </a:r>
            <a:r>
              <a:rPr lang="ru-RU" sz="1000" b="1" dirty="0">
                <a:solidFill>
                  <a:srgbClr val="1F427B"/>
                </a:solidFill>
                <a:latin typeface="+mj-lt"/>
                <a:cs typeface="Montserrat ExtraBold"/>
              </a:rPr>
              <a:t>Д</a:t>
            </a:r>
            <a:r>
              <a:rPr lang="ru-RU" sz="1000" b="1" spc="-55" dirty="0">
                <a:solidFill>
                  <a:srgbClr val="1F427B"/>
                </a:solidFill>
                <a:latin typeface="+mj-lt"/>
                <a:cs typeface="Montserrat ExtraBold"/>
              </a:rPr>
              <a:t>Г</a:t>
            </a:r>
            <a:r>
              <a:rPr lang="ru-RU"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ОТ</a:t>
            </a:r>
            <a:r>
              <a:rPr lang="ru-RU" sz="1000" b="1" dirty="0">
                <a:solidFill>
                  <a:srgbClr val="1F427B"/>
                </a:solidFill>
                <a:latin typeface="+mj-lt"/>
                <a:cs typeface="Montserrat ExtraBold"/>
              </a:rPr>
              <a:t>ОВИТЕЛЬНЫЕ  </a:t>
            </a:r>
            <a:r>
              <a:rPr lang="ru-RU"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РАБОТЫ</a:t>
            </a:r>
            <a:endParaRPr lang="ru-RU"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242" name="Прямоугольник 241">
            <a:extLst>
              <a:ext uri="{FF2B5EF4-FFF2-40B4-BE49-F238E27FC236}">
                <a16:creationId xmlns="" xmlns:a16="http://schemas.microsoft.com/office/drawing/2014/main" id="{96BFFB42-D83C-4F03-8DDA-5BF7D7B3B044}"/>
              </a:ext>
            </a:extLst>
          </p:cNvPr>
          <p:cNvSpPr/>
          <p:nvPr/>
        </p:nvSpPr>
        <p:spPr>
          <a:xfrm>
            <a:off x="2412752" y="5206406"/>
            <a:ext cx="1640514" cy="486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географии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и ассортимента реализации продукции</a:t>
            </a:r>
          </a:p>
        </p:txBody>
      </p:sp>
      <p:sp>
        <p:nvSpPr>
          <p:cNvPr id="245" name="Прямоугольник 244">
            <a:extLst>
              <a:ext uri="{FF2B5EF4-FFF2-40B4-BE49-F238E27FC236}">
                <a16:creationId xmlns="" xmlns:a16="http://schemas.microsoft.com/office/drawing/2014/main" id="{6E26F696-893D-42F9-81C4-6AEB32E5EAE5}"/>
              </a:ext>
            </a:extLst>
          </p:cNvPr>
          <p:cNvSpPr/>
          <p:nvPr/>
        </p:nvSpPr>
        <p:spPr>
          <a:xfrm>
            <a:off x="2412752" y="5774367"/>
            <a:ext cx="1640514" cy="515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цепочек поставок  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и сложившихся моделей  кооперации/интеграции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="" xmlns:a16="http://schemas.microsoft.com/office/drawing/2014/main" id="{AEA38081-1773-45F5-84EC-794D6CC22223}"/>
              </a:ext>
            </a:extLst>
          </p:cNvPr>
          <p:cNvSpPr/>
          <p:nvPr/>
        </p:nvSpPr>
        <p:spPr>
          <a:xfrm>
            <a:off x="2412752" y="6370880"/>
            <a:ext cx="1640514" cy="552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Анализ пропускной  способности каналов  логистики</a:t>
            </a:r>
            <a:endParaRPr lang="ru-RU" sz="900" b="1" dirty="0">
              <a:solidFill>
                <a:srgbClr val="2B2F32"/>
              </a:solidFill>
              <a:latin typeface="+mj-lt"/>
              <a:cs typeface="DIN Pro Bold"/>
            </a:endParaRP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="" xmlns:a16="http://schemas.microsoft.com/office/drawing/2014/main" id="{5D5F60C2-4992-49B8-B99B-1489D97132F3}"/>
              </a:ext>
            </a:extLst>
          </p:cNvPr>
          <p:cNvSpPr/>
          <p:nvPr/>
        </p:nvSpPr>
        <p:spPr>
          <a:xfrm>
            <a:off x="2412752" y="7005034"/>
            <a:ext cx="1640514" cy="42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ресурсной базы МО</a:t>
            </a: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="" xmlns:a16="http://schemas.microsoft.com/office/drawing/2014/main" id="{61514757-DC86-4D05-9025-3EE8F05C860E}"/>
              </a:ext>
            </a:extLst>
          </p:cNvPr>
          <p:cNvSpPr/>
          <p:nvPr/>
        </p:nvSpPr>
        <p:spPr>
          <a:xfrm>
            <a:off x="285905" y="3381212"/>
            <a:ext cx="1640514" cy="843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Определение ключевых  компаний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МО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на основе  статистики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(ОКВЭД):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не менее  80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% выручки МО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, социальная  значимость                          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активность</a:t>
            </a:r>
          </a:p>
        </p:txBody>
      </p:sp>
      <p:sp>
        <p:nvSpPr>
          <p:cNvPr id="259" name="Прямоугольник 258">
            <a:extLst>
              <a:ext uri="{FF2B5EF4-FFF2-40B4-BE49-F238E27FC236}">
                <a16:creationId xmlns="" xmlns:a16="http://schemas.microsoft.com/office/drawing/2014/main" id="{4672DAEF-E2BD-4C1B-8BD6-9646DD349F91}"/>
              </a:ext>
            </a:extLst>
          </p:cNvPr>
          <p:cNvSpPr/>
          <p:nvPr/>
        </p:nvSpPr>
        <p:spPr>
          <a:xfrm>
            <a:off x="275412" y="4302615"/>
            <a:ext cx="1640514" cy="597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Проведение опроса  (анкетирование)  предпринимателей                                      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владельцев бизнеса</a:t>
            </a:r>
          </a:p>
        </p:txBody>
      </p:sp>
      <p:sp>
        <p:nvSpPr>
          <p:cNvPr id="261" name="Прямоугольник 260">
            <a:extLst>
              <a:ext uri="{FF2B5EF4-FFF2-40B4-BE49-F238E27FC236}">
                <a16:creationId xmlns="" xmlns:a16="http://schemas.microsoft.com/office/drawing/2014/main" id="{72FAD601-D32E-4C4A-B8CF-C622816C9576}"/>
              </a:ext>
            </a:extLst>
          </p:cNvPr>
          <p:cNvSpPr/>
          <p:nvPr/>
        </p:nvSpPr>
        <p:spPr>
          <a:xfrm>
            <a:off x="270281" y="4973465"/>
            <a:ext cx="1640514" cy="838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Проведение серии </a:t>
            </a:r>
            <a:r>
              <a:rPr lang="ru-RU" sz="900" b="1" spc="-30">
                <a:solidFill>
                  <a:srgbClr val="2B2F32"/>
                </a:solidFill>
                <a:latin typeface="+mj-lt"/>
                <a:cs typeface="DIN Pro Bold"/>
              </a:rPr>
              <a:t>глубинных структурированных  интервью </a:t>
            </a: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с владельцами</a:t>
            </a:r>
          </a:p>
          <a:p>
            <a:pPr>
              <a:lnSpc>
                <a:spcPts val="900"/>
              </a:lnSpc>
            </a:pP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и первыми </a:t>
            </a:r>
            <a:r>
              <a:rPr lang="ru-RU" sz="900" b="1" spc="-30">
                <a:solidFill>
                  <a:srgbClr val="2B2F32"/>
                </a:solidFill>
                <a:latin typeface="+mj-lt"/>
                <a:cs typeface="DIN Pro Bold"/>
              </a:rPr>
              <a:t>лицами бизнеса  (</a:t>
            </a: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организации/ИП)</a:t>
            </a:r>
          </a:p>
        </p:txBody>
      </p:sp>
      <p:sp>
        <p:nvSpPr>
          <p:cNvPr id="267" name="Прямоугольник 266">
            <a:extLst>
              <a:ext uri="{FF2B5EF4-FFF2-40B4-BE49-F238E27FC236}">
                <a16:creationId xmlns="" xmlns:a16="http://schemas.microsoft.com/office/drawing/2014/main" id="{918F7A8F-5D77-4135-897C-CA1F930F90A6}"/>
              </a:ext>
            </a:extLst>
          </p:cNvPr>
          <p:cNvSpPr/>
          <p:nvPr/>
        </p:nvSpPr>
        <p:spPr>
          <a:xfrm>
            <a:off x="6669697" y="3406598"/>
            <a:ext cx="1640361" cy="639007"/>
          </a:xfrm>
          <a:prstGeom prst="rect">
            <a:avLst/>
          </a:prstGeom>
          <a:solidFill>
            <a:schemeClr val="bg1"/>
          </a:solidFill>
          <a:ln w="12700">
            <a:solidFill>
              <a:srgbClr val="1F4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Разработка моделей  кооперации                                             и партнерства, в т.ч. 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с соседними территориями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="" xmlns:a16="http://schemas.microsoft.com/office/drawing/2014/main" id="{E8BC02E6-8130-4B33-BDC8-9F3A993A3358}"/>
              </a:ext>
            </a:extLst>
          </p:cNvPr>
          <p:cNvSpPr/>
          <p:nvPr/>
        </p:nvSpPr>
        <p:spPr>
          <a:xfrm>
            <a:off x="4503721" y="5369038"/>
            <a:ext cx="1666556" cy="563731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Разработка пула  инвестиционных идей  эволюционного характера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="" xmlns:a16="http://schemas.microsoft.com/office/drawing/2014/main" id="{84171669-9333-4F84-BBDE-B89074A3ACE8}"/>
              </a:ext>
            </a:extLst>
          </p:cNvPr>
          <p:cNvSpPr/>
          <p:nvPr/>
        </p:nvSpPr>
        <p:spPr>
          <a:xfrm>
            <a:off x="6682607" y="5777527"/>
            <a:ext cx="1666556" cy="458508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Формирование перспективной продуктовой матрицы МО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="" xmlns:a16="http://schemas.microsoft.com/office/drawing/2014/main" id="{4A8E8E68-05BD-4DA1-A0DC-359655F8F0F2}"/>
              </a:ext>
            </a:extLst>
          </p:cNvPr>
          <p:cNvSpPr/>
          <p:nvPr/>
        </p:nvSpPr>
        <p:spPr>
          <a:xfrm>
            <a:off x="6669697" y="6526845"/>
            <a:ext cx="1666556" cy="566790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Разработка пула  инвестиционных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проектов, определение интересантов</a:t>
            </a:r>
          </a:p>
        </p:txBody>
      </p:sp>
      <p:sp>
        <p:nvSpPr>
          <p:cNvPr id="274" name="Прямоугольник 273">
            <a:extLst>
              <a:ext uri="{FF2B5EF4-FFF2-40B4-BE49-F238E27FC236}">
                <a16:creationId xmlns="" xmlns:a16="http://schemas.microsoft.com/office/drawing/2014/main" id="{B27F5045-E927-4B46-8EA2-9EFE7F743787}"/>
              </a:ext>
            </a:extLst>
          </p:cNvPr>
          <p:cNvSpPr/>
          <p:nvPr/>
        </p:nvSpPr>
        <p:spPr>
          <a:xfrm>
            <a:off x="8757991" y="5451322"/>
            <a:ext cx="1666556" cy="789419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Предложения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по совершенствованию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форм финансовой                                      и организационной  поддержки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бизнеса</a:t>
            </a:r>
          </a:p>
        </p:txBody>
      </p:sp>
      <p:sp>
        <p:nvSpPr>
          <p:cNvPr id="83" name="object 5">
            <a:extLst>
              <a:ext uri="{FF2B5EF4-FFF2-40B4-BE49-F238E27FC236}">
                <a16:creationId xmlns="" xmlns:a16="http://schemas.microsoft.com/office/drawing/2014/main" id="{49570311-10D8-4106-9DC2-A4EFA65E66E8}"/>
              </a:ext>
            </a:extLst>
          </p:cNvPr>
          <p:cNvSpPr txBox="1">
            <a:spLocks/>
          </p:cNvSpPr>
          <p:nvPr/>
        </p:nvSpPr>
        <p:spPr>
          <a:xfrm>
            <a:off x="450285" y="123825"/>
            <a:ext cx="92621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МЕТОДОЛОГИЯ РАЗРАБОТКИ ИНВЕСТИЦИОННОГО ПРОФИЛЯ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94" name="object 46">
            <a:extLst>
              <a:ext uri="{FF2B5EF4-FFF2-40B4-BE49-F238E27FC236}">
                <a16:creationId xmlns="" xmlns:a16="http://schemas.microsoft.com/office/drawing/2014/main" id="{B4CD7A96-A069-43F8-A8C9-B4E401846F29}"/>
              </a:ext>
            </a:extLst>
          </p:cNvPr>
          <p:cNvSpPr txBox="1"/>
          <p:nvPr/>
        </p:nvSpPr>
        <p:spPr>
          <a:xfrm>
            <a:off x="6767183" y="2284634"/>
            <a:ext cx="1010919" cy="4103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4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95" name="object 44">
            <a:extLst>
              <a:ext uri="{FF2B5EF4-FFF2-40B4-BE49-F238E27FC236}">
                <a16:creationId xmlns="" xmlns:a16="http://schemas.microsoft.com/office/drawing/2014/main" id="{1FDCA024-2792-4D58-AAD3-2A15AB5D5186}"/>
              </a:ext>
            </a:extLst>
          </p:cNvPr>
          <p:cNvSpPr txBox="1"/>
          <p:nvPr/>
        </p:nvSpPr>
        <p:spPr>
          <a:xfrm>
            <a:off x="8898701" y="2284634"/>
            <a:ext cx="1330960" cy="4103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5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97" name="Номер слайда 5">
            <a:extLst>
              <a:ext uri="{FF2B5EF4-FFF2-40B4-BE49-F238E27FC236}">
                <a16:creationId xmlns="" xmlns:a16="http://schemas.microsoft.com/office/drawing/2014/main" id="{7B9C1D1C-0537-4A1E-9388-2DE259F6C5F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2">
            <a:extLst>
              <a:ext uri="{FF2B5EF4-FFF2-40B4-BE49-F238E27FC236}">
                <a16:creationId xmlns="" xmlns:a16="http://schemas.microsoft.com/office/drawing/2014/main" id="{1C3EBB18-9669-470A-8487-6E21410646E1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6476700-4810-4BC4-8BC7-0D72A5A9B52F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41316" y="5697803"/>
            <a:ext cx="578151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Строительство логистического распределительного </a:t>
            </a:r>
            <a:r>
              <a:rPr kumimoji="0" sz="11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центра </a:t>
            </a:r>
            <a:r>
              <a:rPr kumimoji="0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местного </a:t>
            </a:r>
            <a:r>
              <a:rPr kumimoji="0" sz="11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значения </a:t>
            </a:r>
            <a:r>
              <a:rPr kumimoji="0" sz="11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(с </a:t>
            </a:r>
            <a:r>
              <a:rPr kumimoji="0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сервисом </a:t>
            </a:r>
            <a:r>
              <a:rPr kumimoji="0" sz="11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организации</a:t>
            </a:r>
            <a:r>
              <a:rPr kumimoji="0" sz="1100" i="0" u="none" strike="noStrike" kern="1200" cap="none" spc="-7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 </a:t>
            </a:r>
            <a:r>
              <a:rPr kumimoji="0" sz="1100" i="0" u="none" strike="noStrike" kern="1200" cap="none" spc="-15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поставок</a:t>
            </a:r>
            <a:r>
              <a:rPr kumimoji="0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)</a:t>
            </a:r>
            <a:endParaRPr kumimoji="0" lang="ru-RU" sz="1100" i="0" u="none" strike="noStrike" kern="1200" cap="none" spc="-15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Montserrat SemiBold"/>
            </a:endParaRP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Организация закупочных сессий системообразующих предприятий со средним и малым бизнесом 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Разработка интеграционной модели с контурами: станкостроение, производство сельскохозяйственной</a:t>
            </a:r>
            <a:r>
              <a:rPr lang="ru-RU" sz="1100" spc="-15" dirty="0">
                <a:latin typeface="Calibri"/>
                <a:cs typeface="Montserrat SemiBold"/>
              </a:rPr>
              <a:t>ой техники, производство мебельных элементов с выделением функции снабжения сырьем и материалами</a:t>
            </a:r>
            <a:endParaRPr kumimoji="0" lang="ru-RU" sz="1100" i="0" u="none" strike="noStrike" kern="1200" cap="none" spc="-15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Montserrat SemiBold"/>
            </a:endParaRP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Разработка аналогичных интеграционных моделей в области переработки </a:t>
            </a:r>
            <a:r>
              <a:rPr kumimoji="0" lang="ru-RU" sz="1100" i="0" u="none" strike="noStrike" kern="1200" cap="none" spc="-15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апипродукции</a:t>
            </a: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, овощеводства с централизованным закупом сырья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Montserrat SemiBold"/>
              </a:rPr>
              <a:t> </a:t>
            </a:r>
          </a:p>
        </p:txBody>
      </p:sp>
      <p:grpSp>
        <p:nvGrpSpPr>
          <p:cNvPr id="32" name="object 3">
            <a:extLst>
              <a:ext uri="{FF2B5EF4-FFF2-40B4-BE49-F238E27FC236}">
                <a16:creationId xmlns="" xmlns:a16="http://schemas.microsoft.com/office/drawing/2014/main" id="{EB5AA0D4-8047-432A-9AF9-DF28CF857FD1}"/>
              </a:ext>
            </a:extLst>
          </p:cNvPr>
          <p:cNvGrpSpPr/>
          <p:nvPr/>
        </p:nvGrpSpPr>
        <p:grpSpPr>
          <a:xfrm>
            <a:off x="-20828" y="1281796"/>
            <a:ext cx="4362322" cy="3026410"/>
            <a:chOff x="-20828" y="1381029"/>
            <a:chExt cx="4362322" cy="3026410"/>
          </a:xfrm>
        </p:grpSpPr>
        <p:sp>
          <p:nvSpPr>
            <p:cNvPr id="33" name="object 4">
              <a:extLst>
                <a:ext uri="{FF2B5EF4-FFF2-40B4-BE49-F238E27FC236}">
                  <a16:creationId xmlns="" xmlns:a16="http://schemas.microsoft.com/office/drawing/2014/main" id="{14478A8F-4AE2-406A-8D11-6A894272A7AB}"/>
                </a:ext>
              </a:extLst>
            </p:cNvPr>
            <p:cNvSpPr/>
            <p:nvPr/>
          </p:nvSpPr>
          <p:spPr>
            <a:xfrm>
              <a:off x="457" y="141236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="" xmlns:a16="http://schemas.microsoft.com/office/drawing/2014/main" id="{1CD45979-3830-4C72-8082-330AAFE7552B}"/>
                </a:ext>
              </a:extLst>
            </p:cNvPr>
            <p:cNvSpPr/>
            <p:nvPr/>
          </p:nvSpPr>
          <p:spPr>
            <a:xfrm>
              <a:off x="457" y="1412370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6">
              <a:extLst>
                <a:ext uri="{FF2B5EF4-FFF2-40B4-BE49-F238E27FC236}">
                  <a16:creationId xmlns="" xmlns:a16="http://schemas.microsoft.com/office/drawing/2014/main" id="{A32B7F05-CC82-410A-85AA-7C6254984E91}"/>
                </a:ext>
              </a:extLst>
            </p:cNvPr>
            <p:cNvSpPr/>
            <p:nvPr/>
          </p:nvSpPr>
          <p:spPr>
            <a:xfrm>
              <a:off x="-7" y="3171297"/>
              <a:ext cx="1056005" cy="1235710"/>
            </a:xfrm>
            <a:custGeom>
              <a:avLst/>
              <a:gdLst/>
              <a:ahLst/>
              <a:cxnLst/>
              <a:rect l="l" t="t" r="r" b="b"/>
              <a:pathLst>
                <a:path w="1056005" h="1235710">
                  <a:moveTo>
                    <a:pt x="0" y="0"/>
                  </a:moveTo>
                  <a:lnTo>
                    <a:pt x="0" y="356133"/>
                  </a:lnTo>
                  <a:lnTo>
                    <a:pt x="46773" y="366994"/>
                  </a:lnTo>
                  <a:lnTo>
                    <a:pt x="92749" y="380365"/>
                  </a:lnTo>
                  <a:lnTo>
                    <a:pt x="137843" y="396206"/>
                  </a:lnTo>
                  <a:lnTo>
                    <a:pt x="181968" y="414480"/>
                  </a:lnTo>
                  <a:lnTo>
                    <a:pt x="225039" y="435148"/>
                  </a:lnTo>
                  <a:lnTo>
                    <a:pt x="266970" y="458172"/>
                  </a:lnTo>
                  <a:lnTo>
                    <a:pt x="307677" y="483513"/>
                  </a:lnTo>
                  <a:lnTo>
                    <a:pt x="347073" y="511134"/>
                  </a:lnTo>
                  <a:lnTo>
                    <a:pt x="385072" y="540995"/>
                  </a:lnTo>
                  <a:lnTo>
                    <a:pt x="421589" y="573060"/>
                  </a:lnTo>
                  <a:lnTo>
                    <a:pt x="456539" y="607288"/>
                  </a:lnTo>
                  <a:lnTo>
                    <a:pt x="489691" y="643491"/>
                  </a:lnTo>
                  <a:lnTo>
                    <a:pt x="520609" y="681201"/>
                  </a:lnTo>
                  <a:lnTo>
                    <a:pt x="549257" y="720332"/>
                  </a:lnTo>
                  <a:lnTo>
                    <a:pt x="575599" y="760796"/>
                  </a:lnTo>
                  <a:lnTo>
                    <a:pt x="599601" y="802505"/>
                  </a:lnTo>
                  <a:lnTo>
                    <a:pt x="621227" y="845371"/>
                  </a:lnTo>
                  <a:lnTo>
                    <a:pt x="640441" y="889307"/>
                  </a:lnTo>
                  <a:lnTo>
                    <a:pt x="657209" y="934226"/>
                  </a:lnTo>
                  <a:lnTo>
                    <a:pt x="671494" y="980040"/>
                  </a:lnTo>
                  <a:lnTo>
                    <a:pt x="683261" y="1026661"/>
                  </a:lnTo>
                  <a:lnTo>
                    <a:pt x="692475" y="1074002"/>
                  </a:lnTo>
                  <a:lnTo>
                    <a:pt x="699100" y="1121975"/>
                  </a:lnTo>
                  <a:lnTo>
                    <a:pt x="703102" y="1170492"/>
                  </a:lnTo>
                  <a:lnTo>
                    <a:pt x="704443" y="1219466"/>
                  </a:lnTo>
                  <a:lnTo>
                    <a:pt x="704443" y="1224838"/>
                  </a:lnTo>
                  <a:lnTo>
                    <a:pt x="704062" y="1235532"/>
                  </a:lnTo>
                  <a:lnTo>
                    <a:pt x="1055230" y="1235532"/>
                  </a:lnTo>
                  <a:lnTo>
                    <a:pt x="1055293" y="1230160"/>
                  </a:lnTo>
                  <a:lnTo>
                    <a:pt x="1055611" y="1224851"/>
                  </a:lnTo>
                  <a:lnTo>
                    <a:pt x="1054659" y="1171128"/>
                  </a:lnTo>
                  <a:lnTo>
                    <a:pt x="1051826" y="1123231"/>
                  </a:lnTo>
                  <a:lnTo>
                    <a:pt x="1047150" y="1075809"/>
                  </a:lnTo>
                  <a:lnTo>
                    <a:pt x="1040664" y="1028900"/>
                  </a:lnTo>
                  <a:lnTo>
                    <a:pt x="1032407" y="982540"/>
                  </a:lnTo>
                  <a:lnTo>
                    <a:pt x="1022412" y="936767"/>
                  </a:lnTo>
                  <a:lnTo>
                    <a:pt x="1010716" y="891616"/>
                  </a:lnTo>
                  <a:lnTo>
                    <a:pt x="997355" y="847124"/>
                  </a:lnTo>
                  <a:lnTo>
                    <a:pt x="982364" y="803327"/>
                  </a:lnTo>
                  <a:lnTo>
                    <a:pt x="965781" y="760262"/>
                  </a:lnTo>
                  <a:lnTo>
                    <a:pt x="947639" y="717966"/>
                  </a:lnTo>
                  <a:lnTo>
                    <a:pt x="927976" y="676475"/>
                  </a:lnTo>
                  <a:lnTo>
                    <a:pt x="906827" y="635826"/>
                  </a:lnTo>
                  <a:lnTo>
                    <a:pt x="884227" y="596055"/>
                  </a:lnTo>
                  <a:lnTo>
                    <a:pt x="860214" y="557198"/>
                  </a:lnTo>
                  <a:lnTo>
                    <a:pt x="834821" y="519293"/>
                  </a:lnTo>
                  <a:lnTo>
                    <a:pt x="808087" y="482376"/>
                  </a:lnTo>
                  <a:lnTo>
                    <a:pt x="780045" y="446483"/>
                  </a:lnTo>
                  <a:lnTo>
                    <a:pt x="750733" y="411651"/>
                  </a:lnTo>
                  <a:lnTo>
                    <a:pt x="720186" y="377916"/>
                  </a:lnTo>
                  <a:lnTo>
                    <a:pt x="688439" y="345315"/>
                  </a:lnTo>
                  <a:lnTo>
                    <a:pt x="655529" y="313885"/>
                  </a:lnTo>
                  <a:lnTo>
                    <a:pt x="621492" y="283662"/>
                  </a:lnTo>
                  <a:lnTo>
                    <a:pt x="586362" y="254682"/>
                  </a:lnTo>
                  <a:lnTo>
                    <a:pt x="550177" y="226983"/>
                  </a:lnTo>
                  <a:lnTo>
                    <a:pt x="512972" y="200600"/>
                  </a:lnTo>
                  <a:lnTo>
                    <a:pt x="474783" y="175570"/>
                  </a:lnTo>
                  <a:lnTo>
                    <a:pt x="435646" y="151930"/>
                  </a:lnTo>
                  <a:lnTo>
                    <a:pt x="395596" y="129716"/>
                  </a:lnTo>
                  <a:lnTo>
                    <a:pt x="354669" y="108965"/>
                  </a:lnTo>
                  <a:lnTo>
                    <a:pt x="312902" y="89713"/>
                  </a:lnTo>
                  <a:lnTo>
                    <a:pt x="270330" y="71997"/>
                  </a:lnTo>
                  <a:lnTo>
                    <a:pt x="226988" y="55853"/>
                  </a:lnTo>
                  <a:lnTo>
                    <a:pt x="182914" y="41318"/>
                  </a:lnTo>
                  <a:lnTo>
                    <a:pt x="138142" y="28429"/>
                  </a:lnTo>
                  <a:lnTo>
                    <a:pt x="92708" y="17222"/>
                  </a:lnTo>
                  <a:lnTo>
                    <a:pt x="46649" y="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95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="" xmlns:a16="http://schemas.microsoft.com/office/drawing/2014/main" id="{F35826DB-0946-445D-A3DF-0DB8D330E5E7}"/>
                </a:ext>
              </a:extLst>
            </p:cNvPr>
            <p:cNvSpPr/>
            <p:nvPr/>
          </p:nvSpPr>
          <p:spPr>
            <a:xfrm>
              <a:off x="-1" y="2294070"/>
              <a:ext cx="1927860" cy="2113280"/>
            </a:xfrm>
            <a:custGeom>
              <a:avLst/>
              <a:gdLst/>
              <a:ahLst/>
              <a:cxnLst/>
              <a:rect l="l" t="t" r="r" b="b"/>
              <a:pathLst>
                <a:path w="1927860" h="2113279">
                  <a:moveTo>
                    <a:pt x="0" y="0"/>
                  </a:moveTo>
                  <a:lnTo>
                    <a:pt x="0" y="408673"/>
                  </a:lnTo>
                  <a:lnTo>
                    <a:pt x="50795" y="414697"/>
                  </a:lnTo>
                  <a:lnTo>
                    <a:pt x="101240" y="422222"/>
                  </a:lnTo>
                  <a:lnTo>
                    <a:pt x="151309" y="431238"/>
                  </a:lnTo>
                  <a:lnTo>
                    <a:pt x="200975" y="441732"/>
                  </a:lnTo>
                  <a:lnTo>
                    <a:pt x="250211" y="453693"/>
                  </a:lnTo>
                  <a:lnTo>
                    <a:pt x="298990" y="467110"/>
                  </a:lnTo>
                  <a:lnTo>
                    <a:pt x="347285" y="481971"/>
                  </a:lnTo>
                  <a:lnTo>
                    <a:pt x="395070" y="498264"/>
                  </a:lnTo>
                  <a:lnTo>
                    <a:pt x="442318" y="515979"/>
                  </a:lnTo>
                  <a:lnTo>
                    <a:pt x="489002" y="535103"/>
                  </a:lnTo>
                  <a:lnTo>
                    <a:pt x="535095" y="555625"/>
                  </a:lnTo>
                  <a:lnTo>
                    <a:pt x="580571" y="577534"/>
                  </a:lnTo>
                  <a:lnTo>
                    <a:pt x="625403" y="600817"/>
                  </a:lnTo>
                  <a:lnTo>
                    <a:pt x="669563" y="625465"/>
                  </a:lnTo>
                  <a:lnTo>
                    <a:pt x="713026" y="651464"/>
                  </a:lnTo>
                  <a:lnTo>
                    <a:pt x="755764" y="678804"/>
                  </a:lnTo>
                  <a:lnTo>
                    <a:pt x="797751" y="707473"/>
                  </a:lnTo>
                  <a:lnTo>
                    <a:pt x="838960" y="737460"/>
                  </a:lnTo>
                  <a:lnTo>
                    <a:pt x="879364" y="768753"/>
                  </a:lnTo>
                  <a:lnTo>
                    <a:pt x="918936" y="801340"/>
                  </a:lnTo>
                  <a:lnTo>
                    <a:pt x="957650" y="835210"/>
                  </a:lnTo>
                  <a:lnTo>
                    <a:pt x="995479" y="870352"/>
                  </a:lnTo>
                  <a:lnTo>
                    <a:pt x="1032395" y="906754"/>
                  </a:lnTo>
                  <a:lnTo>
                    <a:pt x="1066785" y="942701"/>
                  </a:lnTo>
                  <a:lnTo>
                    <a:pt x="1100000" y="979470"/>
                  </a:lnTo>
                  <a:lnTo>
                    <a:pt x="1132033" y="1017039"/>
                  </a:lnTo>
                  <a:lnTo>
                    <a:pt x="1162872" y="1055383"/>
                  </a:lnTo>
                  <a:lnTo>
                    <a:pt x="1192509" y="1094478"/>
                  </a:lnTo>
                  <a:lnTo>
                    <a:pt x="1220932" y="1134301"/>
                  </a:lnTo>
                  <a:lnTo>
                    <a:pt x="1248134" y="1174829"/>
                  </a:lnTo>
                  <a:lnTo>
                    <a:pt x="1274104" y="1216036"/>
                  </a:lnTo>
                  <a:lnTo>
                    <a:pt x="1298831" y="1257901"/>
                  </a:lnTo>
                  <a:lnTo>
                    <a:pt x="1322308" y="1300398"/>
                  </a:lnTo>
                  <a:lnTo>
                    <a:pt x="1344523" y="1343504"/>
                  </a:lnTo>
                  <a:lnTo>
                    <a:pt x="1365467" y="1387196"/>
                  </a:lnTo>
                  <a:lnTo>
                    <a:pt x="1385130" y="1431450"/>
                  </a:lnTo>
                  <a:lnTo>
                    <a:pt x="1403503" y="1476241"/>
                  </a:lnTo>
                  <a:lnTo>
                    <a:pt x="1420576" y="1521547"/>
                  </a:lnTo>
                  <a:lnTo>
                    <a:pt x="1436339" y="1567343"/>
                  </a:lnTo>
                  <a:lnTo>
                    <a:pt x="1450782" y="1613607"/>
                  </a:lnTo>
                  <a:lnTo>
                    <a:pt x="1463896" y="1660313"/>
                  </a:lnTo>
                  <a:lnTo>
                    <a:pt x="1475671" y="1707438"/>
                  </a:lnTo>
                  <a:lnTo>
                    <a:pt x="1486097" y="1754960"/>
                  </a:lnTo>
                  <a:lnTo>
                    <a:pt x="1495164" y="1802853"/>
                  </a:lnTo>
                  <a:lnTo>
                    <a:pt x="1502863" y="1851094"/>
                  </a:lnTo>
                  <a:lnTo>
                    <a:pt x="1509185" y="1899660"/>
                  </a:lnTo>
                  <a:lnTo>
                    <a:pt x="1514118" y="1948527"/>
                  </a:lnTo>
                  <a:lnTo>
                    <a:pt x="1517654" y="1997670"/>
                  </a:lnTo>
                  <a:lnTo>
                    <a:pt x="1519783" y="2047067"/>
                  </a:lnTo>
                  <a:lnTo>
                    <a:pt x="1520494" y="2096693"/>
                  </a:lnTo>
                  <a:lnTo>
                    <a:pt x="1520291" y="2112759"/>
                  </a:lnTo>
                  <a:lnTo>
                    <a:pt x="1927263" y="2112759"/>
                  </a:lnTo>
                  <a:lnTo>
                    <a:pt x="1926899" y="2047753"/>
                  </a:lnTo>
                  <a:lnTo>
                    <a:pt x="1925206" y="1999074"/>
                  </a:lnTo>
                  <a:lnTo>
                    <a:pt x="1922400" y="1950667"/>
                  </a:lnTo>
                  <a:lnTo>
                    <a:pt x="1918494" y="1902547"/>
                  </a:lnTo>
                  <a:lnTo>
                    <a:pt x="1913499" y="1854725"/>
                  </a:lnTo>
                  <a:lnTo>
                    <a:pt x="1907429" y="1807214"/>
                  </a:lnTo>
                  <a:lnTo>
                    <a:pt x="1900296" y="1760026"/>
                  </a:lnTo>
                  <a:lnTo>
                    <a:pt x="1892112" y="1713175"/>
                  </a:lnTo>
                  <a:lnTo>
                    <a:pt x="1882890" y="1666673"/>
                  </a:lnTo>
                  <a:lnTo>
                    <a:pt x="1872643" y="1620533"/>
                  </a:lnTo>
                  <a:lnTo>
                    <a:pt x="1861382" y="1574767"/>
                  </a:lnTo>
                  <a:lnTo>
                    <a:pt x="1849121" y="1529389"/>
                  </a:lnTo>
                  <a:lnTo>
                    <a:pt x="1835872" y="1484410"/>
                  </a:lnTo>
                  <a:lnTo>
                    <a:pt x="1821648" y="1439843"/>
                  </a:lnTo>
                  <a:lnTo>
                    <a:pt x="1806460" y="1395701"/>
                  </a:lnTo>
                  <a:lnTo>
                    <a:pt x="1790322" y="1351998"/>
                  </a:lnTo>
                  <a:lnTo>
                    <a:pt x="1773246" y="1308744"/>
                  </a:lnTo>
                  <a:lnTo>
                    <a:pt x="1755244" y="1265953"/>
                  </a:lnTo>
                  <a:lnTo>
                    <a:pt x="1736330" y="1223638"/>
                  </a:lnTo>
                  <a:lnTo>
                    <a:pt x="1716515" y="1181812"/>
                  </a:lnTo>
                  <a:lnTo>
                    <a:pt x="1695812" y="1140486"/>
                  </a:lnTo>
                  <a:lnTo>
                    <a:pt x="1674233" y="1099674"/>
                  </a:lnTo>
                  <a:lnTo>
                    <a:pt x="1651792" y="1059388"/>
                  </a:lnTo>
                  <a:lnTo>
                    <a:pt x="1628500" y="1019641"/>
                  </a:lnTo>
                  <a:lnTo>
                    <a:pt x="1604371" y="980446"/>
                  </a:lnTo>
                  <a:lnTo>
                    <a:pt x="1579416" y="941815"/>
                  </a:lnTo>
                  <a:lnTo>
                    <a:pt x="1553648" y="903761"/>
                  </a:lnTo>
                  <a:lnTo>
                    <a:pt x="1527080" y="866297"/>
                  </a:lnTo>
                  <a:lnTo>
                    <a:pt x="1499724" y="829435"/>
                  </a:lnTo>
                  <a:lnTo>
                    <a:pt x="1471592" y="793187"/>
                  </a:lnTo>
                  <a:lnTo>
                    <a:pt x="1442698" y="757568"/>
                  </a:lnTo>
                  <a:lnTo>
                    <a:pt x="1413053" y="722588"/>
                  </a:lnTo>
                  <a:lnTo>
                    <a:pt x="1382671" y="688261"/>
                  </a:lnTo>
                  <a:lnTo>
                    <a:pt x="1351563" y="654600"/>
                  </a:lnTo>
                  <a:lnTo>
                    <a:pt x="1319743" y="621617"/>
                  </a:lnTo>
                  <a:lnTo>
                    <a:pt x="1287222" y="589325"/>
                  </a:lnTo>
                  <a:lnTo>
                    <a:pt x="1254013" y="557737"/>
                  </a:lnTo>
                  <a:lnTo>
                    <a:pt x="1220130" y="526864"/>
                  </a:lnTo>
                  <a:lnTo>
                    <a:pt x="1185583" y="496721"/>
                  </a:lnTo>
                  <a:lnTo>
                    <a:pt x="1150386" y="467319"/>
                  </a:lnTo>
                  <a:lnTo>
                    <a:pt x="1114552" y="438671"/>
                  </a:lnTo>
                  <a:lnTo>
                    <a:pt x="1078092" y="410790"/>
                  </a:lnTo>
                  <a:lnTo>
                    <a:pt x="1041020" y="383688"/>
                  </a:lnTo>
                  <a:lnTo>
                    <a:pt x="1003347" y="357379"/>
                  </a:lnTo>
                  <a:lnTo>
                    <a:pt x="965087" y="331874"/>
                  </a:lnTo>
                  <a:lnTo>
                    <a:pt x="926251" y="307186"/>
                  </a:lnTo>
                  <a:lnTo>
                    <a:pt x="886853" y="283329"/>
                  </a:lnTo>
                  <a:lnTo>
                    <a:pt x="846905" y="260315"/>
                  </a:lnTo>
                  <a:lnTo>
                    <a:pt x="806419" y="238156"/>
                  </a:lnTo>
                  <a:lnTo>
                    <a:pt x="765408" y="216865"/>
                  </a:lnTo>
                  <a:lnTo>
                    <a:pt x="723884" y="196455"/>
                  </a:lnTo>
                  <a:lnTo>
                    <a:pt x="681861" y="176938"/>
                  </a:lnTo>
                  <a:lnTo>
                    <a:pt x="639349" y="158327"/>
                  </a:lnTo>
                  <a:lnTo>
                    <a:pt x="596363" y="140635"/>
                  </a:lnTo>
                  <a:lnTo>
                    <a:pt x="552914" y="123874"/>
                  </a:lnTo>
                  <a:lnTo>
                    <a:pt x="509015" y="108057"/>
                  </a:lnTo>
                  <a:lnTo>
                    <a:pt x="464678" y="93197"/>
                  </a:lnTo>
                  <a:lnTo>
                    <a:pt x="419917" y="79307"/>
                  </a:lnTo>
                  <a:lnTo>
                    <a:pt x="374742" y="66398"/>
                  </a:lnTo>
                  <a:lnTo>
                    <a:pt x="329168" y="54484"/>
                  </a:lnTo>
                  <a:lnTo>
                    <a:pt x="283207" y="43577"/>
                  </a:lnTo>
                  <a:lnTo>
                    <a:pt x="236870" y="33690"/>
                  </a:lnTo>
                  <a:lnTo>
                    <a:pt x="190171" y="24836"/>
                  </a:lnTo>
                  <a:lnTo>
                    <a:pt x="143122" y="17028"/>
                  </a:lnTo>
                  <a:lnTo>
                    <a:pt x="95735" y="10277"/>
                  </a:lnTo>
                  <a:lnTo>
                    <a:pt x="48023" y="4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="" xmlns:a16="http://schemas.microsoft.com/office/drawing/2014/main" id="{6448000A-B261-40CE-A002-88DC9E4146FC}"/>
                </a:ext>
              </a:extLst>
            </p:cNvPr>
            <p:cNvSpPr/>
            <p:nvPr/>
          </p:nvSpPr>
          <p:spPr>
            <a:xfrm>
              <a:off x="3" y="1381029"/>
              <a:ext cx="2838450" cy="3026410"/>
            </a:xfrm>
            <a:custGeom>
              <a:avLst/>
              <a:gdLst/>
              <a:ahLst/>
              <a:cxnLst/>
              <a:rect l="l" t="t" r="r" b="b"/>
              <a:pathLst>
                <a:path w="2838450" h="3026410">
                  <a:moveTo>
                    <a:pt x="0" y="0"/>
                  </a:moveTo>
                  <a:lnTo>
                    <a:pt x="0" y="445452"/>
                  </a:lnTo>
                  <a:lnTo>
                    <a:pt x="50475" y="449368"/>
                  </a:lnTo>
                  <a:lnTo>
                    <a:pt x="100752" y="454259"/>
                  </a:lnTo>
                  <a:lnTo>
                    <a:pt x="150820" y="460118"/>
                  </a:lnTo>
                  <a:lnTo>
                    <a:pt x="200667" y="466942"/>
                  </a:lnTo>
                  <a:lnTo>
                    <a:pt x="250282" y="474725"/>
                  </a:lnTo>
                  <a:lnTo>
                    <a:pt x="299655" y="483464"/>
                  </a:lnTo>
                  <a:lnTo>
                    <a:pt x="348774" y="493152"/>
                  </a:lnTo>
                  <a:lnTo>
                    <a:pt x="397627" y="503786"/>
                  </a:lnTo>
                  <a:lnTo>
                    <a:pt x="446205" y="515361"/>
                  </a:lnTo>
                  <a:lnTo>
                    <a:pt x="494495" y="527873"/>
                  </a:lnTo>
                  <a:lnTo>
                    <a:pt x="542488" y="541315"/>
                  </a:lnTo>
                  <a:lnTo>
                    <a:pt x="590171" y="555684"/>
                  </a:lnTo>
                  <a:lnTo>
                    <a:pt x="637533" y="570975"/>
                  </a:lnTo>
                  <a:lnTo>
                    <a:pt x="684564" y="587184"/>
                  </a:lnTo>
                  <a:lnTo>
                    <a:pt x="731252" y="604305"/>
                  </a:lnTo>
                  <a:lnTo>
                    <a:pt x="777586" y="622334"/>
                  </a:lnTo>
                  <a:lnTo>
                    <a:pt x="823556" y="641266"/>
                  </a:lnTo>
                  <a:lnTo>
                    <a:pt x="869149" y="661096"/>
                  </a:lnTo>
                  <a:lnTo>
                    <a:pt x="914356" y="681820"/>
                  </a:lnTo>
                  <a:lnTo>
                    <a:pt x="959164" y="703434"/>
                  </a:lnTo>
                  <a:lnTo>
                    <a:pt x="1003563" y="725931"/>
                  </a:lnTo>
                  <a:lnTo>
                    <a:pt x="1047542" y="749308"/>
                  </a:lnTo>
                  <a:lnTo>
                    <a:pt x="1091089" y="773560"/>
                  </a:lnTo>
                  <a:lnTo>
                    <a:pt x="1134194" y="798682"/>
                  </a:lnTo>
                  <a:lnTo>
                    <a:pt x="1176845" y="824669"/>
                  </a:lnTo>
                  <a:lnTo>
                    <a:pt x="1219031" y="851518"/>
                  </a:lnTo>
                  <a:lnTo>
                    <a:pt x="1260742" y="879222"/>
                  </a:lnTo>
                  <a:lnTo>
                    <a:pt x="1301965" y="907777"/>
                  </a:lnTo>
                  <a:lnTo>
                    <a:pt x="1342691" y="937179"/>
                  </a:lnTo>
                  <a:lnTo>
                    <a:pt x="1382907" y="967423"/>
                  </a:lnTo>
                  <a:lnTo>
                    <a:pt x="1422603" y="998505"/>
                  </a:lnTo>
                  <a:lnTo>
                    <a:pt x="1461768" y="1030418"/>
                  </a:lnTo>
                  <a:lnTo>
                    <a:pt x="1500391" y="1063160"/>
                  </a:lnTo>
                  <a:lnTo>
                    <a:pt x="1538460" y="1096724"/>
                  </a:lnTo>
                  <a:lnTo>
                    <a:pt x="1575964" y="1131107"/>
                  </a:lnTo>
                  <a:lnTo>
                    <a:pt x="1612892" y="1166303"/>
                  </a:lnTo>
                  <a:lnTo>
                    <a:pt x="1649234" y="1202309"/>
                  </a:lnTo>
                  <a:lnTo>
                    <a:pt x="1684832" y="1238968"/>
                  </a:lnTo>
                  <a:lnTo>
                    <a:pt x="1719616" y="1276206"/>
                  </a:lnTo>
                  <a:lnTo>
                    <a:pt x="1753582" y="1314010"/>
                  </a:lnTo>
                  <a:lnTo>
                    <a:pt x="1786726" y="1352370"/>
                  </a:lnTo>
                  <a:lnTo>
                    <a:pt x="1819042" y="1391274"/>
                  </a:lnTo>
                  <a:lnTo>
                    <a:pt x="1850528" y="1430711"/>
                  </a:lnTo>
                  <a:lnTo>
                    <a:pt x="1881177" y="1470671"/>
                  </a:lnTo>
                  <a:lnTo>
                    <a:pt x="1910985" y="1511141"/>
                  </a:lnTo>
                  <a:lnTo>
                    <a:pt x="1939948" y="1552112"/>
                  </a:lnTo>
                  <a:lnTo>
                    <a:pt x="1968061" y="1593572"/>
                  </a:lnTo>
                  <a:lnTo>
                    <a:pt x="1995320" y="1635509"/>
                  </a:lnTo>
                  <a:lnTo>
                    <a:pt x="2021719" y="1677914"/>
                  </a:lnTo>
                  <a:lnTo>
                    <a:pt x="2047256" y="1720774"/>
                  </a:lnTo>
                  <a:lnTo>
                    <a:pt x="2071924" y="1764078"/>
                  </a:lnTo>
                  <a:lnTo>
                    <a:pt x="2095719" y="1807816"/>
                  </a:lnTo>
                  <a:lnTo>
                    <a:pt x="2118637" y="1851977"/>
                  </a:lnTo>
                  <a:lnTo>
                    <a:pt x="2140674" y="1896549"/>
                  </a:lnTo>
                  <a:lnTo>
                    <a:pt x="2161823" y="1941521"/>
                  </a:lnTo>
                  <a:lnTo>
                    <a:pt x="2182083" y="1986882"/>
                  </a:lnTo>
                  <a:lnTo>
                    <a:pt x="2201446" y="2032622"/>
                  </a:lnTo>
                  <a:lnTo>
                    <a:pt x="2219910" y="2078728"/>
                  </a:lnTo>
                  <a:lnTo>
                    <a:pt x="2237468" y="2125191"/>
                  </a:lnTo>
                  <a:lnTo>
                    <a:pt x="2254118" y="2171998"/>
                  </a:lnTo>
                  <a:lnTo>
                    <a:pt x="2269854" y="2219139"/>
                  </a:lnTo>
                  <a:lnTo>
                    <a:pt x="2284672" y="2266602"/>
                  </a:lnTo>
                  <a:lnTo>
                    <a:pt x="2298566" y="2314377"/>
                  </a:lnTo>
                  <a:lnTo>
                    <a:pt x="2311533" y="2362453"/>
                  </a:lnTo>
                  <a:lnTo>
                    <a:pt x="2323569" y="2410818"/>
                  </a:lnTo>
                  <a:lnTo>
                    <a:pt x="2334667" y="2459461"/>
                  </a:lnTo>
                  <a:lnTo>
                    <a:pt x="2344825" y="2508372"/>
                  </a:lnTo>
                  <a:lnTo>
                    <a:pt x="2354036" y="2557538"/>
                  </a:lnTo>
                  <a:lnTo>
                    <a:pt x="2362298" y="2606950"/>
                  </a:lnTo>
                  <a:lnTo>
                    <a:pt x="2369605" y="2656596"/>
                  </a:lnTo>
                  <a:lnTo>
                    <a:pt x="2375952" y="2706464"/>
                  </a:lnTo>
                  <a:lnTo>
                    <a:pt x="2381335" y="2756544"/>
                  </a:lnTo>
                  <a:lnTo>
                    <a:pt x="2385750" y="2806825"/>
                  </a:lnTo>
                  <a:lnTo>
                    <a:pt x="2389191" y="2857296"/>
                  </a:lnTo>
                  <a:lnTo>
                    <a:pt x="2391655" y="2907945"/>
                  </a:lnTo>
                  <a:lnTo>
                    <a:pt x="2393137" y="2958762"/>
                  </a:lnTo>
                  <a:lnTo>
                    <a:pt x="2393632" y="3009734"/>
                  </a:lnTo>
                  <a:lnTo>
                    <a:pt x="2393442" y="3025800"/>
                  </a:lnTo>
                  <a:lnTo>
                    <a:pt x="2838043" y="3025800"/>
                  </a:lnTo>
                  <a:lnTo>
                    <a:pt x="2837841" y="2960906"/>
                  </a:lnTo>
                  <a:lnTo>
                    <a:pt x="2836667" y="2912257"/>
                  </a:lnTo>
                  <a:lnTo>
                    <a:pt x="2834719" y="2863795"/>
                  </a:lnTo>
                  <a:lnTo>
                    <a:pt x="2832001" y="2815524"/>
                  </a:lnTo>
                  <a:lnTo>
                    <a:pt x="2828520" y="2767451"/>
                  </a:lnTo>
                  <a:lnTo>
                    <a:pt x="2824282" y="2719583"/>
                  </a:lnTo>
                  <a:lnTo>
                    <a:pt x="2819293" y="2671925"/>
                  </a:lnTo>
                  <a:lnTo>
                    <a:pt x="2813559" y="2624483"/>
                  </a:lnTo>
                  <a:lnTo>
                    <a:pt x="2807086" y="2577263"/>
                  </a:lnTo>
                  <a:lnTo>
                    <a:pt x="2799880" y="2530272"/>
                  </a:lnTo>
                  <a:lnTo>
                    <a:pt x="2791946" y="2483515"/>
                  </a:lnTo>
                  <a:lnTo>
                    <a:pt x="2783292" y="2436999"/>
                  </a:lnTo>
                  <a:lnTo>
                    <a:pt x="2773923" y="2390729"/>
                  </a:lnTo>
                  <a:lnTo>
                    <a:pt x="2763844" y="2344711"/>
                  </a:lnTo>
                  <a:lnTo>
                    <a:pt x="2753063" y="2298952"/>
                  </a:lnTo>
                  <a:lnTo>
                    <a:pt x="2741584" y="2253458"/>
                  </a:lnTo>
                  <a:lnTo>
                    <a:pt x="2729414" y="2208234"/>
                  </a:lnTo>
                  <a:lnTo>
                    <a:pt x="2716559" y="2163288"/>
                  </a:lnTo>
                  <a:lnTo>
                    <a:pt x="2703026" y="2118624"/>
                  </a:lnTo>
                  <a:lnTo>
                    <a:pt x="2688819" y="2074248"/>
                  </a:lnTo>
                  <a:lnTo>
                    <a:pt x="2673945" y="2030168"/>
                  </a:lnTo>
                  <a:lnTo>
                    <a:pt x="2658410" y="1986389"/>
                  </a:lnTo>
                  <a:lnTo>
                    <a:pt x="2642220" y="1942916"/>
                  </a:lnTo>
                  <a:lnTo>
                    <a:pt x="2625381" y="1899757"/>
                  </a:lnTo>
                  <a:lnTo>
                    <a:pt x="2607898" y="1856917"/>
                  </a:lnTo>
                  <a:lnTo>
                    <a:pt x="2589779" y="1814402"/>
                  </a:lnTo>
                  <a:lnTo>
                    <a:pt x="2571029" y="1772218"/>
                  </a:lnTo>
                  <a:lnTo>
                    <a:pt x="2551653" y="1730371"/>
                  </a:lnTo>
                  <a:lnTo>
                    <a:pt x="2531659" y="1688868"/>
                  </a:lnTo>
                  <a:lnTo>
                    <a:pt x="2511051" y="1647714"/>
                  </a:lnTo>
                  <a:lnTo>
                    <a:pt x="2489837" y="1606915"/>
                  </a:lnTo>
                  <a:lnTo>
                    <a:pt x="2468021" y="1566478"/>
                  </a:lnTo>
                  <a:lnTo>
                    <a:pt x="2445611" y="1526409"/>
                  </a:lnTo>
                  <a:lnTo>
                    <a:pt x="2422611" y="1486713"/>
                  </a:lnTo>
                  <a:lnTo>
                    <a:pt x="2399028" y="1447396"/>
                  </a:lnTo>
                  <a:lnTo>
                    <a:pt x="2374868" y="1408465"/>
                  </a:lnTo>
                  <a:lnTo>
                    <a:pt x="2350137" y="1369926"/>
                  </a:lnTo>
                  <a:lnTo>
                    <a:pt x="2324842" y="1331785"/>
                  </a:lnTo>
                  <a:lnTo>
                    <a:pt x="2298987" y="1294047"/>
                  </a:lnTo>
                  <a:lnTo>
                    <a:pt x="2272579" y="1256719"/>
                  </a:lnTo>
                  <a:lnTo>
                    <a:pt x="2245624" y="1219807"/>
                  </a:lnTo>
                  <a:lnTo>
                    <a:pt x="2218127" y="1183317"/>
                  </a:lnTo>
                  <a:lnTo>
                    <a:pt x="2190096" y="1147255"/>
                  </a:lnTo>
                  <a:lnTo>
                    <a:pt x="2161536" y="1111628"/>
                  </a:lnTo>
                  <a:lnTo>
                    <a:pt x="2132453" y="1076440"/>
                  </a:lnTo>
                  <a:lnTo>
                    <a:pt x="2102853" y="1041698"/>
                  </a:lnTo>
                  <a:lnTo>
                    <a:pt x="2072741" y="1007409"/>
                  </a:lnTo>
                  <a:lnTo>
                    <a:pt x="2042125" y="973578"/>
                  </a:lnTo>
                  <a:lnTo>
                    <a:pt x="2011010" y="940211"/>
                  </a:lnTo>
                  <a:lnTo>
                    <a:pt x="1979401" y="907314"/>
                  </a:lnTo>
                  <a:lnTo>
                    <a:pt x="1947306" y="874894"/>
                  </a:lnTo>
                  <a:lnTo>
                    <a:pt x="1914729" y="842956"/>
                  </a:lnTo>
                  <a:lnTo>
                    <a:pt x="1881678" y="811507"/>
                  </a:lnTo>
                  <a:lnTo>
                    <a:pt x="1848157" y="780553"/>
                  </a:lnTo>
                  <a:lnTo>
                    <a:pt x="1814173" y="750099"/>
                  </a:lnTo>
                  <a:lnTo>
                    <a:pt x="1779733" y="720151"/>
                  </a:lnTo>
                  <a:lnTo>
                    <a:pt x="1744841" y="690716"/>
                  </a:lnTo>
                  <a:lnTo>
                    <a:pt x="1709504" y="661801"/>
                  </a:lnTo>
                  <a:lnTo>
                    <a:pt x="1673729" y="633409"/>
                  </a:lnTo>
                  <a:lnTo>
                    <a:pt x="1637520" y="605549"/>
                  </a:lnTo>
                  <a:lnTo>
                    <a:pt x="1600884" y="578226"/>
                  </a:lnTo>
                  <a:lnTo>
                    <a:pt x="1563827" y="551445"/>
                  </a:lnTo>
                  <a:lnTo>
                    <a:pt x="1526355" y="525214"/>
                  </a:lnTo>
                  <a:lnTo>
                    <a:pt x="1488475" y="499538"/>
                  </a:lnTo>
                  <a:lnTo>
                    <a:pt x="1450191" y="474423"/>
                  </a:lnTo>
                  <a:lnTo>
                    <a:pt x="1411510" y="449874"/>
                  </a:lnTo>
                  <a:lnTo>
                    <a:pt x="1372438" y="425900"/>
                  </a:lnTo>
                  <a:lnTo>
                    <a:pt x="1332981" y="402504"/>
                  </a:lnTo>
                  <a:lnTo>
                    <a:pt x="1293145" y="379694"/>
                  </a:lnTo>
                  <a:lnTo>
                    <a:pt x="1252936" y="357475"/>
                  </a:lnTo>
                  <a:lnTo>
                    <a:pt x="1212360" y="335853"/>
                  </a:lnTo>
                  <a:lnTo>
                    <a:pt x="1171423" y="314835"/>
                  </a:lnTo>
                  <a:lnTo>
                    <a:pt x="1130131" y="294427"/>
                  </a:lnTo>
                  <a:lnTo>
                    <a:pt x="1088489" y="274634"/>
                  </a:lnTo>
                  <a:lnTo>
                    <a:pt x="1046505" y="255462"/>
                  </a:lnTo>
                  <a:lnTo>
                    <a:pt x="1004184" y="236918"/>
                  </a:lnTo>
                  <a:lnTo>
                    <a:pt x="961532" y="219008"/>
                  </a:lnTo>
                  <a:lnTo>
                    <a:pt x="918555" y="201738"/>
                  </a:lnTo>
                  <a:lnTo>
                    <a:pt x="875259" y="185114"/>
                  </a:lnTo>
                  <a:lnTo>
                    <a:pt x="831649" y="169141"/>
                  </a:lnTo>
                  <a:lnTo>
                    <a:pt x="787733" y="153826"/>
                  </a:lnTo>
                  <a:lnTo>
                    <a:pt x="743516" y="139176"/>
                  </a:lnTo>
                  <a:lnTo>
                    <a:pt x="699004" y="125195"/>
                  </a:lnTo>
                  <a:lnTo>
                    <a:pt x="654203" y="111890"/>
                  </a:lnTo>
                  <a:lnTo>
                    <a:pt x="609118" y="99268"/>
                  </a:lnTo>
                  <a:lnTo>
                    <a:pt x="563757" y="87333"/>
                  </a:lnTo>
                  <a:lnTo>
                    <a:pt x="518125" y="76093"/>
                  </a:lnTo>
                  <a:lnTo>
                    <a:pt x="472227" y="65553"/>
                  </a:lnTo>
                  <a:lnTo>
                    <a:pt x="426071" y="55720"/>
                  </a:lnTo>
                  <a:lnTo>
                    <a:pt x="379662" y="46598"/>
                  </a:lnTo>
                  <a:lnTo>
                    <a:pt x="333006" y="38195"/>
                  </a:lnTo>
                  <a:lnTo>
                    <a:pt x="286108" y="30517"/>
                  </a:lnTo>
                  <a:lnTo>
                    <a:pt x="238976" y="23569"/>
                  </a:lnTo>
                  <a:lnTo>
                    <a:pt x="191615" y="17358"/>
                  </a:lnTo>
                  <a:lnTo>
                    <a:pt x="144030" y="11889"/>
                  </a:lnTo>
                  <a:lnTo>
                    <a:pt x="96229" y="7169"/>
                  </a:lnTo>
                  <a:lnTo>
                    <a:pt x="48217" y="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9">
              <a:extLst>
                <a:ext uri="{FF2B5EF4-FFF2-40B4-BE49-F238E27FC236}">
                  <a16:creationId xmlns="" xmlns:a16="http://schemas.microsoft.com/office/drawing/2014/main" id="{D4E9F62B-C631-4A01-8FFC-B06AAC498260}"/>
                </a:ext>
              </a:extLst>
            </p:cNvPr>
            <p:cNvSpPr/>
            <p:nvPr/>
          </p:nvSpPr>
          <p:spPr>
            <a:xfrm>
              <a:off x="457" y="4378720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4332439" y="0"/>
                  </a:moveTo>
                  <a:lnTo>
                    <a:pt x="0" y="0"/>
                  </a:lnTo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10">
              <a:extLst>
                <a:ext uri="{FF2B5EF4-FFF2-40B4-BE49-F238E27FC236}">
                  <a16:creationId xmlns="" xmlns:a16="http://schemas.microsoft.com/office/drawing/2014/main" id="{FA103CAB-A58B-414D-9444-0FC8340F3794}"/>
                </a:ext>
              </a:extLst>
            </p:cNvPr>
            <p:cNvSpPr/>
            <p:nvPr/>
          </p:nvSpPr>
          <p:spPr>
            <a:xfrm>
              <a:off x="457" y="4391025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0" y="0"/>
                  </a:moveTo>
                  <a:lnTo>
                    <a:pt x="4332439" y="0"/>
                  </a:lnTo>
                </a:path>
              </a:pathLst>
            </a:custGeom>
            <a:ln w="50800">
              <a:solidFill>
                <a:srgbClr val="1F427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11">
              <a:extLst>
                <a:ext uri="{FF2B5EF4-FFF2-40B4-BE49-F238E27FC236}">
                  <a16:creationId xmlns="" xmlns:a16="http://schemas.microsoft.com/office/drawing/2014/main" id="{E5839375-19F5-4E8E-9C2B-85541CB20647}"/>
                </a:ext>
              </a:extLst>
            </p:cNvPr>
            <p:cNvSpPr/>
            <p:nvPr/>
          </p:nvSpPr>
          <p:spPr>
            <a:xfrm>
              <a:off x="-1" y="3179202"/>
              <a:ext cx="4341495" cy="12700"/>
            </a:xfrm>
            <a:custGeom>
              <a:avLst/>
              <a:gdLst/>
              <a:ahLst/>
              <a:cxnLst/>
              <a:rect l="l" t="t" r="r" b="b"/>
              <a:pathLst>
                <a:path w="4341495" h="12700">
                  <a:moveTo>
                    <a:pt x="0" y="12700"/>
                  </a:moveTo>
                  <a:lnTo>
                    <a:pt x="4341164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50800">
              <a:solidFill>
                <a:srgbClr val="7895D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12">
              <a:extLst>
                <a:ext uri="{FF2B5EF4-FFF2-40B4-BE49-F238E27FC236}">
                  <a16:creationId xmlns="" xmlns:a16="http://schemas.microsoft.com/office/drawing/2014/main" id="{48AE8200-7EA1-413B-BE4E-376B644DD525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13">
              <a:extLst>
                <a:ext uri="{FF2B5EF4-FFF2-40B4-BE49-F238E27FC236}">
                  <a16:creationId xmlns="" xmlns:a16="http://schemas.microsoft.com/office/drawing/2014/main" id="{51119E8F-2780-452A-806B-099D92BB1F4B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14">
              <a:extLst>
                <a:ext uri="{FF2B5EF4-FFF2-40B4-BE49-F238E27FC236}">
                  <a16:creationId xmlns="" xmlns:a16="http://schemas.microsoft.com/office/drawing/2014/main" id="{CCDB28F1-2120-4A04-A582-99B7F58494BA}"/>
                </a:ext>
              </a:extLst>
            </p:cNvPr>
            <p:cNvSpPr/>
            <p:nvPr/>
          </p:nvSpPr>
          <p:spPr>
            <a:xfrm>
              <a:off x="-20828" y="3938178"/>
              <a:ext cx="381658" cy="462937"/>
            </a:xfrm>
            <a:custGeom>
              <a:avLst/>
              <a:gdLst/>
              <a:ahLst/>
              <a:cxnLst/>
              <a:rect l="l" t="t" r="r" b="b"/>
              <a:pathLst>
                <a:path w="274320" h="332739">
                  <a:moveTo>
                    <a:pt x="0" y="0"/>
                  </a:moveTo>
                  <a:lnTo>
                    <a:pt x="0" y="332333"/>
                  </a:lnTo>
                  <a:lnTo>
                    <a:pt x="273824" y="332333"/>
                  </a:lnTo>
                  <a:lnTo>
                    <a:pt x="270369" y="283790"/>
                  </a:lnTo>
                  <a:lnTo>
                    <a:pt x="260323" y="237377"/>
                  </a:lnTo>
                  <a:lnTo>
                    <a:pt x="244163" y="193573"/>
                  </a:lnTo>
                  <a:lnTo>
                    <a:pt x="222368" y="152852"/>
                  </a:lnTo>
                  <a:lnTo>
                    <a:pt x="195414" y="115693"/>
                  </a:lnTo>
                  <a:lnTo>
                    <a:pt x="163781" y="82572"/>
                  </a:lnTo>
                  <a:lnTo>
                    <a:pt x="127945" y="53965"/>
                  </a:lnTo>
                  <a:lnTo>
                    <a:pt x="88384" y="30350"/>
                  </a:lnTo>
                  <a:lnTo>
                    <a:pt x="45576" y="1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2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object 20">
            <a:extLst>
              <a:ext uri="{FF2B5EF4-FFF2-40B4-BE49-F238E27FC236}">
                <a16:creationId xmlns="" xmlns:a16="http://schemas.microsoft.com/office/drawing/2014/main" id="{8603420D-0402-6648-ABB0-4202DE78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3781425"/>
            <a:ext cx="6159501" cy="5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err="1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Моргауш</a:t>
            </a:r>
            <a:r>
              <a:rPr kumimoji="0" lang="ru-RU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ский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 район</a:t>
            </a:r>
          </a:p>
          <a:p>
            <a:pPr lvl="0"/>
            <a:r>
              <a:rPr lang="ru-RU" sz="1200" dirty="0"/>
              <a:t>Продукты питания, расходные материалы для санатория, закуп с/х продукции (овощи, мясо);</a:t>
            </a:r>
          </a:p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26" name="object 81">
            <a:extLst>
              <a:ext uri="{FF2B5EF4-FFF2-40B4-BE49-F238E27FC236}">
                <a16:creationId xmlns="" xmlns:a16="http://schemas.microsoft.com/office/drawing/2014/main" id="{58293498-BD93-4BAC-BB35-4115DDB1CC46}"/>
              </a:ext>
            </a:extLst>
          </p:cNvPr>
          <p:cNvSpPr/>
          <p:nvPr/>
        </p:nvSpPr>
        <p:spPr>
          <a:xfrm>
            <a:off x="3772812" y="6023003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Номер слайда 5">
            <a:extLst>
              <a:ext uri="{FF2B5EF4-FFF2-40B4-BE49-F238E27FC236}">
                <a16:creationId xmlns="" xmlns:a16="http://schemas.microsoft.com/office/drawing/2014/main" id="{78BEEEBB-8460-48E0-937F-35C9B618AC3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40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="" xmlns:a16="http://schemas.microsoft.com/office/drawing/2014/main" id="{11AC3CB0-31D5-4FA1-B661-BDEC0E2AFE45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40" dirty="0">
                <a:solidFill>
                  <a:srgbClr val="1F427B"/>
                </a:solidFill>
                <a:latin typeface="+mj-lt"/>
              </a:rPr>
              <a:t>ГЕОГРАФИЯ ВНЕШНИХ ПОСТАВОК В РАЙОН </a:t>
            </a:r>
            <a:r>
              <a:rPr lang="ru-RU" sz="1500" spc="-40" dirty="0">
                <a:solidFill>
                  <a:srgbClr val="1F427B"/>
                </a:solidFill>
                <a:latin typeface="+mj-lt"/>
              </a:rPr>
              <a:t>– ДАННЫЕ АНКЕТИРОВАНИЯ И ИНТЕРВЬЮИРОВАНИЯ</a:t>
            </a:r>
            <a:endParaRPr lang="ru-RU" sz="1500" kern="0" spc="-4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017A3E5B-AE9A-42BA-82EF-25D14FE8E6D6}"/>
              </a:ext>
            </a:extLst>
          </p:cNvPr>
          <p:cNvSpPr/>
          <p:nvPr/>
        </p:nvSpPr>
        <p:spPr>
          <a:xfrm rot="5400000">
            <a:off x="4184425" y="4222135"/>
            <a:ext cx="202990" cy="110791"/>
          </a:xfrm>
          <a:prstGeom prst="triangl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bject 20">
            <a:extLst>
              <a:ext uri="{FF2B5EF4-FFF2-40B4-BE49-F238E27FC236}">
                <a16:creationId xmlns="" xmlns:a16="http://schemas.microsoft.com/office/drawing/2014/main" id="{BF77C663-34BE-4130-8F28-A80EAB33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24" y="2835577"/>
            <a:ext cx="560040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Чувашская Республика</a:t>
            </a:r>
          </a:p>
          <a:p>
            <a:pPr lvl="0"/>
            <a:r>
              <a:rPr lang="ru-RU" sz="1200" dirty="0"/>
              <a:t>Продукты питания; расходные материалы для санатория</a:t>
            </a:r>
          </a:p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lang="ru-RU" altLang="ru-RU" sz="12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53" name="object 20">
            <a:extLst>
              <a:ext uri="{FF2B5EF4-FFF2-40B4-BE49-F238E27FC236}">
                <a16:creationId xmlns="" xmlns:a16="http://schemas.microsoft.com/office/drawing/2014/main" id="{B4E6EB3E-D26D-409A-843F-371D3B76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24" y="1933078"/>
            <a:ext cx="5600406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Регионы РФ</a:t>
            </a:r>
          </a:p>
          <a:p>
            <a:pPr lvl="0"/>
            <a:r>
              <a:rPr lang="ru-RU" sz="1200" dirty="0"/>
              <a:t>Сырье для производства специализированной техники, станкостроения;  мука;</a:t>
            </a:r>
          </a:p>
          <a:p>
            <a:pPr lvl="0"/>
            <a:r>
              <a:rPr lang="ru-RU" sz="1200" dirty="0"/>
              <a:t>запасные части для автомобилей;</a:t>
            </a:r>
          </a:p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lang="ru-RU" altLang="ru-RU" sz="12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54" name="object 20">
            <a:extLst>
              <a:ext uri="{FF2B5EF4-FFF2-40B4-BE49-F238E27FC236}">
                <a16:creationId xmlns="" xmlns:a16="http://schemas.microsoft.com/office/drawing/2014/main" id="{C6954077-4698-4F52-A76A-7625F252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24" y="1228689"/>
            <a:ext cx="5600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Международный рынок</a:t>
            </a: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200" dirty="0"/>
              <a:t>Сырье для производства специализированной техники, станкостроения;</a:t>
            </a:r>
          </a:p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DD95E85-F71F-489F-8AC6-EF3AF8158AB2}"/>
              </a:ext>
            </a:extLst>
          </p:cNvPr>
          <p:cNvSpPr/>
          <p:nvPr/>
        </p:nvSpPr>
        <p:spPr>
          <a:xfrm>
            <a:off x="0" y="4873945"/>
            <a:ext cx="10680700" cy="37068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0">
            <a:extLst>
              <a:ext uri="{FF2B5EF4-FFF2-40B4-BE49-F238E27FC236}">
                <a16:creationId xmlns="" xmlns:a16="http://schemas.microsoft.com/office/drawing/2014/main" id="{1FA48DC8-18FA-4B96-B7C6-7B8F8E05472B}"/>
              </a:ext>
            </a:extLst>
          </p:cNvPr>
          <p:cNvSpPr txBox="1"/>
          <p:nvPr/>
        </p:nvSpPr>
        <p:spPr>
          <a:xfrm>
            <a:off x="468654" y="4945569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>
              <a:lnSpc>
                <a:spcPts val="1600"/>
              </a:lnSpc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Предложения по оптимизации потоков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1185055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22">
            <a:extLst>
              <a:ext uri="{FF2B5EF4-FFF2-40B4-BE49-F238E27FC236}">
                <a16:creationId xmlns="" xmlns:a16="http://schemas.microsoft.com/office/drawing/2014/main" id="{A26CF476-7384-46EF-9D0F-AEFF63EF2F66}"/>
              </a:ext>
            </a:extLst>
          </p:cNvPr>
          <p:cNvSpPr txBox="1"/>
          <p:nvPr/>
        </p:nvSpPr>
        <p:spPr>
          <a:xfrm>
            <a:off x="6718300" y="5485446"/>
            <a:ext cx="3276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defRPr/>
            </a:pPr>
            <a:r>
              <a:rPr lang="ru-RU" sz="1100" spc="-15" dirty="0">
                <a:cs typeface="Montserrat SemiBold"/>
              </a:rPr>
              <a:t>Продукция станкостроения (высокотехнологичных отраслей)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Услуги низкотемпературных и обычных складов, цехов по первичной переработке и фасовке продукции АПК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продукции кондитерских изделий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lang="ru-RU" sz="1100" spc="-15" dirty="0">
                <a:latin typeface="Calibri"/>
                <a:cs typeface="Montserrat SemiBold"/>
              </a:rPr>
              <a:t>Продукция птицеводства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lang="ru-RU" sz="1100" spc="-15" dirty="0">
                <a:latin typeface="Calibri"/>
                <a:cs typeface="Montserrat SemiBold"/>
              </a:rPr>
              <a:t>Продукция рыбоводства и рыбопереработки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lang="ru-RU" sz="1100" spc="-15" dirty="0">
                <a:latin typeface="Calibri"/>
                <a:cs typeface="Montserrat SemiBold"/>
              </a:rPr>
              <a:t>Мебельное производство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endParaRPr lang="ru-RU" sz="1100" spc="-15" dirty="0">
              <a:latin typeface="Calibri"/>
              <a:cs typeface="Montserrat SemiBold"/>
            </a:endParaRP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endParaRPr lang="ru-RU" sz="1100" spc="-15" dirty="0">
              <a:latin typeface="Calibri"/>
              <a:cs typeface="Montserrat SemiBold"/>
            </a:endParaRP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endParaRPr kumimoji="0" lang="ru-RU" sz="1100" i="0" u="none" strike="noStrike" kern="1200" cap="none" spc="-15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Montserrat SemiBold"/>
            </a:endParaRPr>
          </a:p>
        </p:txBody>
      </p:sp>
      <p:sp>
        <p:nvSpPr>
          <p:cNvPr id="39" name="object 22">
            <a:extLst>
              <a:ext uri="{FF2B5EF4-FFF2-40B4-BE49-F238E27FC236}">
                <a16:creationId xmlns="" xmlns:a16="http://schemas.microsoft.com/office/drawing/2014/main" id="{24FE61E8-DE9C-4415-BCA7-E9547EC74263}"/>
              </a:ext>
            </a:extLst>
          </p:cNvPr>
          <p:cNvSpPr txBox="1"/>
          <p:nvPr/>
        </p:nvSpPr>
        <p:spPr>
          <a:xfrm>
            <a:off x="972660" y="5485446"/>
            <a:ext cx="5046734" cy="2077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lang="ru-RU" sz="1100" spc="-15" dirty="0">
                <a:latin typeface="Calibri"/>
                <a:cs typeface="Montserrat SemiBold"/>
              </a:rPr>
              <a:t>Развитие </a:t>
            </a: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межмуниципального транспортно-логистического комплекса (ревизия инфраструктуры, пропускной способности, прогнозов изменения трафика и т.д.)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Оценка организации межмуниципальных торговых площадок, объединения транспортных возможностей муниципалитетов в форме межмуниципальных хозяйственных обществ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определение направлений расширения ассортимента продукции местных производителей и возможности оказания содействия в появлении продукции на прилавках торговых сетей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Организация правовой, организационной основы для создания сети фермерских рынков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Организация системной работы по поддержке наличия на полках федеральных сетей продукции местных производителей 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endParaRPr kumimoji="0" lang="ru-RU" sz="1100" i="0" u="none" strike="noStrike" kern="1200" cap="none" spc="-15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Montserrat SemiBold"/>
            </a:endParaRPr>
          </a:p>
        </p:txBody>
      </p:sp>
      <p:sp>
        <p:nvSpPr>
          <p:cNvPr id="29" name="object 81">
            <a:extLst>
              <a:ext uri="{FF2B5EF4-FFF2-40B4-BE49-F238E27FC236}">
                <a16:creationId xmlns="" xmlns:a16="http://schemas.microsoft.com/office/drawing/2014/main" id="{2C335E36-C00D-4B5C-AC44-54BAA324B6DB}"/>
              </a:ext>
            </a:extLst>
          </p:cNvPr>
          <p:cNvSpPr/>
          <p:nvPr/>
        </p:nvSpPr>
        <p:spPr>
          <a:xfrm>
            <a:off x="451229" y="5587784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81">
            <a:extLst>
              <a:ext uri="{FF2B5EF4-FFF2-40B4-BE49-F238E27FC236}">
                <a16:creationId xmlns="" xmlns:a16="http://schemas.microsoft.com/office/drawing/2014/main" id="{F0E9A01E-ABB6-4396-9ECD-75342B0034E3}"/>
              </a:ext>
            </a:extLst>
          </p:cNvPr>
          <p:cNvSpPr/>
          <p:nvPr/>
        </p:nvSpPr>
        <p:spPr>
          <a:xfrm>
            <a:off x="6184900" y="5587784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44DC439D-089F-43D1-9A02-B1714459FA9C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="" xmlns:a16="http://schemas.microsoft.com/office/drawing/2014/main" id="{D8E9C66E-D626-415A-9163-C2C5623D20A1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40" dirty="0">
                <a:solidFill>
                  <a:srgbClr val="1F427B"/>
                </a:solidFill>
                <a:latin typeface="+mj-lt"/>
              </a:rPr>
              <a:t>ГЕОГРАФИЯ РЕАЛИЗАЦИИ ПРОДУКЦИИ </a:t>
            </a:r>
            <a:r>
              <a:rPr lang="ru-RU" sz="1500" spc="-40" dirty="0">
                <a:solidFill>
                  <a:srgbClr val="1F427B"/>
                </a:solidFill>
                <a:latin typeface="+mj-lt"/>
              </a:rPr>
              <a:t>– ДАННЫЕ АНКЕТИРОВАНИЯ И ИНТЕРВЬЮИРОВАНИЯ</a:t>
            </a:r>
            <a:endParaRPr lang="ru-RU" sz="1500" kern="0" spc="-40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35" name="object 3">
            <a:extLst>
              <a:ext uri="{FF2B5EF4-FFF2-40B4-BE49-F238E27FC236}">
                <a16:creationId xmlns="" xmlns:a16="http://schemas.microsoft.com/office/drawing/2014/main" id="{990F9C45-C355-4763-B632-06212A16ED40}"/>
              </a:ext>
            </a:extLst>
          </p:cNvPr>
          <p:cNvGrpSpPr/>
          <p:nvPr/>
        </p:nvGrpSpPr>
        <p:grpSpPr>
          <a:xfrm>
            <a:off x="-20828" y="1281796"/>
            <a:ext cx="4362322" cy="3026410"/>
            <a:chOff x="-20828" y="1381029"/>
            <a:chExt cx="4362322" cy="3026410"/>
          </a:xfrm>
        </p:grpSpPr>
        <p:sp>
          <p:nvSpPr>
            <p:cNvPr id="36" name="object 4">
              <a:extLst>
                <a:ext uri="{FF2B5EF4-FFF2-40B4-BE49-F238E27FC236}">
                  <a16:creationId xmlns="" xmlns:a16="http://schemas.microsoft.com/office/drawing/2014/main" id="{F483784F-A6C5-43DD-903B-64B2C90BD0FB}"/>
                </a:ext>
              </a:extLst>
            </p:cNvPr>
            <p:cNvSpPr/>
            <p:nvPr/>
          </p:nvSpPr>
          <p:spPr>
            <a:xfrm>
              <a:off x="457" y="141236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5">
              <a:extLst>
                <a:ext uri="{FF2B5EF4-FFF2-40B4-BE49-F238E27FC236}">
                  <a16:creationId xmlns="" xmlns:a16="http://schemas.microsoft.com/office/drawing/2014/main" id="{EC218000-2C25-4014-B7B6-711761DD3536}"/>
                </a:ext>
              </a:extLst>
            </p:cNvPr>
            <p:cNvSpPr/>
            <p:nvPr/>
          </p:nvSpPr>
          <p:spPr>
            <a:xfrm>
              <a:off x="457" y="1412370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6">
              <a:extLst>
                <a:ext uri="{FF2B5EF4-FFF2-40B4-BE49-F238E27FC236}">
                  <a16:creationId xmlns="" xmlns:a16="http://schemas.microsoft.com/office/drawing/2014/main" id="{514BE222-CD70-4517-8FB9-7DD192FA5B31}"/>
                </a:ext>
              </a:extLst>
            </p:cNvPr>
            <p:cNvSpPr/>
            <p:nvPr/>
          </p:nvSpPr>
          <p:spPr>
            <a:xfrm>
              <a:off x="-7" y="3171297"/>
              <a:ext cx="1056005" cy="1235710"/>
            </a:xfrm>
            <a:custGeom>
              <a:avLst/>
              <a:gdLst/>
              <a:ahLst/>
              <a:cxnLst/>
              <a:rect l="l" t="t" r="r" b="b"/>
              <a:pathLst>
                <a:path w="1056005" h="1235710">
                  <a:moveTo>
                    <a:pt x="0" y="0"/>
                  </a:moveTo>
                  <a:lnTo>
                    <a:pt x="0" y="356133"/>
                  </a:lnTo>
                  <a:lnTo>
                    <a:pt x="46773" y="366994"/>
                  </a:lnTo>
                  <a:lnTo>
                    <a:pt x="92749" y="380365"/>
                  </a:lnTo>
                  <a:lnTo>
                    <a:pt x="137843" y="396206"/>
                  </a:lnTo>
                  <a:lnTo>
                    <a:pt x="181968" y="414480"/>
                  </a:lnTo>
                  <a:lnTo>
                    <a:pt x="225039" y="435148"/>
                  </a:lnTo>
                  <a:lnTo>
                    <a:pt x="266970" y="458172"/>
                  </a:lnTo>
                  <a:lnTo>
                    <a:pt x="307677" y="483513"/>
                  </a:lnTo>
                  <a:lnTo>
                    <a:pt x="347073" y="511134"/>
                  </a:lnTo>
                  <a:lnTo>
                    <a:pt x="385072" y="540995"/>
                  </a:lnTo>
                  <a:lnTo>
                    <a:pt x="421589" y="573060"/>
                  </a:lnTo>
                  <a:lnTo>
                    <a:pt x="456539" y="607288"/>
                  </a:lnTo>
                  <a:lnTo>
                    <a:pt x="489691" y="643491"/>
                  </a:lnTo>
                  <a:lnTo>
                    <a:pt x="520609" y="681201"/>
                  </a:lnTo>
                  <a:lnTo>
                    <a:pt x="549257" y="720332"/>
                  </a:lnTo>
                  <a:lnTo>
                    <a:pt x="575599" y="760796"/>
                  </a:lnTo>
                  <a:lnTo>
                    <a:pt x="599601" y="802505"/>
                  </a:lnTo>
                  <a:lnTo>
                    <a:pt x="621227" y="845371"/>
                  </a:lnTo>
                  <a:lnTo>
                    <a:pt x="640441" y="889307"/>
                  </a:lnTo>
                  <a:lnTo>
                    <a:pt x="657209" y="934226"/>
                  </a:lnTo>
                  <a:lnTo>
                    <a:pt x="671494" y="980040"/>
                  </a:lnTo>
                  <a:lnTo>
                    <a:pt x="683261" y="1026661"/>
                  </a:lnTo>
                  <a:lnTo>
                    <a:pt x="692475" y="1074002"/>
                  </a:lnTo>
                  <a:lnTo>
                    <a:pt x="699100" y="1121975"/>
                  </a:lnTo>
                  <a:lnTo>
                    <a:pt x="703102" y="1170492"/>
                  </a:lnTo>
                  <a:lnTo>
                    <a:pt x="704443" y="1219466"/>
                  </a:lnTo>
                  <a:lnTo>
                    <a:pt x="704443" y="1224838"/>
                  </a:lnTo>
                  <a:lnTo>
                    <a:pt x="704062" y="1235532"/>
                  </a:lnTo>
                  <a:lnTo>
                    <a:pt x="1055230" y="1235532"/>
                  </a:lnTo>
                  <a:lnTo>
                    <a:pt x="1055293" y="1230160"/>
                  </a:lnTo>
                  <a:lnTo>
                    <a:pt x="1055611" y="1224851"/>
                  </a:lnTo>
                  <a:lnTo>
                    <a:pt x="1054659" y="1171128"/>
                  </a:lnTo>
                  <a:lnTo>
                    <a:pt x="1051826" y="1123231"/>
                  </a:lnTo>
                  <a:lnTo>
                    <a:pt x="1047150" y="1075809"/>
                  </a:lnTo>
                  <a:lnTo>
                    <a:pt x="1040664" y="1028900"/>
                  </a:lnTo>
                  <a:lnTo>
                    <a:pt x="1032407" y="982540"/>
                  </a:lnTo>
                  <a:lnTo>
                    <a:pt x="1022412" y="936767"/>
                  </a:lnTo>
                  <a:lnTo>
                    <a:pt x="1010716" y="891616"/>
                  </a:lnTo>
                  <a:lnTo>
                    <a:pt x="997355" y="847124"/>
                  </a:lnTo>
                  <a:lnTo>
                    <a:pt x="982364" y="803327"/>
                  </a:lnTo>
                  <a:lnTo>
                    <a:pt x="965781" y="760262"/>
                  </a:lnTo>
                  <a:lnTo>
                    <a:pt x="947639" y="717966"/>
                  </a:lnTo>
                  <a:lnTo>
                    <a:pt x="927976" y="676475"/>
                  </a:lnTo>
                  <a:lnTo>
                    <a:pt x="906827" y="635826"/>
                  </a:lnTo>
                  <a:lnTo>
                    <a:pt x="884227" y="596055"/>
                  </a:lnTo>
                  <a:lnTo>
                    <a:pt x="860214" y="557198"/>
                  </a:lnTo>
                  <a:lnTo>
                    <a:pt x="834821" y="519293"/>
                  </a:lnTo>
                  <a:lnTo>
                    <a:pt x="808087" y="482376"/>
                  </a:lnTo>
                  <a:lnTo>
                    <a:pt x="780045" y="446483"/>
                  </a:lnTo>
                  <a:lnTo>
                    <a:pt x="750733" y="411651"/>
                  </a:lnTo>
                  <a:lnTo>
                    <a:pt x="720186" y="377916"/>
                  </a:lnTo>
                  <a:lnTo>
                    <a:pt x="688439" y="345315"/>
                  </a:lnTo>
                  <a:lnTo>
                    <a:pt x="655529" y="313885"/>
                  </a:lnTo>
                  <a:lnTo>
                    <a:pt x="621492" y="283662"/>
                  </a:lnTo>
                  <a:lnTo>
                    <a:pt x="586362" y="254682"/>
                  </a:lnTo>
                  <a:lnTo>
                    <a:pt x="550177" y="226983"/>
                  </a:lnTo>
                  <a:lnTo>
                    <a:pt x="512972" y="200600"/>
                  </a:lnTo>
                  <a:lnTo>
                    <a:pt x="474783" y="175570"/>
                  </a:lnTo>
                  <a:lnTo>
                    <a:pt x="435646" y="151930"/>
                  </a:lnTo>
                  <a:lnTo>
                    <a:pt x="395596" y="129716"/>
                  </a:lnTo>
                  <a:lnTo>
                    <a:pt x="354669" y="108965"/>
                  </a:lnTo>
                  <a:lnTo>
                    <a:pt x="312902" y="89713"/>
                  </a:lnTo>
                  <a:lnTo>
                    <a:pt x="270330" y="71997"/>
                  </a:lnTo>
                  <a:lnTo>
                    <a:pt x="226988" y="55853"/>
                  </a:lnTo>
                  <a:lnTo>
                    <a:pt x="182914" y="41318"/>
                  </a:lnTo>
                  <a:lnTo>
                    <a:pt x="138142" y="28429"/>
                  </a:lnTo>
                  <a:lnTo>
                    <a:pt x="92708" y="17222"/>
                  </a:lnTo>
                  <a:lnTo>
                    <a:pt x="46649" y="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95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7">
              <a:extLst>
                <a:ext uri="{FF2B5EF4-FFF2-40B4-BE49-F238E27FC236}">
                  <a16:creationId xmlns="" xmlns:a16="http://schemas.microsoft.com/office/drawing/2014/main" id="{03EE9D27-004E-4516-A75F-C6D4D96B7DD9}"/>
                </a:ext>
              </a:extLst>
            </p:cNvPr>
            <p:cNvSpPr/>
            <p:nvPr/>
          </p:nvSpPr>
          <p:spPr>
            <a:xfrm>
              <a:off x="-1" y="2294070"/>
              <a:ext cx="1927860" cy="2113280"/>
            </a:xfrm>
            <a:custGeom>
              <a:avLst/>
              <a:gdLst/>
              <a:ahLst/>
              <a:cxnLst/>
              <a:rect l="l" t="t" r="r" b="b"/>
              <a:pathLst>
                <a:path w="1927860" h="2113279">
                  <a:moveTo>
                    <a:pt x="0" y="0"/>
                  </a:moveTo>
                  <a:lnTo>
                    <a:pt x="0" y="408673"/>
                  </a:lnTo>
                  <a:lnTo>
                    <a:pt x="50795" y="414697"/>
                  </a:lnTo>
                  <a:lnTo>
                    <a:pt x="101240" y="422222"/>
                  </a:lnTo>
                  <a:lnTo>
                    <a:pt x="151309" y="431238"/>
                  </a:lnTo>
                  <a:lnTo>
                    <a:pt x="200975" y="441732"/>
                  </a:lnTo>
                  <a:lnTo>
                    <a:pt x="250211" y="453693"/>
                  </a:lnTo>
                  <a:lnTo>
                    <a:pt x="298990" y="467110"/>
                  </a:lnTo>
                  <a:lnTo>
                    <a:pt x="347285" y="481971"/>
                  </a:lnTo>
                  <a:lnTo>
                    <a:pt x="395070" y="498264"/>
                  </a:lnTo>
                  <a:lnTo>
                    <a:pt x="442318" y="515979"/>
                  </a:lnTo>
                  <a:lnTo>
                    <a:pt x="489002" y="535103"/>
                  </a:lnTo>
                  <a:lnTo>
                    <a:pt x="535095" y="555625"/>
                  </a:lnTo>
                  <a:lnTo>
                    <a:pt x="580571" y="577534"/>
                  </a:lnTo>
                  <a:lnTo>
                    <a:pt x="625403" y="600817"/>
                  </a:lnTo>
                  <a:lnTo>
                    <a:pt x="669563" y="625465"/>
                  </a:lnTo>
                  <a:lnTo>
                    <a:pt x="713026" y="651464"/>
                  </a:lnTo>
                  <a:lnTo>
                    <a:pt x="755764" y="678804"/>
                  </a:lnTo>
                  <a:lnTo>
                    <a:pt x="797751" y="707473"/>
                  </a:lnTo>
                  <a:lnTo>
                    <a:pt x="838960" y="737460"/>
                  </a:lnTo>
                  <a:lnTo>
                    <a:pt x="879364" y="768753"/>
                  </a:lnTo>
                  <a:lnTo>
                    <a:pt x="918936" y="801340"/>
                  </a:lnTo>
                  <a:lnTo>
                    <a:pt x="957650" y="835210"/>
                  </a:lnTo>
                  <a:lnTo>
                    <a:pt x="995479" y="870352"/>
                  </a:lnTo>
                  <a:lnTo>
                    <a:pt x="1032395" y="906754"/>
                  </a:lnTo>
                  <a:lnTo>
                    <a:pt x="1066785" y="942701"/>
                  </a:lnTo>
                  <a:lnTo>
                    <a:pt x="1100000" y="979470"/>
                  </a:lnTo>
                  <a:lnTo>
                    <a:pt x="1132033" y="1017039"/>
                  </a:lnTo>
                  <a:lnTo>
                    <a:pt x="1162872" y="1055383"/>
                  </a:lnTo>
                  <a:lnTo>
                    <a:pt x="1192509" y="1094478"/>
                  </a:lnTo>
                  <a:lnTo>
                    <a:pt x="1220932" y="1134301"/>
                  </a:lnTo>
                  <a:lnTo>
                    <a:pt x="1248134" y="1174829"/>
                  </a:lnTo>
                  <a:lnTo>
                    <a:pt x="1274104" y="1216036"/>
                  </a:lnTo>
                  <a:lnTo>
                    <a:pt x="1298831" y="1257901"/>
                  </a:lnTo>
                  <a:lnTo>
                    <a:pt x="1322308" y="1300398"/>
                  </a:lnTo>
                  <a:lnTo>
                    <a:pt x="1344523" y="1343504"/>
                  </a:lnTo>
                  <a:lnTo>
                    <a:pt x="1365467" y="1387196"/>
                  </a:lnTo>
                  <a:lnTo>
                    <a:pt x="1385130" y="1431450"/>
                  </a:lnTo>
                  <a:lnTo>
                    <a:pt x="1403503" y="1476241"/>
                  </a:lnTo>
                  <a:lnTo>
                    <a:pt x="1420576" y="1521547"/>
                  </a:lnTo>
                  <a:lnTo>
                    <a:pt x="1436339" y="1567343"/>
                  </a:lnTo>
                  <a:lnTo>
                    <a:pt x="1450782" y="1613607"/>
                  </a:lnTo>
                  <a:lnTo>
                    <a:pt x="1463896" y="1660313"/>
                  </a:lnTo>
                  <a:lnTo>
                    <a:pt x="1475671" y="1707438"/>
                  </a:lnTo>
                  <a:lnTo>
                    <a:pt x="1486097" y="1754960"/>
                  </a:lnTo>
                  <a:lnTo>
                    <a:pt x="1495164" y="1802853"/>
                  </a:lnTo>
                  <a:lnTo>
                    <a:pt x="1502863" y="1851094"/>
                  </a:lnTo>
                  <a:lnTo>
                    <a:pt x="1509185" y="1899660"/>
                  </a:lnTo>
                  <a:lnTo>
                    <a:pt x="1514118" y="1948527"/>
                  </a:lnTo>
                  <a:lnTo>
                    <a:pt x="1517654" y="1997670"/>
                  </a:lnTo>
                  <a:lnTo>
                    <a:pt x="1519783" y="2047067"/>
                  </a:lnTo>
                  <a:lnTo>
                    <a:pt x="1520494" y="2096693"/>
                  </a:lnTo>
                  <a:lnTo>
                    <a:pt x="1520291" y="2112759"/>
                  </a:lnTo>
                  <a:lnTo>
                    <a:pt x="1927263" y="2112759"/>
                  </a:lnTo>
                  <a:lnTo>
                    <a:pt x="1926899" y="2047753"/>
                  </a:lnTo>
                  <a:lnTo>
                    <a:pt x="1925206" y="1999074"/>
                  </a:lnTo>
                  <a:lnTo>
                    <a:pt x="1922400" y="1950667"/>
                  </a:lnTo>
                  <a:lnTo>
                    <a:pt x="1918494" y="1902547"/>
                  </a:lnTo>
                  <a:lnTo>
                    <a:pt x="1913499" y="1854725"/>
                  </a:lnTo>
                  <a:lnTo>
                    <a:pt x="1907429" y="1807214"/>
                  </a:lnTo>
                  <a:lnTo>
                    <a:pt x="1900296" y="1760026"/>
                  </a:lnTo>
                  <a:lnTo>
                    <a:pt x="1892112" y="1713175"/>
                  </a:lnTo>
                  <a:lnTo>
                    <a:pt x="1882890" y="1666673"/>
                  </a:lnTo>
                  <a:lnTo>
                    <a:pt x="1872643" y="1620533"/>
                  </a:lnTo>
                  <a:lnTo>
                    <a:pt x="1861382" y="1574767"/>
                  </a:lnTo>
                  <a:lnTo>
                    <a:pt x="1849121" y="1529389"/>
                  </a:lnTo>
                  <a:lnTo>
                    <a:pt x="1835872" y="1484410"/>
                  </a:lnTo>
                  <a:lnTo>
                    <a:pt x="1821648" y="1439843"/>
                  </a:lnTo>
                  <a:lnTo>
                    <a:pt x="1806460" y="1395701"/>
                  </a:lnTo>
                  <a:lnTo>
                    <a:pt x="1790322" y="1351998"/>
                  </a:lnTo>
                  <a:lnTo>
                    <a:pt x="1773246" y="1308744"/>
                  </a:lnTo>
                  <a:lnTo>
                    <a:pt x="1755244" y="1265953"/>
                  </a:lnTo>
                  <a:lnTo>
                    <a:pt x="1736330" y="1223638"/>
                  </a:lnTo>
                  <a:lnTo>
                    <a:pt x="1716515" y="1181812"/>
                  </a:lnTo>
                  <a:lnTo>
                    <a:pt x="1695812" y="1140486"/>
                  </a:lnTo>
                  <a:lnTo>
                    <a:pt x="1674233" y="1099674"/>
                  </a:lnTo>
                  <a:lnTo>
                    <a:pt x="1651792" y="1059388"/>
                  </a:lnTo>
                  <a:lnTo>
                    <a:pt x="1628500" y="1019641"/>
                  </a:lnTo>
                  <a:lnTo>
                    <a:pt x="1604371" y="980446"/>
                  </a:lnTo>
                  <a:lnTo>
                    <a:pt x="1579416" y="941815"/>
                  </a:lnTo>
                  <a:lnTo>
                    <a:pt x="1553648" y="903761"/>
                  </a:lnTo>
                  <a:lnTo>
                    <a:pt x="1527080" y="866297"/>
                  </a:lnTo>
                  <a:lnTo>
                    <a:pt x="1499724" y="829435"/>
                  </a:lnTo>
                  <a:lnTo>
                    <a:pt x="1471592" y="793187"/>
                  </a:lnTo>
                  <a:lnTo>
                    <a:pt x="1442698" y="757568"/>
                  </a:lnTo>
                  <a:lnTo>
                    <a:pt x="1413053" y="722588"/>
                  </a:lnTo>
                  <a:lnTo>
                    <a:pt x="1382671" y="688261"/>
                  </a:lnTo>
                  <a:lnTo>
                    <a:pt x="1351563" y="654600"/>
                  </a:lnTo>
                  <a:lnTo>
                    <a:pt x="1319743" y="621617"/>
                  </a:lnTo>
                  <a:lnTo>
                    <a:pt x="1287222" y="589325"/>
                  </a:lnTo>
                  <a:lnTo>
                    <a:pt x="1254013" y="557737"/>
                  </a:lnTo>
                  <a:lnTo>
                    <a:pt x="1220130" y="526864"/>
                  </a:lnTo>
                  <a:lnTo>
                    <a:pt x="1185583" y="496721"/>
                  </a:lnTo>
                  <a:lnTo>
                    <a:pt x="1150386" y="467319"/>
                  </a:lnTo>
                  <a:lnTo>
                    <a:pt x="1114552" y="438671"/>
                  </a:lnTo>
                  <a:lnTo>
                    <a:pt x="1078092" y="410790"/>
                  </a:lnTo>
                  <a:lnTo>
                    <a:pt x="1041020" y="383688"/>
                  </a:lnTo>
                  <a:lnTo>
                    <a:pt x="1003347" y="357379"/>
                  </a:lnTo>
                  <a:lnTo>
                    <a:pt x="965087" y="331874"/>
                  </a:lnTo>
                  <a:lnTo>
                    <a:pt x="926251" y="307186"/>
                  </a:lnTo>
                  <a:lnTo>
                    <a:pt x="886853" y="283329"/>
                  </a:lnTo>
                  <a:lnTo>
                    <a:pt x="846905" y="260315"/>
                  </a:lnTo>
                  <a:lnTo>
                    <a:pt x="806419" y="238156"/>
                  </a:lnTo>
                  <a:lnTo>
                    <a:pt x="765408" y="216865"/>
                  </a:lnTo>
                  <a:lnTo>
                    <a:pt x="723884" y="196455"/>
                  </a:lnTo>
                  <a:lnTo>
                    <a:pt x="681861" y="176938"/>
                  </a:lnTo>
                  <a:lnTo>
                    <a:pt x="639349" y="158327"/>
                  </a:lnTo>
                  <a:lnTo>
                    <a:pt x="596363" y="140635"/>
                  </a:lnTo>
                  <a:lnTo>
                    <a:pt x="552914" y="123874"/>
                  </a:lnTo>
                  <a:lnTo>
                    <a:pt x="509015" y="108057"/>
                  </a:lnTo>
                  <a:lnTo>
                    <a:pt x="464678" y="93197"/>
                  </a:lnTo>
                  <a:lnTo>
                    <a:pt x="419917" y="79307"/>
                  </a:lnTo>
                  <a:lnTo>
                    <a:pt x="374742" y="66398"/>
                  </a:lnTo>
                  <a:lnTo>
                    <a:pt x="329168" y="54484"/>
                  </a:lnTo>
                  <a:lnTo>
                    <a:pt x="283207" y="43577"/>
                  </a:lnTo>
                  <a:lnTo>
                    <a:pt x="236870" y="33690"/>
                  </a:lnTo>
                  <a:lnTo>
                    <a:pt x="190171" y="24836"/>
                  </a:lnTo>
                  <a:lnTo>
                    <a:pt x="143122" y="17028"/>
                  </a:lnTo>
                  <a:lnTo>
                    <a:pt x="95735" y="10277"/>
                  </a:lnTo>
                  <a:lnTo>
                    <a:pt x="48023" y="4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8">
              <a:extLst>
                <a:ext uri="{FF2B5EF4-FFF2-40B4-BE49-F238E27FC236}">
                  <a16:creationId xmlns="" xmlns:a16="http://schemas.microsoft.com/office/drawing/2014/main" id="{76879D7B-71FD-4E82-92F8-BAC91D1823A3}"/>
                </a:ext>
              </a:extLst>
            </p:cNvPr>
            <p:cNvSpPr/>
            <p:nvPr/>
          </p:nvSpPr>
          <p:spPr>
            <a:xfrm>
              <a:off x="3" y="1381029"/>
              <a:ext cx="2838450" cy="3026410"/>
            </a:xfrm>
            <a:custGeom>
              <a:avLst/>
              <a:gdLst/>
              <a:ahLst/>
              <a:cxnLst/>
              <a:rect l="l" t="t" r="r" b="b"/>
              <a:pathLst>
                <a:path w="2838450" h="3026410">
                  <a:moveTo>
                    <a:pt x="0" y="0"/>
                  </a:moveTo>
                  <a:lnTo>
                    <a:pt x="0" y="445452"/>
                  </a:lnTo>
                  <a:lnTo>
                    <a:pt x="50475" y="449368"/>
                  </a:lnTo>
                  <a:lnTo>
                    <a:pt x="100752" y="454259"/>
                  </a:lnTo>
                  <a:lnTo>
                    <a:pt x="150820" y="460118"/>
                  </a:lnTo>
                  <a:lnTo>
                    <a:pt x="200667" y="466942"/>
                  </a:lnTo>
                  <a:lnTo>
                    <a:pt x="250282" y="474725"/>
                  </a:lnTo>
                  <a:lnTo>
                    <a:pt x="299655" y="483464"/>
                  </a:lnTo>
                  <a:lnTo>
                    <a:pt x="348774" y="493152"/>
                  </a:lnTo>
                  <a:lnTo>
                    <a:pt x="397627" y="503786"/>
                  </a:lnTo>
                  <a:lnTo>
                    <a:pt x="446205" y="515361"/>
                  </a:lnTo>
                  <a:lnTo>
                    <a:pt x="494495" y="527873"/>
                  </a:lnTo>
                  <a:lnTo>
                    <a:pt x="542488" y="541315"/>
                  </a:lnTo>
                  <a:lnTo>
                    <a:pt x="590171" y="555684"/>
                  </a:lnTo>
                  <a:lnTo>
                    <a:pt x="637533" y="570975"/>
                  </a:lnTo>
                  <a:lnTo>
                    <a:pt x="684564" y="587184"/>
                  </a:lnTo>
                  <a:lnTo>
                    <a:pt x="731252" y="604305"/>
                  </a:lnTo>
                  <a:lnTo>
                    <a:pt x="777586" y="622334"/>
                  </a:lnTo>
                  <a:lnTo>
                    <a:pt x="823556" y="641266"/>
                  </a:lnTo>
                  <a:lnTo>
                    <a:pt x="869149" y="661096"/>
                  </a:lnTo>
                  <a:lnTo>
                    <a:pt x="914356" y="681820"/>
                  </a:lnTo>
                  <a:lnTo>
                    <a:pt x="959164" y="703434"/>
                  </a:lnTo>
                  <a:lnTo>
                    <a:pt x="1003563" y="725931"/>
                  </a:lnTo>
                  <a:lnTo>
                    <a:pt x="1047542" y="749308"/>
                  </a:lnTo>
                  <a:lnTo>
                    <a:pt x="1091089" y="773560"/>
                  </a:lnTo>
                  <a:lnTo>
                    <a:pt x="1134194" y="798682"/>
                  </a:lnTo>
                  <a:lnTo>
                    <a:pt x="1176845" y="824669"/>
                  </a:lnTo>
                  <a:lnTo>
                    <a:pt x="1219031" y="851518"/>
                  </a:lnTo>
                  <a:lnTo>
                    <a:pt x="1260742" y="879222"/>
                  </a:lnTo>
                  <a:lnTo>
                    <a:pt x="1301965" y="907777"/>
                  </a:lnTo>
                  <a:lnTo>
                    <a:pt x="1342691" y="937179"/>
                  </a:lnTo>
                  <a:lnTo>
                    <a:pt x="1382907" y="967423"/>
                  </a:lnTo>
                  <a:lnTo>
                    <a:pt x="1422603" y="998505"/>
                  </a:lnTo>
                  <a:lnTo>
                    <a:pt x="1461768" y="1030418"/>
                  </a:lnTo>
                  <a:lnTo>
                    <a:pt x="1500391" y="1063160"/>
                  </a:lnTo>
                  <a:lnTo>
                    <a:pt x="1538460" y="1096724"/>
                  </a:lnTo>
                  <a:lnTo>
                    <a:pt x="1575964" y="1131107"/>
                  </a:lnTo>
                  <a:lnTo>
                    <a:pt x="1612892" y="1166303"/>
                  </a:lnTo>
                  <a:lnTo>
                    <a:pt x="1649234" y="1202309"/>
                  </a:lnTo>
                  <a:lnTo>
                    <a:pt x="1684832" y="1238968"/>
                  </a:lnTo>
                  <a:lnTo>
                    <a:pt x="1719616" y="1276206"/>
                  </a:lnTo>
                  <a:lnTo>
                    <a:pt x="1753582" y="1314010"/>
                  </a:lnTo>
                  <a:lnTo>
                    <a:pt x="1786726" y="1352370"/>
                  </a:lnTo>
                  <a:lnTo>
                    <a:pt x="1819042" y="1391274"/>
                  </a:lnTo>
                  <a:lnTo>
                    <a:pt x="1850528" y="1430711"/>
                  </a:lnTo>
                  <a:lnTo>
                    <a:pt x="1881177" y="1470671"/>
                  </a:lnTo>
                  <a:lnTo>
                    <a:pt x="1910985" y="1511141"/>
                  </a:lnTo>
                  <a:lnTo>
                    <a:pt x="1939948" y="1552112"/>
                  </a:lnTo>
                  <a:lnTo>
                    <a:pt x="1968061" y="1593572"/>
                  </a:lnTo>
                  <a:lnTo>
                    <a:pt x="1995320" y="1635509"/>
                  </a:lnTo>
                  <a:lnTo>
                    <a:pt x="2021719" y="1677914"/>
                  </a:lnTo>
                  <a:lnTo>
                    <a:pt x="2047256" y="1720774"/>
                  </a:lnTo>
                  <a:lnTo>
                    <a:pt x="2071924" y="1764078"/>
                  </a:lnTo>
                  <a:lnTo>
                    <a:pt x="2095719" y="1807816"/>
                  </a:lnTo>
                  <a:lnTo>
                    <a:pt x="2118637" y="1851977"/>
                  </a:lnTo>
                  <a:lnTo>
                    <a:pt x="2140674" y="1896549"/>
                  </a:lnTo>
                  <a:lnTo>
                    <a:pt x="2161823" y="1941521"/>
                  </a:lnTo>
                  <a:lnTo>
                    <a:pt x="2182083" y="1986882"/>
                  </a:lnTo>
                  <a:lnTo>
                    <a:pt x="2201446" y="2032622"/>
                  </a:lnTo>
                  <a:lnTo>
                    <a:pt x="2219910" y="2078728"/>
                  </a:lnTo>
                  <a:lnTo>
                    <a:pt x="2237468" y="2125191"/>
                  </a:lnTo>
                  <a:lnTo>
                    <a:pt x="2254118" y="2171998"/>
                  </a:lnTo>
                  <a:lnTo>
                    <a:pt x="2269854" y="2219139"/>
                  </a:lnTo>
                  <a:lnTo>
                    <a:pt x="2284672" y="2266602"/>
                  </a:lnTo>
                  <a:lnTo>
                    <a:pt x="2298566" y="2314377"/>
                  </a:lnTo>
                  <a:lnTo>
                    <a:pt x="2311533" y="2362453"/>
                  </a:lnTo>
                  <a:lnTo>
                    <a:pt x="2323569" y="2410818"/>
                  </a:lnTo>
                  <a:lnTo>
                    <a:pt x="2334667" y="2459461"/>
                  </a:lnTo>
                  <a:lnTo>
                    <a:pt x="2344825" y="2508372"/>
                  </a:lnTo>
                  <a:lnTo>
                    <a:pt x="2354036" y="2557538"/>
                  </a:lnTo>
                  <a:lnTo>
                    <a:pt x="2362298" y="2606950"/>
                  </a:lnTo>
                  <a:lnTo>
                    <a:pt x="2369605" y="2656596"/>
                  </a:lnTo>
                  <a:lnTo>
                    <a:pt x="2375952" y="2706464"/>
                  </a:lnTo>
                  <a:lnTo>
                    <a:pt x="2381335" y="2756544"/>
                  </a:lnTo>
                  <a:lnTo>
                    <a:pt x="2385750" y="2806825"/>
                  </a:lnTo>
                  <a:lnTo>
                    <a:pt x="2389191" y="2857296"/>
                  </a:lnTo>
                  <a:lnTo>
                    <a:pt x="2391655" y="2907945"/>
                  </a:lnTo>
                  <a:lnTo>
                    <a:pt x="2393137" y="2958762"/>
                  </a:lnTo>
                  <a:lnTo>
                    <a:pt x="2393632" y="3009734"/>
                  </a:lnTo>
                  <a:lnTo>
                    <a:pt x="2393442" y="3025800"/>
                  </a:lnTo>
                  <a:lnTo>
                    <a:pt x="2838043" y="3025800"/>
                  </a:lnTo>
                  <a:lnTo>
                    <a:pt x="2837841" y="2960906"/>
                  </a:lnTo>
                  <a:lnTo>
                    <a:pt x="2836667" y="2912257"/>
                  </a:lnTo>
                  <a:lnTo>
                    <a:pt x="2834719" y="2863795"/>
                  </a:lnTo>
                  <a:lnTo>
                    <a:pt x="2832001" y="2815524"/>
                  </a:lnTo>
                  <a:lnTo>
                    <a:pt x="2828520" y="2767451"/>
                  </a:lnTo>
                  <a:lnTo>
                    <a:pt x="2824282" y="2719583"/>
                  </a:lnTo>
                  <a:lnTo>
                    <a:pt x="2819293" y="2671925"/>
                  </a:lnTo>
                  <a:lnTo>
                    <a:pt x="2813559" y="2624483"/>
                  </a:lnTo>
                  <a:lnTo>
                    <a:pt x="2807086" y="2577263"/>
                  </a:lnTo>
                  <a:lnTo>
                    <a:pt x="2799880" y="2530272"/>
                  </a:lnTo>
                  <a:lnTo>
                    <a:pt x="2791946" y="2483515"/>
                  </a:lnTo>
                  <a:lnTo>
                    <a:pt x="2783292" y="2436999"/>
                  </a:lnTo>
                  <a:lnTo>
                    <a:pt x="2773923" y="2390729"/>
                  </a:lnTo>
                  <a:lnTo>
                    <a:pt x="2763844" y="2344711"/>
                  </a:lnTo>
                  <a:lnTo>
                    <a:pt x="2753063" y="2298952"/>
                  </a:lnTo>
                  <a:lnTo>
                    <a:pt x="2741584" y="2253458"/>
                  </a:lnTo>
                  <a:lnTo>
                    <a:pt x="2729414" y="2208234"/>
                  </a:lnTo>
                  <a:lnTo>
                    <a:pt x="2716559" y="2163288"/>
                  </a:lnTo>
                  <a:lnTo>
                    <a:pt x="2703026" y="2118624"/>
                  </a:lnTo>
                  <a:lnTo>
                    <a:pt x="2688819" y="2074248"/>
                  </a:lnTo>
                  <a:lnTo>
                    <a:pt x="2673945" y="2030168"/>
                  </a:lnTo>
                  <a:lnTo>
                    <a:pt x="2658410" y="1986389"/>
                  </a:lnTo>
                  <a:lnTo>
                    <a:pt x="2642220" y="1942916"/>
                  </a:lnTo>
                  <a:lnTo>
                    <a:pt x="2625381" y="1899757"/>
                  </a:lnTo>
                  <a:lnTo>
                    <a:pt x="2607898" y="1856917"/>
                  </a:lnTo>
                  <a:lnTo>
                    <a:pt x="2589779" y="1814402"/>
                  </a:lnTo>
                  <a:lnTo>
                    <a:pt x="2571029" y="1772218"/>
                  </a:lnTo>
                  <a:lnTo>
                    <a:pt x="2551653" y="1730371"/>
                  </a:lnTo>
                  <a:lnTo>
                    <a:pt x="2531659" y="1688868"/>
                  </a:lnTo>
                  <a:lnTo>
                    <a:pt x="2511051" y="1647714"/>
                  </a:lnTo>
                  <a:lnTo>
                    <a:pt x="2489837" y="1606915"/>
                  </a:lnTo>
                  <a:lnTo>
                    <a:pt x="2468021" y="1566478"/>
                  </a:lnTo>
                  <a:lnTo>
                    <a:pt x="2445611" y="1526409"/>
                  </a:lnTo>
                  <a:lnTo>
                    <a:pt x="2422611" y="1486713"/>
                  </a:lnTo>
                  <a:lnTo>
                    <a:pt x="2399028" y="1447396"/>
                  </a:lnTo>
                  <a:lnTo>
                    <a:pt x="2374868" y="1408465"/>
                  </a:lnTo>
                  <a:lnTo>
                    <a:pt x="2350137" y="1369926"/>
                  </a:lnTo>
                  <a:lnTo>
                    <a:pt x="2324842" y="1331785"/>
                  </a:lnTo>
                  <a:lnTo>
                    <a:pt x="2298987" y="1294047"/>
                  </a:lnTo>
                  <a:lnTo>
                    <a:pt x="2272579" y="1256719"/>
                  </a:lnTo>
                  <a:lnTo>
                    <a:pt x="2245624" y="1219807"/>
                  </a:lnTo>
                  <a:lnTo>
                    <a:pt x="2218127" y="1183317"/>
                  </a:lnTo>
                  <a:lnTo>
                    <a:pt x="2190096" y="1147255"/>
                  </a:lnTo>
                  <a:lnTo>
                    <a:pt x="2161536" y="1111628"/>
                  </a:lnTo>
                  <a:lnTo>
                    <a:pt x="2132453" y="1076440"/>
                  </a:lnTo>
                  <a:lnTo>
                    <a:pt x="2102853" y="1041698"/>
                  </a:lnTo>
                  <a:lnTo>
                    <a:pt x="2072741" y="1007409"/>
                  </a:lnTo>
                  <a:lnTo>
                    <a:pt x="2042125" y="973578"/>
                  </a:lnTo>
                  <a:lnTo>
                    <a:pt x="2011010" y="940211"/>
                  </a:lnTo>
                  <a:lnTo>
                    <a:pt x="1979401" y="907314"/>
                  </a:lnTo>
                  <a:lnTo>
                    <a:pt x="1947306" y="874894"/>
                  </a:lnTo>
                  <a:lnTo>
                    <a:pt x="1914729" y="842956"/>
                  </a:lnTo>
                  <a:lnTo>
                    <a:pt x="1881678" y="811507"/>
                  </a:lnTo>
                  <a:lnTo>
                    <a:pt x="1848157" y="780553"/>
                  </a:lnTo>
                  <a:lnTo>
                    <a:pt x="1814173" y="750099"/>
                  </a:lnTo>
                  <a:lnTo>
                    <a:pt x="1779733" y="720151"/>
                  </a:lnTo>
                  <a:lnTo>
                    <a:pt x="1744841" y="690716"/>
                  </a:lnTo>
                  <a:lnTo>
                    <a:pt x="1709504" y="661801"/>
                  </a:lnTo>
                  <a:lnTo>
                    <a:pt x="1673729" y="633409"/>
                  </a:lnTo>
                  <a:lnTo>
                    <a:pt x="1637520" y="605549"/>
                  </a:lnTo>
                  <a:lnTo>
                    <a:pt x="1600884" y="578226"/>
                  </a:lnTo>
                  <a:lnTo>
                    <a:pt x="1563827" y="551445"/>
                  </a:lnTo>
                  <a:lnTo>
                    <a:pt x="1526355" y="525214"/>
                  </a:lnTo>
                  <a:lnTo>
                    <a:pt x="1488475" y="499538"/>
                  </a:lnTo>
                  <a:lnTo>
                    <a:pt x="1450191" y="474423"/>
                  </a:lnTo>
                  <a:lnTo>
                    <a:pt x="1411510" y="449874"/>
                  </a:lnTo>
                  <a:lnTo>
                    <a:pt x="1372438" y="425900"/>
                  </a:lnTo>
                  <a:lnTo>
                    <a:pt x="1332981" y="402504"/>
                  </a:lnTo>
                  <a:lnTo>
                    <a:pt x="1293145" y="379694"/>
                  </a:lnTo>
                  <a:lnTo>
                    <a:pt x="1252936" y="357475"/>
                  </a:lnTo>
                  <a:lnTo>
                    <a:pt x="1212360" y="335853"/>
                  </a:lnTo>
                  <a:lnTo>
                    <a:pt x="1171423" y="314835"/>
                  </a:lnTo>
                  <a:lnTo>
                    <a:pt x="1130131" y="294427"/>
                  </a:lnTo>
                  <a:lnTo>
                    <a:pt x="1088489" y="274634"/>
                  </a:lnTo>
                  <a:lnTo>
                    <a:pt x="1046505" y="255462"/>
                  </a:lnTo>
                  <a:lnTo>
                    <a:pt x="1004184" y="236918"/>
                  </a:lnTo>
                  <a:lnTo>
                    <a:pt x="961532" y="219008"/>
                  </a:lnTo>
                  <a:lnTo>
                    <a:pt x="918555" y="201738"/>
                  </a:lnTo>
                  <a:lnTo>
                    <a:pt x="875259" y="185114"/>
                  </a:lnTo>
                  <a:lnTo>
                    <a:pt x="831649" y="169141"/>
                  </a:lnTo>
                  <a:lnTo>
                    <a:pt x="787733" y="153826"/>
                  </a:lnTo>
                  <a:lnTo>
                    <a:pt x="743516" y="139176"/>
                  </a:lnTo>
                  <a:lnTo>
                    <a:pt x="699004" y="125195"/>
                  </a:lnTo>
                  <a:lnTo>
                    <a:pt x="654203" y="111890"/>
                  </a:lnTo>
                  <a:lnTo>
                    <a:pt x="609118" y="99268"/>
                  </a:lnTo>
                  <a:lnTo>
                    <a:pt x="563757" y="87333"/>
                  </a:lnTo>
                  <a:lnTo>
                    <a:pt x="518125" y="76093"/>
                  </a:lnTo>
                  <a:lnTo>
                    <a:pt x="472227" y="65553"/>
                  </a:lnTo>
                  <a:lnTo>
                    <a:pt x="426071" y="55720"/>
                  </a:lnTo>
                  <a:lnTo>
                    <a:pt x="379662" y="46598"/>
                  </a:lnTo>
                  <a:lnTo>
                    <a:pt x="333006" y="38195"/>
                  </a:lnTo>
                  <a:lnTo>
                    <a:pt x="286108" y="30517"/>
                  </a:lnTo>
                  <a:lnTo>
                    <a:pt x="238976" y="23569"/>
                  </a:lnTo>
                  <a:lnTo>
                    <a:pt x="191615" y="17358"/>
                  </a:lnTo>
                  <a:lnTo>
                    <a:pt x="144030" y="11889"/>
                  </a:lnTo>
                  <a:lnTo>
                    <a:pt x="96229" y="7169"/>
                  </a:lnTo>
                  <a:lnTo>
                    <a:pt x="48217" y="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9">
              <a:extLst>
                <a:ext uri="{FF2B5EF4-FFF2-40B4-BE49-F238E27FC236}">
                  <a16:creationId xmlns="" xmlns:a16="http://schemas.microsoft.com/office/drawing/2014/main" id="{A18CBDFD-1A2B-457F-A885-58C378C6242A}"/>
                </a:ext>
              </a:extLst>
            </p:cNvPr>
            <p:cNvSpPr/>
            <p:nvPr/>
          </p:nvSpPr>
          <p:spPr>
            <a:xfrm>
              <a:off x="457" y="4378720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4332439" y="0"/>
                  </a:moveTo>
                  <a:lnTo>
                    <a:pt x="0" y="0"/>
                  </a:lnTo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10">
              <a:extLst>
                <a:ext uri="{FF2B5EF4-FFF2-40B4-BE49-F238E27FC236}">
                  <a16:creationId xmlns="" xmlns:a16="http://schemas.microsoft.com/office/drawing/2014/main" id="{215BFE83-29F8-4F40-A50B-F7B1D2FEBC6C}"/>
                </a:ext>
              </a:extLst>
            </p:cNvPr>
            <p:cNvSpPr/>
            <p:nvPr/>
          </p:nvSpPr>
          <p:spPr>
            <a:xfrm>
              <a:off x="457" y="4391025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0" y="0"/>
                  </a:moveTo>
                  <a:lnTo>
                    <a:pt x="4332439" y="0"/>
                  </a:lnTo>
                </a:path>
              </a:pathLst>
            </a:custGeom>
            <a:ln w="50800">
              <a:solidFill>
                <a:srgbClr val="1F427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11">
              <a:extLst>
                <a:ext uri="{FF2B5EF4-FFF2-40B4-BE49-F238E27FC236}">
                  <a16:creationId xmlns="" xmlns:a16="http://schemas.microsoft.com/office/drawing/2014/main" id="{F90CE151-77A3-45AA-B9E6-EA258FAB48EB}"/>
                </a:ext>
              </a:extLst>
            </p:cNvPr>
            <p:cNvSpPr/>
            <p:nvPr/>
          </p:nvSpPr>
          <p:spPr>
            <a:xfrm>
              <a:off x="-1" y="3179202"/>
              <a:ext cx="4341495" cy="12700"/>
            </a:xfrm>
            <a:custGeom>
              <a:avLst/>
              <a:gdLst/>
              <a:ahLst/>
              <a:cxnLst/>
              <a:rect l="l" t="t" r="r" b="b"/>
              <a:pathLst>
                <a:path w="4341495" h="12700">
                  <a:moveTo>
                    <a:pt x="0" y="12700"/>
                  </a:moveTo>
                  <a:lnTo>
                    <a:pt x="4341164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50800">
              <a:solidFill>
                <a:srgbClr val="7895D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2">
              <a:extLst>
                <a:ext uri="{FF2B5EF4-FFF2-40B4-BE49-F238E27FC236}">
                  <a16:creationId xmlns="" xmlns:a16="http://schemas.microsoft.com/office/drawing/2014/main" id="{139DB2F5-C2B1-4EE9-BF4C-2242D35338C0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13">
              <a:extLst>
                <a:ext uri="{FF2B5EF4-FFF2-40B4-BE49-F238E27FC236}">
                  <a16:creationId xmlns="" xmlns:a16="http://schemas.microsoft.com/office/drawing/2014/main" id="{8C96627A-2AB8-4F90-A7B2-9F84624F915A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14">
              <a:extLst>
                <a:ext uri="{FF2B5EF4-FFF2-40B4-BE49-F238E27FC236}">
                  <a16:creationId xmlns="" xmlns:a16="http://schemas.microsoft.com/office/drawing/2014/main" id="{C4A7CE43-5C5C-4FCE-B8FD-1B14514A939B}"/>
                </a:ext>
              </a:extLst>
            </p:cNvPr>
            <p:cNvSpPr/>
            <p:nvPr/>
          </p:nvSpPr>
          <p:spPr>
            <a:xfrm>
              <a:off x="-20828" y="3938178"/>
              <a:ext cx="381658" cy="462937"/>
            </a:xfrm>
            <a:custGeom>
              <a:avLst/>
              <a:gdLst/>
              <a:ahLst/>
              <a:cxnLst/>
              <a:rect l="l" t="t" r="r" b="b"/>
              <a:pathLst>
                <a:path w="274320" h="332739">
                  <a:moveTo>
                    <a:pt x="0" y="0"/>
                  </a:moveTo>
                  <a:lnTo>
                    <a:pt x="0" y="332333"/>
                  </a:lnTo>
                  <a:lnTo>
                    <a:pt x="273824" y="332333"/>
                  </a:lnTo>
                  <a:lnTo>
                    <a:pt x="270369" y="283790"/>
                  </a:lnTo>
                  <a:lnTo>
                    <a:pt x="260323" y="237377"/>
                  </a:lnTo>
                  <a:lnTo>
                    <a:pt x="244163" y="193573"/>
                  </a:lnTo>
                  <a:lnTo>
                    <a:pt x="222368" y="152852"/>
                  </a:lnTo>
                  <a:lnTo>
                    <a:pt x="195414" y="115693"/>
                  </a:lnTo>
                  <a:lnTo>
                    <a:pt x="163781" y="82572"/>
                  </a:lnTo>
                  <a:lnTo>
                    <a:pt x="127945" y="53965"/>
                  </a:lnTo>
                  <a:lnTo>
                    <a:pt x="88384" y="30350"/>
                  </a:lnTo>
                  <a:lnTo>
                    <a:pt x="45576" y="1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2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Равнобедренный треугольник 55">
            <a:extLst>
              <a:ext uri="{FF2B5EF4-FFF2-40B4-BE49-F238E27FC236}">
                <a16:creationId xmlns="" xmlns:a16="http://schemas.microsoft.com/office/drawing/2014/main" id="{C43658E9-BD62-4A1A-B7B3-CE0A257C7C16}"/>
              </a:ext>
            </a:extLst>
          </p:cNvPr>
          <p:cNvSpPr/>
          <p:nvPr/>
        </p:nvSpPr>
        <p:spPr>
          <a:xfrm rot="5400000">
            <a:off x="4184425" y="4222135"/>
            <a:ext cx="202990" cy="110791"/>
          </a:xfrm>
          <a:prstGeom prst="triangl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object 2">
            <a:extLst>
              <a:ext uri="{FF2B5EF4-FFF2-40B4-BE49-F238E27FC236}">
                <a16:creationId xmlns="" xmlns:a16="http://schemas.microsoft.com/office/drawing/2014/main" id="{DDAEC555-3EEE-445E-83E5-E13A789DAF49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="" xmlns:a16="http://schemas.microsoft.com/office/drawing/2014/main" id="{A1D93125-7DCA-4B61-8160-CA7D108A9F0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41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="" xmlns:a16="http://schemas.microsoft.com/office/drawing/2014/main" id="{3578F33C-A9D4-490F-A8D8-4EA810A24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24" y="1228689"/>
            <a:ext cx="5600406" cy="3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Международный рынок</a:t>
            </a: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200" dirty="0"/>
              <a:t>Услуги детского санатория, автоприцепы, специализированная техника</a:t>
            </a:r>
          </a:p>
        </p:txBody>
      </p:sp>
      <p:sp>
        <p:nvSpPr>
          <p:cNvPr id="67" name="object 20">
            <a:extLst>
              <a:ext uri="{FF2B5EF4-FFF2-40B4-BE49-F238E27FC236}">
                <a16:creationId xmlns="" xmlns:a16="http://schemas.microsoft.com/office/drawing/2014/main" id="{6789C451-E70C-4DED-AA39-719EF7DC2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24" y="2028825"/>
            <a:ext cx="5600406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Регионы РФ</a:t>
            </a:r>
          </a:p>
          <a:p>
            <a:pPr lvl="0"/>
            <a:r>
              <a:rPr lang="ru-RU" sz="1200" dirty="0"/>
              <a:t>Специализированная техника; автоприцепы, услуги детского санатория; Растениеводство, овощеводство;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69" name="object 20">
            <a:extLst>
              <a:ext uri="{FF2B5EF4-FFF2-40B4-BE49-F238E27FC236}">
                <a16:creationId xmlns="" xmlns:a16="http://schemas.microsoft.com/office/drawing/2014/main" id="{E69DCDEA-7B46-4A8D-B533-AE7ACE77E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24" y="2780279"/>
            <a:ext cx="5600406" cy="7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200"/>
              </a:lnSpc>
              <a:spcBef>
                <a:spcPts val="100"/>
              </a:spcBef>
              <a:defRPr/>
            </a:pP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Чувашская Республика</a:t>
            </a:r>
          </a:p>
          <a:p>
            <a:pPr lvl="0"/>
            <a:r>
              <a:rPr lang="ru-RU" sz="1200" dirty="0"/>
              <a:t>Специализированная техника, автоприцепы;  услуги детского санатория; с/х продукция, в т.ч. переработанная (овощи, мясо); продукция молочного животноводства;  производство кормов; продукция растениеводства, овощеводства;</a:t>
            </a:r>
            <a:endParaRPr lang="ru-RU" altLang="ru-RU" sz="12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70" name="object 20">
            <a:extLst>
              <a:ext uri="{FF2B5EF4-FFF2-40B4-BE49-F238E27FC236}">
                <a16:creationId xmlns="" xmlns:a16="http://schemas.microsoft.com/office/drawing/2014/main" id="{BF121B23-3A0E-47BE-873E-7CF4FC343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3705225"/>
            <a:ext cx="6159501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200" b="1" dirty="0" err="1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Моргаушский</a:t>
            </a: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 район</a:t>
            </a:r>
          </a:p>
          <a:p>
            <a:pPr lvl="0"/>
            <a:r>
              <a:rPr lang="ru-RU" sz="1200" dirty="0"/>
              <a:t>Услуги детского санатория; продукция молочного животноводства; производство кормов; услуги ЖКХ; хлеб и кондитерские изделия; ремонтные работы, реализация строительных материалов; услуги СТО и торговля </a:t>
            </a:r>
            <a:r>
              <a:rPr lang="ru-RU" sz="1200" dirty="0" err="1"/>
              <a:t>зап.частями</a:t>
            </a:r>
            <a:r>
              <a:rPr lang="ru-RU" sz="1200" dirty="0"/>
              <a:t>; услуги кафе; продукция свиноводства; </a:t>
            </a:r>
            <a:endParaRPr lang="ru-RU" altLang="ru-RU" sz="12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1287D661-43E6-4D83-8D24-8493052F2A89}"/>
              </a:ext>
            </a:extLst>
          </p:cNvPr>
          <p:cNvSpPr/>
          <p:nvPr/>
        </p:nvSpPr>
        <p:spPr>
          <a:xfrm>
            <a:off x="-11198" y="4848225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741404D4-D854-489C-B3AB-0359283852F2}"/>
              </a:ext>
            </a:extLst>
          </p:cNvPr>
          <p:cNvSpPr/>
          <p:nvPr/>
        </p:nvSpPr>
        <p:spPr>
          <a:xfrm>
            <a:off x="5663809" y="4848228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rgbClr val="C5D7FC"/>
          </a:solidFill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="" xmlns:a16="http://schemas.microsoft.com/office/drawing/2014/main" id="{A52D12CC-2D9C-4357-BB39-C3DB96CFF69A}"/>
              </a:ext>
            </a:extLst>
          </p:cNvPr>
          <p:cNvSpPr txBox="1"/>
          <p:nvPr/>
        </p:nvSpPr>
        <p:spPr>
          <a:xfrm>
            <a:off x="450286" y="4902574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Предложения по оптимизации потоков поставок</a:t>
            </a:r>
          </a:p>
        </p:txBody>
      </p:sp>
      <p:sp>
        <p:nvSpPr>
          <p:cNvPr id="42" name="object 204">
            <a:extLst>
              <a:ext uri="{FF2B5EF4-FFF2-40B4-BE49-F238E27FC236}">
                <a16:creationId xmlns="" xmlns:a16="http://schemas.microsoft.com/office/drawing/2014/main" id="{AAD81D8A-F3EF-43AF-B26B-5CC0C3514656}"/>
              </a:ext>
            </a:extLst>
          </p:cNvPr>
          <p:cNvSpPr txBox="1"/>
          <p:nvPr/>
        </p:nvSpPr>
        <p:spPr>
          <a:xfrm>
            <a:off x="5663809" y="4902574"/>
            <a:ext cx="4494866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r">
              <a:spcBef>
                <a:spcPts val="120"/>
              </a:spcBef>
              <a:defRPr/>
            </a:pPr>
            <a:r>
              <a:rPr lang="ru-RU" sz="1650" b="1" spc="-30" dirty="0">
                <a:solidFill>
                  <a:srgbClr val="1F427B"/>
                </a:solidFill>
                <a:cs typeface="DIN Pro Medium" panose="020B0604020101020102" pitchFamily="34" charset="0"/>
              </a:rPr>
              <a:t>Дальнейшая перспектива развития экспорта</a:t>
            </a:r>
          </a:p>
        </p:txBody>
      </p:sp>
    </p:spTree>
    <p:extLst>
      <p:ext uri="{BB962C8B-B14F-4D97-AF65-F5344CB8AC3E}">
        <p14:creationId xmlns="" xmlns:p14="http://schemas.microsoft.com/office/powerpoint/2010/main" val="745264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="" xmlns:a16="http://schemas.microsoft.com/office/drawing/2014/main" id="{821E6E24-654C-4E65-A325-5E509DDC8326}"/>
              </a:ext>
            </a:extLst>
          </p:cNvPr>
          <p:cNvSpPr/>
          <p:nvPr/>
        </p:nvSpPr>
        <p:spPr>
          <a:xfrm flipV="1">
            <a:off x="1057293" y="5060233"/>
            <a:ext cx="8534400" cy="743771"/>
          </a:xfrm>
          <a:custGeom>
            <a:avLst/>
            <a:gdLst>
              <a:gd name="connsiteX0" fmla="*/ 4819588 w 8534400"/>
              <a:gd name="connsiteY0" fmla="*/ 0 h 743771"/>
              <a:gd name="connsiteX1" fmla="*/ 8534400 w 8534400"/>
              <a:gd name="connsiteY1" fmla="*/ 0 h 743771"/>
              <a:gd name="connsiteX2" fmla="*/ 8534400 w 8534400"/>
              <a:gd name="connsiteY2" fmla="*/ 743771 h 743771"/>
              <a:gd name="connsiteX3" fmla="*/ 5438322 w 8534400"/>
              <a:gd name="connsiteY3" fmla="*/ 743771 h 743771"/>
              <a:gd name="connsiteX4" fmla="*/ 0 w 8534400"/>
              <a:gd name="connsiteY4" fmla="*/ 0 h 743771"/>
              <a:gd name="connsiteX5" fmla="*/ 3576736 w 8534400"/>
              <a:gd name="connsiteY5" fmla="*/ 0 h 743771"/>
              <a:gd name="connsiteX6" fmla="*/ 2958002 w 8534400"/>
              <a:gd name="connsiteY6" fmla="*/ 743771 h 743771"/>
              <a:gd name="connsiteX7" fmla="*/ 0 w 8534400"/>
              <a:gd name="connsiteY7" fmla="*/ 743771 h 74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743771">
                <a:moveTo>
                  <a:pt x="4819588" y="0"/>
                </a:moveTo>
                <a:lnTo>
                  <a:pt x="8534400" y="0"/>
                </a:lnTo>
                <a:lnTo>
                  <a:pt x="8534400" y="743771"/>
                </a:lnTo>
                <a:lnTo>
                  <a:pt x="5438322" y="743771"/>
                </a:lnTo>
                <a:close/>
                <a:moveTo>
                  <a:pt x="0" y="0"/>
                </a:moveTo>
                <a:lnTo>
                  <a:pt x="3576736" y="0"/>
                </a:lnTo>
                <a:lnTo>
                  <a:pt x="2958002" y="743771"/>
                </a:lnTo>
                <a:lnTo>
                  <a:pt x="0" y="74377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="" xmlns:a16="http://schemas.microsoft.com/office/drawing/2014/main" id="{1CB8509E-5622-4C67-8354-3F37DE8FE9A3}"/>
              </a:ext>
            </a:extLst>
          </p:cNvPr>
          <p:cNvSpPr/>
          <p:nvPr/>
        </p:nvSpPr>
        <p:spPr>
          <a:xfrm>
            <a:off x="1079500" y="1678931"/>
            <a:ext cx="8534400" cy="743771"/>
          </a:xfrm>
          <a:custGeom>
            <a:avLst/>
            <a:gdLst>
              <a:gd name="connsiteX0" fmla="*/ 4819588 w 8534400"/>
              <a:gd name="connsiteY0" fmla="*/ 0 h 743771"/>
              <a:gd name="connsiteX1" fmla="*/ 8534400 w 8534400"/>
              <a:gd name="connsiteY1" fmla="*/ 0 h 743771"/>
              <a:gd name="connsiteX2" fmla="*/ 8534400 w 8534400"/>
              <a:gd name="connsiteY2" fmla="*/ 743771 h 743771"/>
              <a:gd name="connsiteX3" fmla="*/ 5438322 w 8534400"/>
              <a:gd name="connsiteY3" fmla="*/ 743771 h 743771"/>
              <a:gd name="connsiteX4" fmla="*/ 0 w 8534400"/>
              <a:gd name="connsiteY4" fmla="*/ 0 h 743771"/>
              <a:gd name="connsiteX5" fmla="*/ 3576736 w 8534400"/>
              <a:gd name="connsiteY5" fmla="*/ 0 h 743771"/>
              <a:gd name="connsiteX6" fmla="*/ 2958002 w 8534400"/>
              <a:gd name="connsiteY6" fmla="*/ 743771 h 743771"/>
              <a:gd name="connsiteX7" fmla="*/ 0 w 8534400"/>
              <a:gd name="connsiteY7" fmla="*/ 743771 h 74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743771">
                <a:moveTo>
                  <a:pt x="4819588" y="0"/>
                </a:moveTo>
                <a:lnTo>
                  <a:pt x="8534400" y="0"/>
                </a:lnTo>
                <a:lnTo>
                  <a:pt x="8534400" y="743771"/>
                </a:lnTo>
                <a:lnTo>
                  <a:pt x="5438322" y="743771"/>
                </a:lnTo>
                <a:close/>
                <a:moveTo>
                  <a:pt x="0" y="0"/>
                </a:moveTo>
                <a:lnTo>
                  <a:pt x="3576736" y="0"/>
                </a:lnTo>
                <a:lnTo>
                  <a:pt x="2958002" y="743771"/>
                </a:lnTo>
                <a:lnTo>
                  <a:pt x="0" y="74377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20B0D84-0357-40E9-94EC-A9FF076F1C23}"/>
              </a:ext>
            </a:extLst>
          </p:cNvPr>
          <p:cNvSpPr/>
          <p:nvPr/>
        </p:nvSpPr>
        <p:spPr>
          <a:xfrm>
            <a:off x="1155700" y="2839706"/>
            <a:ext cx="8534400" cy="7437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23B9DE5A-34F2-4254-BABD-36CBE8C54943}"/>
              </a:ext>
            </a:extLst>
          </p:cNvPr>
          <p:cNvSpPr/>
          <p:nvPr/>
        </p:nvSpPr>
        <p:spPr>
          <a:xfrm>
            <a:off x="1155700" y="3964616"/>
            <a:ext cx="8534400" cy="7437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object 33">
            <a:extLst>
              <a:ext uri="{FF2B5EF4-FFF2-40B4-BE49-F238E27FC236}">
                <a16:creationId xmlns="" xmlns:a16="http://schemas.microsoft.com/office/drawing/2014/main" id="{80B9E224-2856-4CC5-96BF-096ECC016644}"/>
              </a:ext>
            </a:extLst>
          </p:cNvPr>
          <p:cNvSpPr/>
          <p:nvPr/>
        </p:nvSpPr>
        <p:spPr>
          <a:xfrm>
            <a:off x="9338328" y="277529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71" name="object 33">
            <a:extLst>
              <a:ext uri="{FF2B5EF4-FFF2-40B4-BE49-F238E27FC236}">
                <a16:creationId xmlns="" xmlns:a16="http://schemas.microsoft.com/office/drawing/2014/main" id="{033B2316-142E-481E-A34F-0649B00AFBC2}"/>
              </a:ext>
            </a:extLst>
          </p:cNvPr>
          <p:cNvSpPr/>
          <p:nvPr/>
        </p:nvSpPr>
        <p:spPr>
          <a:xfrm>
            <a:off x="9339263" y="16143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72" name="object 33">
            <a:extLst>
              <a:ext uri="{FF2B5EF4-FFF2-40B4-BE49-F238E27FC236}">
                <a16:creationId xmlns="" xmlns:a16="http://schemas.microsoft.com/office/drawing/2014/main" id="{F3321824-9E08-44DC-A89E-97A117667DFE}"/>
              </a:ext>
            </a:extLst>
          </p:cNvPr>
          <p:cNvSpPr/>
          <p:nvPr/>
        </p:nvSpPr>
        <p:spPr>
          <a:xfrm>
            <a:off x="9338328" y="38988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73" name="object 33">
            <a:extLst>
              <a:ext uri="{FF2B5EF4-FFF2-40B4-BE49-F238E27FC236}">
                <a16:creationId xmlns="" xmlns:a16="http://schemas.microsoft.com/office/drawing/2014/main" id="{81D6A96B-FF1A-4690-9839-41EA3E1771A0}"/>
              </a:ext>
            </a:extLst>
          </p:cNvPr>
          <p:cNvSpPr/>
          <p:nvPr/>
        </p:nvSpPr>
        <p:spPr>
          <a:xfrm>
            <a:off x="9338328" y="5036300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8" name="object 33">
            <a:extLst>
              <a:ext uri="{FF2B5EF4-FFF2-40B4-BE49-F238E27FC236}">
                <a16:creationId xmlns="" xmlns:a16="http://schemas.microsoft.com/office/drawing/2014/main" id="{6B99000C-76D6-497E-9FF2-3FC91392F327}"/>
              </a:ext>
            </a:extLst>
          </p:cNvPr>
          <p:cNvSpPr/>
          <p:nvPr/>
        </p:nvSpPr>
        <p:spPr>
          <a:xfrm>
            <a:off x="495244" y="277369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9" name="object 33">
            <a:extLst>
              <a:ext uri="{FF2B5EF4-FFF2-40B4-BE49-F238E27FC236}">
                <a16:creationId xmlns="" xmlns:a16="http://schemas.microsoft.com/office/drawing/2014/main" id="{DCCFB983-6B24-4C90-AF2A-679D868AB4DC}"/>
              </a:ext>
            </a:extLst>
          </p:cNvPr>
          <p:cNvSpPr/>
          <p:nvPr/>
        </p:nvSpPr>
        <p:spPr>
          <a:xfrm>
            <a:off x="496179" y="16127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7" name="object 33">
            <a:extLst>
              <a:ext uri="{FF2B5EF4-FFF2-40B4-BE49-F238E27FC236}">
                <a16:creationId xmlns="" xmlns:a16="http://schemas.microsoft.com/office/drawing/2014/main" id="{D8046D85-3D35-415D-AAB1-C2115E5650E5}"/>
              </a:ext>
            </a:extLst>
          </p:cNvPr>
          <p:cNvSpPr/>
          <p:nvPr/>
        </p:nvSpPr>
        <p:spPr>
          <a:xfrm>
            <a:off x="495244" y="38972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5" name="object 33">
            <a:extLst>
              <a:ext uri="{FF2B5EF4-FFF2-40B4-BE49-F238E27FC236}">
                <a16:creationId xmlns="" xmlns:a16="http://schemas.microsoft.com/office/drawing/2014/main" id="{34841DE4-2E42-4F29-9CC2-CFAFABD62F6C}"/>
              </a:ext>
            </a:extLst>
          </p:cNvPr>
          <p:cNvSpPr/>
          <p:nvPr/>
        </p:nvSpPr>
        <p:spPr>
          <a:xfrm>
            <a:off x="495244" y="48878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grpSp>
        <p:nvGrpSpPr>
          <p:cNvPr id="58" name="Рисунок 32">
            <a:extLst>
              <a:ext uri="{FF2B5EF4-FFF2-40B4-BE49-F238E27FC236}">
                <a16:creationId xmlns="" xmlns:a16="http://schemas.microsoft.com/office/drawing/2014/main" id="{DECC2E9A-6C1D-49E6-9158-4A656D88AD98}"/>
              </a:ext>
            </a:extLst>
          </p:cNvPr>
          <p:cNvGrpSpPr/>
          <p:nvPr/>
        </p:nvGrpSpPr>
        <p:grpSpPr>
          <a:xfrm>
            <a:off x="9545719" y="1803387"/>
            <a:ext cx="471535" cy="448233"/>
            <a:chOff x="873840" y="5970593"/>
            <a:chExt cx="577275" cy="548748"/>
          </a:xfrm>
          <a:solidFill>
            <a:schemeClr val="accent1"/>
          </a:solidFill>
        </p:grpSpPr>
        <p:sp>
          <p:nvSpPr>
            <p:cNvPr id="60" name="Полилиния: фигура 59">
              <a:extLst>
                <a:ext uri="{FF2B5EF4-FFF2-40B4-BE49-F238E27FC236}">
                  <a16:creationId xmlns="" xmlns:a16="http://schemas.microsoft.com/office/drawing/2014/main" id="{E87B389B-AE15-44E7-BBF3-94E0543EE69C}"/>
                </a:ext>
              </a:extLst>
            </p:cNvPr>
            <p:cNvSpPr/>
            <p:nvPr/>
          </p:nvSpPr>
          <p:spPr>
            <a:xfrm>
              <a:off x="1062231" y="5970593"/>
              <a:ext cx="206224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3941 w 206225"/>
                <a:gd name="connsiteY5" fmla="*/ 17833 h 206098"/>
                <a:gd name="connsiteX6" fmla="*/ 17578 w 206225"/>
                <a:gd name="connsiteY6" fmla="*/ 102157 h 206098"/>
                <a:gd name="connsiteX7" fmla="*/ 101521 w 206225"/>
                <a:gd name="connsiteY7" fmla="*/ 188138 h 206098"/>
                <a:gd name="connsiteX8" fmla="*/ 188138 w 206225"/>
                <a:gd name="connsiteY8" fmla="*/ 105087 h 206098"/>
                <a:gd name="connsiteX9" fmla="*/ 103941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987"/>
                    <a:pt x="0" y="103431"/>
                  </a:cubicBezTo>
                  <a:close/>
                  <a:moveTo>
                    <a:pt x="103941" y="17833"/>
                  </a:moveTo>
                  <a:cubicBezTo>
                    <a:pt x="56811" y="17196"/>
                    <a:pt x="17961" y="55155"/>
                    <a:pt x="17578" y="102157"/>
                  </a:cubicBezTo>
                  <a:cubicBezTo>
                    <a:pt x="17196" y="148778"/>
                    <a:pt x="55028" y="187628"/>
                    <a:pt x="101521" y="188138"/>
                  </a:cubicBezTo>
                  <a:cubicBezTo>
                    <a:pt x="148650" y="188647"/>
                    <a:pt x="187373" y="151453"/>
                    <a:pt x="188138" y="105087"/>
                  </a:cubicBezTo>
                  <a:cubicBezTo>
                    <a:pt x="189029" y="57066"/>
                    <a:pt x="151835" y="18470"/>
                    <a:pt x="103941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="" xmlns:a16="http://schemas.microsoft.com/office/drawing/2014/main" id="{D6684739-8799-4702-BB7E-424D7B947BAC}"/>
                </a:ext>
              </a:extLst>
            </p:cNvPr>
            <p:cNvSpPr/>
            <p:nvPr/>
          </p:nvSpPr>
          <p:spPr>
            <a:xfrm>
              <a:off x="873840" y="6242040"/>
              <a:ext cx="577275" cy="277301"/>
            </a:xfrm>
            <a:custGeom>
              <a:avLst/>
              <a:gdLst>
                <a:gd name="connsiteX0" fmla="*/ 577277 w 577276"/>
                <a:gd name="connsiteY0" fmla="*/ 0 h 277301"/>
                <a:gd name="connsiteX1" fmla="*/ 71077 w 577276"/>
                <a:gd name="connsiteY1" fmla="*/ 0 h 277301"/>
                <a:gd name="connsiteX2" fmla="*/ 255 w 577276"/>
                <a:gd name="connsiteY2" fmla="*/ 76554 h 277301"/>
                <a:gd name="connsiteX3" fmla="*/ 0 w 577276"/>
                <a:gd name="connsiteY3" fmla="*/ 76554 h 277301"/>
                <a:gd name="connsiteX4" fmla="*/ 0 w 577276"/>
                <a:gd name="connsiteY4" fmla="*/ 277302 h 277301"/>
                <a:gd name="connsiteX5" fmla="*/ 521485 w 577276"/>
                <a:gd name="connsiteY5" fmla="*/ 277175 h 277301"/>
                <a:gd name="connsiteX6" fmla="*/ 577150 w 577276"/>
                <a:gd name="connsiteY6" fmla="*/ 199474 h 277301"/>
                <a:gd name="connsiteX7" fmla="*/ 577277 w 577276"/>
                <a:gd name="connsiteY7" fmla="*/ 0 h 277301"/>
                <a:gd name="connsiteX8" fmla="*/ 502506 w 577276"/>
                <a:gd name="connsiteY8" fmla="*/ 76554 h 277301"/>
                <a:gd name="connsiteX9" fmla="*/ 92604 w 577276"/>
                <a:gd name="connsiteY9" fmla="*/ 76554 h 277301"/>
                <a:gd name="connsiteX10" fmla="*/ 92604 w 577276"/>
                <a:gd name="connsiteY10" fmla="*/ 18342 h 277301"/>
                <a:gd name="connsiteX11" fmla="*/ 556642 w 577276"/>
                <a:gd name="connsiteY11" fmla="*/ 17833 h 277301"/>
                <a:gd name="connsiteX12" fmla="*/ 76045 w 577276"/>
                <a:gd name="connsiteY12" fmla="*/ 19489 h 277301"/>
                <a:gd name="connsiteX13" fmla="*/ 76045 w 577276"/>
                <a:gd name="connsiteY13" fmla="*/ 76554 h 277301"/>
                <a:gd name="connsiteX14" fmla="*/ 23183 w 577276"/>
                <a:gd name="connsiteY14" fmla="*/ 76554 h 277301"/>
                <a:gd name="connsiteX15" fmla="*/ 76045 w 577276"/>
                <a:gd name="connsiteY15" fmla="*/ 19489 h 277301"/>
                <a:gd name="connsiteX16" fmla="*/ 499449 w 577276"/>
                <a:gd name="connsiteY16" fmla="*/ 253737 h 277301"/>
                <a:gd name="connsiteX17" fmla="*/ 23055 w 577276"/>
                <a:gd name="connsiteY17" fmla="*/ 253992 h 277301"/>
                <a:gd name="connsiteX18" fmla="*/ 23055 w 577276"/>
                <a:gd name="connsiteY18" fmla="*/ 99737 h 277301"/>
                <a:gd name="connsiteX19" fmla="*/ 499449 w 577276"/>
                <a:gd name="connsiteY19" fmla="*/ 99864 h 277301"/>
                <a:gd name="connsiteX20" fmla="*/ 499449 w 577276"/>
                <a:gd name="connsiteY20" fmla="*/ 253737 h 277301"/>
                <a:gd name="connsiteX21" fmla="*/ 555113 w 577276"/>
                <a:gd name="connsiteY21" fmla="*/ 192978 h 277301"/>
                <a:gd name="connsiteX22" fmla="*/ 522632 w 577276"/>
                <a:gd name="connsiteY22" fmla="*/ 239089 h 277301"/>
                <a:gd name="connsiteX23" fmla="*/ 522632 w 577276"/>
                <a:gd name="connsiteY23" fmla="*/ 92604 h 277301"/>
                <a:gd name="connsiteX24" fmla="*/ 555113 w 577276"/>
                <a:gd name="connsiteY24" fmla="*/ 55919 h 277301"/>
                <a:gd name="connsiteX25" fmla="*/ 555113 w 577276"/>
                <a:gd name="connsiteY25" fmla="*/ 192978 h 2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276" h="277301">
                  <a:moveTo>
                    <a:pt x="577277" y="0"/>
                  </a:moveTo>
                  <a:lnTo>
                    <a:pt x="71077" y="0"/>
                  </a:lnTo>
                  <a:lnTo>
                    <a:pt x="255" y="76554"/>
                  </a:lnTo>
                  <a:lnTo>
                    <a:pt x="0" y="76554"/>
                  </a:lnTo>
                  <a:lnTo>
                    <a:pt x="0" y="277302"/>
                  </a:lnTo>
                  <a:lnTo>
                    <a:pt x="521485" y="277175"/>
                  </a:lnTo>
                  <a:lnTo>
                    <a:pt x="577150" y="199474"/>
                  </a:lnTo>
                  <a:lnTo>
                    <a:pt x="577277" y="0"/>
                  </a:lnTo>
                  <a:moveTo>
                    <a:pt x="502506" y="76554"/>
                  </a:moveTo>
                  <a:lnTo>
                    <a:pt x="92604" y="76554"/>
                  </a:lnTo>
                  <a:lnTo>
                    <a:pt x="92604" y="18342"/>
                  </a:lnTo>
                  <a:lnTo>
                    <a:pt x="556642" y="17833"/>
                  </a:lnTo>
                  <a:moveTo>
                    <a:pt x="76045" y="19489"/>
                  </a:moveTo>
                  <a:lnTo>
                    <a:pt x="76045" y="76554"/>
                  </a:lnTo>
                  <a:lnTo>
                    <a:pt x="23183" y="76554"/>
                  </a:lnTo>
                  <a:lnTo>
                    <a:pt x="76045" y="19489"/>
                  </a:lnTo>
                  <a:close/>
                  <a:moveTo>
                    <a:pt x="499449" y="253737"/>
                  </a:moveTo>
                  <a:lnTo>
                    <a:pt x="23055" y="253992"/>
                  </a:lnTo>
                  <a:lnTo>
                    <a:pt x="23055" y="99737"/>
                  </a:lnTo>
                  <a:lnTo>
                    <a:pt x="499449" y="99864"/>
                  </a:lnTo>
                  <a:lnTo>
                    <a:pt x="499449" y="253737"/>
                  </a:lnTo>
                  <a:close/>
                  <a:moveTo>
                    <a:pt x="555113" y="192978"/>
                  </a:moveTo>
                  <a:lnTo>
                    <a:pt x="522632" y="239089"/>
                  </a:lnTo>
                  <a:lnTo>
                    <a:pt x="522632" y="92604"/>
                  </a:lnTo>
                  <a:lnTo>
                    <a:pt x="555113" y="55919"/>
                  </a:lnTo>
                  <a:lnTo>
                    <a:pt x="555113" y="192978"/>
                  </a:lnTo>
                  <a:close/>
                </a:path>
              </a:pathLst>
            </a:custGeom>
            <a:solidFill>
              <a:srgbClr val="33343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="" xmlns:a16="http://schemas.microsoft.com/office/drawing/2014/main" id="{B0562445-A399-4F49-9E0E-4EC268EB7748}"/>
                </a:ext>
              </a:extLst>
            </p:cNvPr>
            <p:cNvSpPr/>
            <p:nvPr/>
          </p:nvSpPr>
          <p:spPr>
            <a:xfrm>
              <a:off x="1117004" y="6029761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850 h 87763"/>
                <a:gd name="connsiteX19" fmla="*/ 51843 w 90947"/>
                <a:gd name="connsiteY19" fmla="*/ 42035 h 87763"/>
                <a:gd name="connsiteX20" fmla="*/ 34902 w 90947"/>
                <a:gd name="connsiteY20" fmla="*/ 42035 h 87763"/>
                <a:gd name="connsiteX21" fmla="*/ 34902 w 90947"/>
                <a:gd name="connsiteY21" fmla="*/ 17323 h 87763"/>
                <a:gd name="connsiteX22" fmla="*/ 51843 w 90947"/>
                <a:gd name="connsiteY22" fmla="*/ 17323 h 87763"/>
                <a:gd name="connsiteX23" fmla="*/ 63562 w 90947"/>
                <a:gd name="connsiteY23" fmla="*/ 20381 h 87763"/>
                <a:gd name="connsiteX24" fmla="*/ 63562 w 90947"/>
                <a:gd name="connsiteY24" fmla="*/ 20381 h 87763"/>
                <a:gd name="connsiteX25" fmla="*/ 68020 w 90947"/>
                <a:gd name="connsiteY25" fmla="*/ 29552 h 87763"/>
                <a:gd name="connsiteX26" fmla="*/ 63562 w 90947"/>
                <a:gd name="connsiteY26" fmla="*/ 3885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850"/>
                  </a:moveTo>
                  <a:cubicBezTo>
                    <a:pt x="60759" y="40888"/>
                    <a:pt x="56811" y="42035"/>
                    <a:pt x="51843" y="42035"/>
                  </a:cubicBezTo>
                  <a:lnTo>
                    <a:pt x="34902" y="42035"/>
                  </a:lnTo>
                  <a:lnTo>
                    <a:pt x="34902" y="17323"/>
                  </a:lnTo>
                  <a:lnTo>
                    <a:pt x="51843" y="17323"/>
                  </a:lnTo>
                  <a:cubicBezTo>
                    <a:pt x="56811" y="17323"/>
                    <a:pt x="60759" y="18342"/>
                    <a:pt x="63562" y="20381"/>
                  </a:cubicBezTo>
                  <a:lnTo>
                    <a:pt x="63562" y="20381"/>
                  </a:lnTo>
                  <a:cubicBezTo>
                    <a:pt x="66491" y="22546"/>
                    <a:pt x="68020" y="25603"/>
                    <a:pt x="68020" y="29552"/>
                  </a:cubicBezTo>
                  <a:cubicBezTo>
                    <a:pt x="68020" y="33500"/>
                    <a:pt x="66491" y="36685"/>
                    <a:pt x="63562" y="38850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0" name="object 50"/>
          <p:cNvGrpSpPr>
            <a:grpSpLocks/>
          </p:cNvGrpSpPr>
          <p:nvPr/>
        </p:nvGrpSpPr>
        <p:grpSpPr bwMode="auto">
          <a:xfrm>
            <a:off x="3662363" y="2060575"/>
            <a:ext cx="3368675" cy="3367088"/>
            <a:chOff x="3642705" y="2498258"/>
            <a:chExt cx="3368040" cy="3368040"/>
          </a:xfrm>
        </p:grpSpPr>
        <p:sp>
          <p:nvSpPr>
            <p:cNvPr id="41" name="object 51"/>
            <p:cNvSpPr>
              <a:spLocks/>
            </p:cNvSpPr>
            <p:nvPr/>
          </p:nvSpPr>
          <p:spPr bwMode="auto">
            <a:xfrm>
              <a:off x="3731605" y="2587158"/>
              <a:ext cx="3190240" cy="3190240"/>
            </a:xfrm>
            <a:custGeom>
              <a:avLst/>
              <a:gdLst>
                <a:gd name="T0" fmla="*/ 1452330 w 3190240"/>
                <a:gd name="T1" fmla="*/ 6284 h 3190240"/>
                <a:gd name="T2" fmla="*/ 1267802 w 3190240"/>
                <a:gd name="T3" fmla="*/ 33571 h 3190240"/>
                <a:gd name="T4" fmla="*/ 1090777 w 3190240"/>
                <a:gd name="T5" fmla="*/ 81308 h 3190240"/>
                <a:gd name="T6" fmla="*/ 922520 w 3190240"/>
                <a:gd name="T7" fmla="*/ 148233 h 3190240"/>
                <a:gd name="T8" fmla="*/ 764292 w 3190240"/>
                <a:gd name="T9" fmla="*/ 233082 h 3190240"/>
                <a:gd name="T10" fmla="*/ 617358 w 3190240"/>
                <a:gd name="T11" fmla="*/ 334591 h 3190240"/>
                <a:gd name="T12" fmla="*/ 482979 w 3190240"/>
                <a:gd name="T13" fmla="*/ 451499 h 3190240"/>
                <a:gd name="T14" fmla="*/ 362420 w 3190240"/>
                <a:gd name="T15" fmla="*/ 582542 h 3190240"/>
                <a:gd name="T16" fmla="*/ 256943 w 3190240"/>
                <a:gd name="T17" fmla="*/ 726456 h 3190240"/>
                <a:gd name="T18" fmla="*/ 167812 w 3190240"/>
                <a:gd name="T19" fmla="*/ 881979 h 3190240"/>
                <a:gd name="T20" fmla="*/ 96288 w 3190240"/>
                <a:gd name="T21" fmla="*/ 1047847 h 3190240"/>
                <a:gd name="T22" fmla="*/ 43637 w 3190240"/>
                <a:gd name="T23" fmla="*/ 1222797 h 3190240"/>
                <a:gd name="T24" fmla="*/ 11119 w 3190240"/>
                <a:gd name="T25" fmla="*/ 1405566 h 3190240"/>
                <a:gd name="T26" fmla="*/ 0 w 3190240"/>
                <a:gd name="T27" fmla="*/ 1594891 h 3190240"/>
                <a:gd name="T28" fmla="*/ 11119 w 3190240"/>
                <a:gd name="T29" fmla="*/ 1784213 h 3190240"/>
                <a:gd name="T30" fmla="*/ 43637 w 3190240"/>
                <a:gd name="T31" fmla="*/ 1966980 h 3190240"/>
                <a:gd name="T32" fmla="*/ 96288 w 3190240"/>
                <a:gd name="T33" fmla="*/ 2141929 h 3190240"/>
                <a:gd name="T34" fmla="*/ 167812 w 3190240"/>
                <a:gd name="T35" fmla="*/ 2307795 h 3190240"/>
                <a:gd name="T36" fmla="*/ 256943 w 3190240"/>
                <a:gd name="T37" fmla="*/ 2463316 h 3190240"/>
                <a:gd name="T38" fmla="*/ 362420 w 3190240"/>
                <a:gd name="T39" fmla="*/ 2607230 h 3190240"/>
                <a:gd name="T40" fmla="*/ 482979 w 3190240"/>
                <a:gd name="T41" fmla="*/ 2738271 h 3190240"/>
                <a:gd name="T42" fmla="*/ 617358 w 3190240"/>
                <a:gd name="T43" fmla="*/ 2855179 h 3190240"/>
                <a:gd name="T44" fmla="*/ 764292 w 3190240"/>
                <a:gd name="T45" fmla="*/ 2956688 h 3190240"/>
                <a:gd name="T46" fmla="*/ 922520 w 3190240"/>
                <a:gd name="T47" fmla="*/ 3041537 h 3190240"/>
                <a:gd name="T48" fmla="*/ 1090777 w 3190240"/>
                <a:gd name="T49" fmla="*/ 3108461 h 3190240"/>
                <a:gd name="T50" fmla="*/ 1267802 w 3190240"/>
                <a:gd name="T51" fmla="*/ 3156198 h 3190240"/>
                <a:gd name="T52" fmla="*/ 1452330 w 3190240"/>
                <a:gd name="T53" fmla="*/ 3183485 h 3190240"/>
                <a:gd name="T54" fmla="*/ 1642767 w 3190240"/>
                <a:gd name="T55" fmla="*/ 3189065 h 3190240"/>
                <a:gd name="T56" fmla="*/ 1830569 w 3190240"/>
                <a:gd name="T57" fmla="*/ 3172477 h 3190240"/>
                <a:gd name="T58" fmla="*/ 2011500 w 3190240"/>
                <a:gd name="T59" fmla="*/ 3134807 h 3190240"/>
                <a:gd name="T60" fmla="*/ 2184296 w 3190240"/>
                <a:gd name="T61" fmla="*/ 3077318 h 3190240"/>
                <a:gd name="T62" fmla="*/ 2347695 w 3190240"/>
                <a:gd name="T63" fmla="*/ 3001274 h 3190240"/>
                <a:gd name="T64" fmla="*/ 2500432 w 3190240"/>
                <a:gd name="T65" fmla="*/ 2907937 h 3190240"/>
                <a:gd name="T66" fmla="*/ 2641246 w 3190240"/>
                <a:gd name="T67" fmla="*/ 2798571 h 3190240"/>
                <a:gd name="T68" fmla="*/ 2768873 w 3190240"/>
                <a:gd name="T69" fmla="*/ 2674438 h 3190240"/>
                <a:gd name="T70" fmla="*/ 2882049 w 3190240"/>
                <a:gd name="T71" fmla="*/ 2536803 h 3190240"/>
                <a:gd name="T72" fmla="*/ 2979511 w 3190240"/>
                <a:gd name="T73" fmla="*/ 2386928 h 3190240"/>
                <a:gd name="T74" fmla="*/ 3059997 w 3190240"/>
                <a:gd name="T75" fmla="*/ 2226076 h 3190240"/>
                <a:gd name="T76" fmla="*/ 3122243 w 3190240"/>
                <a:gd name="T77" fmla="*/ 2055511 h 3190240"/>
                <a:gd name="T78" fmla="*/ 3164987 w 3190240"/>
                <a:gd name="T79" fmla="*/ 1876495 h 3190240"/>
                <a:gd name="T80" fmla="*/ 3186963 w 3190240"/>
                <a:gd name="T81" fmla="*/ 1690293 h 3190240"/>
                <a:gd name="T82" fmla="*/ 3186963 w 3190240"/>
                <a:gd name="T83" fmla="*/ 1499488 h 3190240"/>
                <a:gd name="T84" fmla="*/ 3164987 w 3190240"/>
                <a:gd name="T85" fmla="*/ 1313283 h 3190240"/>
                <a:gd name="T86" fmla="*/ 3122243 w 3190240"/>
                <a:gd name="T87" fmla="*/ 1134265 h 3190240"/>
                <a:gd name="T88" fmla="*/ 3059997 w 3190240"/>
                <a:gd name="T89" fmla="*/ 963698 h 3190240"/>
                <a:gd name="T90" fmla="*/ 2979511 w 3190240"/>
                <a:gd name="T91" fmla="*/ 802845 h 3190240"/>
                <a:gd name="T92" fmla="*/ 2882049 w 3190240"/>
                <a:gd name="T93" fmla="*/ 652969 h 3190240"/>
                <a:gd name="T94" fmla="*/ 2768873 w 3190240"/>
                <a:gd name="T95" fmla="*/ 515333 h 3190240"/>
                <a:gd name="T96" fmla="*/ 2641246 w 3190240"/>
                <a:gd name="T97" fmla="*/ 391200 h 3190240"/>
                <a:gd name="T98" fmla="*/ 2500432 w 3190240"/>
                <a:gd name="T99" fmla="*/ 281833 h 3190240"/>
                <a:gd name="T100" fmla="*/ 2347695 w 3190240"/>
                <a:gd name="T101" fmla="*/ 188496 h 3190240"/>
                <a:gd name="T102" fmla="*/ 2184296 w 3190240"/>
                <a:gd name="T103" fmla="*/ 112451 h 3190240"/>
                <a:gd name="T104" fmla="*/ 2011500 w 3190240"/>
                <a:gd name="T105" fmla="*/ 54962 h 3190240"/>
                <a:gd name="T106" fmla="*/ 1830569 w 3190240"/>
                <a:gd name="T107" fmla="*/ 17292 h 3190240"/>
                <a:gd name="T108" fmla="*/ 1642767 w 3190240"/>
                <a:gd name="T109" fmla="*/ 704 h 319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0240" h="3190240">
                  <a:moveTo>
                    <a:pt x="1594891" y="0"/>
                  </a:moveTo>
                  <a:lnTo>
                    <a:pt x="1547013" y="704"/>
                  </a:lnTo>
                  <a:lnTo>
                    <a:pt x="1499487" y="2806"/>
                  </a:lnTo>
                  <a:lnTo>
                    <a:pt x="1452330" y="6284"/>
                  </a:lnTo>
                  <a:lnTo>
                    <a:pt x="1405563" y="11119"/>
                  </a:lnTo>
                  <a:lnTo>
                    <a:pt x="1359207" y="17292"/>
                  </a:lnTo>
                  <a:lnTo>
                    <a:pt x="1313280" y="24783"/>
                  </a:lnTo>
                  <a:lnTo>
                    <a:pt x="1267802" y="33571"/>
                  </a:lnTo>
                  <a:lnTo>
                    <a:pt x="1222793" y="43637"/>
                  </a:lnTo>
                  <a:lnTo>
                    <a:pt x="1178272" y="54962"/>
                  </a:lnTo>
                  <a:lnTo>
                    <a:pt x="1134261" y="67526"/>
                  </a:lnTo>
                  <a:lnTo>
                    <a:pt x="1090777" y="81308"/>
                  </a:lnTo>
                  <a:lnTo>
                    <a:pt x="1047841" y="96290"/>
                  </a:lnTo>
                  <a:lnTo>
                    <a:pt x="1005474" y="112451"/>
                  </a:lnTo>
                  <a:lnTo>
                    <a:pt x="963693" y="129772"/>
                  </a:lnTo>
                  <a:lnTo>
                    <a:pt x="922520" y="148233"/>
                  </a:lnTo>
                  <a:lnTo>
                    <a:pt x="881973" y="167814"/>
                  </a:lnTo>
                  <a:lnTo>
                    <a:pt x="842073" y="188496"/>
                  </a:lnTo>
                  <a:lnTo>
                    <a:pt x="802840" y="210258"/>
                  </a:lnTo>
                  <a:lnTo>
                    <a:pt x="764292" y="233082"/>
                  </a:lnTo>
                  <a:lnTo>
                    <a:pt x="726450" y="256946"/>
                  </a:lnTo>
                  <a:lnTo>
                    <a:pt x="689334" y="281833"/>
                  </a:lnTo>
                  <a:lnTo>
                    <a:pt x="652963" y="307721"/>
                  </a:lnTo>
                  <a:lnTo>
                    <a:pt x="617358" y="334591"/>
                  </a:lnTo>
                  <a:lnTo>
                    <a:pt x="582537" y="362424"/>
                  </a:lnTo>
                  <a:lnTo>
                    <a:pt x="548520" y="391200"/>
                  </a:lnTo>
                  <a:lnTo>
                    <a:pt x="515328" y="420898"/>
                  </a:lnTo>
                  <a:lnTo>
                    <a:pt x="482979" y="451499"/>
                  </a:lnTo>
                  <a:lnTo>
                    <a:pt x="451495" y="482984"/>
                  </a:lnTo>
                  <a:lnTo>
                    <a:pt x="420893" y="515333"/>
                  </a:lnTo>
                  <a:lnTo>
                    <a:pt x="391195" y="548525"/>
                  </a:lnTo>
                  <a:lnTo>
                    <a:pt x="362420" y="582542"/>
                  </a:lnTo>
                  <a:lnTo>
                    <a:pt x="334588" y="617363"/>
                  </a:lnTo>
                  <a:lnTo>
                    <a:pt x="307717" y="652969"/>
                  </a:lnTo>
                  <a:lnTo>
                    <a:pt x="281829" y="689340"/>
                  </a:lnTo>
                  <a:lnTo>
                    <a:pt x="256943" y="726456"/>
                  </a:lnTo>
                  <a:lnTo>
                    <a:pt x="233079" y="764298"/>
                  </a:lnTo>
                  <a:lnTo>
                    <a:pt x="210255" y="802845"/>
                  </a:lnTo>
                  <a:lnTo>
                    <a:pt x="188493" y="842079"/>
                  </a:lnTo>
                  <a:lnTo>
                    <a:pt x="167812" y="881979"/>
                  </a:lnTo>
                  <a:lnTo>
                    <a:pt x="148231" y="922525"/>
                  </a:lnTo>
                  <a:lnTo>
                    <a:pt x="129770" y="963698"/>
                  </a:lnTo>
                  <a:lnTo>
                    <a:pt x="112449" y="1005479"/>
                  </a:lnTo>
                  <a:lnTo>
                    <a:pt x="96288" y="1047847"/>
                  </a:lnTo>
                  <a:lnTo>
                    <a:pt x="81307" y="1090782"/>
                  </a:lnTo>
                  <a:lnTo>
                    <a:pt x="67525" y="1134265"/>
                  </a:lnTo>
                  <a:lnTo>
                    <a:pt x="54961" y="1178277"/>
                  </a:lnTo>
                  <a:lnTo>
                    <a:pt x="43637" y="1222797"/>
                  </a:lnTo>
                  <a:lnTo>
                    <a:pt x="33570" y="1267805"/>
                  </a:lnTo>
                  <a:lnTo>
                    <a:pt x="24782" y="1313283"/>
                  </a:lnTo>
                  <a:lnTo>
                    <a:pt x="17292" y="1359210"/>
                  </a:lnTo>
                  <a:lnTo>
                    <a:pt x="11119" y="1405566"/>
                  </a:lnTo>
                  <a:lnTo>
                    <a:pt x="6284" y="1452332"/>
                  </a:lnTo>
                  <a:lnTo>
                    <a:pt x="2806" y="1499488"/>
                  </a:lnTo>
                  <a:lnTo>
                    <a:pt x="704" y="1547014"/>
                  </a:lnTo>
                  <a:lnTo>
                    <a:pt x="0" y="1594891"/>
                  </a:lnTo>
                  <a:lnTo>
                    <a:pt x="704" y="1642767"/>
                  </a:lnTo>
                  <a:lnTo>
                    <a:pt x="2806" y="1690293"/>
                  </a:lnTo>
                  <a:lnTo>
                    <a:pt x="6284" y="1737448"/>
                  </a:lnTo>
                  <a:lnTo>
                    <a:pt x="11119" y="1784213"/>
                  </a:lnTo>
                  <a:lnTo>
                    <a:pt x="17292" y="1830569"/>
                  </a:lnTo>
                  <a:lnTo>
                    <a:pt x="24782" y="1876495"/>
                  </a:lnTo>
                  <a:lnTo>
                    <a:pt x="33570" y="1921972"/>
                  </a:lnTo>
                  <a:lnTo>
                    <a:pt x="43637" y="1966980"/>
                  </a:lnTo>
                  <a:lnTo>
                    <a:pt x="54961" y="2011500"/>
                  </a:lnTo>
                  <a:lnTo>
                    <a:pt x="67525" y="2055511"/>
                  </a:lnTo>
                  <a:lnTo>
                    <a:pt x="81307" y="2098994"/>
                  </a:lnTo>
                  <a:lnTo>
                    <a:pt x="96288" y="2141929"/>
                  </a:lnTo>
                  <a:lnTo>
                    <a:pt x="112449" y="2184296"/>
                  </a:lnTo>
                  <a:lnTo>
                    <a:pt x="129770" y="2226076"/>
                  </a:lnTo>
                  <a:lnTo>
                    <a:pt x="148231" y="2267249"/>
                  </a:lnTo>
                  <a:lnTo>
                    <a:pt x="167812" y="2307795"/>
                  </a:lnTo>
                  <a:lnTo>
                    <a:pt x="188493" y="2347695"/>
                  </a:lnTo>
                  <a:lnTo>
                    <a:pt x="210255" y="2386928"/>
                  </a:lnTo>
                  <a:lnTo>
                    <a:pt x="233079" y="2425475"/>
                  </a:lnTo>
                  <a:lnTo>
                    <a:pt x="256943" y="2463316"/>
                  </a:lnTo>
                  <a:lnTo>
                    <a:pt x="281829" y="2500432"/>
                  </a:lnTo>
                  <a:lnTo>
                    <a:pt x="307717" y="2536803"/>
                  </a:lnTo>
                  <a:lnTo>
                    <a:pt x="334588" y="2572409"/>
                  </a:lnTo>
                  <a:lnTo>
                    <a:pt x="362420" y="2607230"/>
                  </a:lnTo>
                  <a:lnTo>
                    <a:pt x="391195" y="2641246"/>
                  </a:lnTo>
                  <a:lnTo>
                    <a:pt x="420893" y="2674438"/>
                  </a:lnTo>
                  <a:lnTo>
                    <a:pt x="451495" y="2706787"/>
                  </a:lnTo>
                  <a:lnTo>
                    <a:pt x="482979" y="2738271"/>
                  </a:lnTo>
                  <a:lnTo>
                    <a:pt x="515328" y="2768873"/>
                  </a:lnTo>
                  <a:lnTo>
                    <a:pt x="548520" y="2798571"/>
                  </a:lnTo>
                  <a:lnTo>
                    <a:pt x="582537" y="2827346"/>
                  </a:lnTo>
                  <a:lnTo>
                    <a:pt x="617358" y="2855179"/>
                  </a:lnTo>
                  <a:lnTo>
                    <a:pt x="652963" y="2882049"/>
                  </a:lnTo>
                  <a:lnTo>
                    <a:pt x="689334" y="2907937"/>
                  </a:lnTo>
                  <a:lnTo>
                    <a:pt x="726450" y="2932823"/>
                  </a:lnTo>
                  <a:lnTo>
                    <a:pt x="764292" y="2956688"/>
                  </a:lnTo>
                  <a:lnTo>
                    <a:pt x="802840" y="2979511"/>
                  </a:lnTo>
                  <a:lnTo>
                    <a:pt x="842073" y="3001274"/>
                  </a:lnTo>
                  <a:lnTo>
                    <a:pt x="881973" y="3021955"/>
                  </a:lnTo>
                  <a:lnTo>
                    <a:pt x="922520" y="3041537"/>
                  </a:lnTo>
                  <a:lnTo>
                    <a:pt x="963693" y="3059997"/>
                  </a:lnTo>
                  <a:lnTo>
                    <a:pt x="1005474" y="3077318"/>
                  </a:lnTo>
                  <a:lnTo>
                    <a:pt x="1047841" y="3093479"/>
                  </a:lnTo>
                  <a:lnTo>
                    <a:pt x="1090777" y="3108461"/>
                  </a:lnTo>
                  <a:lnTo>
                    <a:pt x="1134261" y="3122243"/>
                  </a:lnTo>
                  <a:lnTo>
                    <a:pt x="1178272" y="3134807"/>
                  </a:lnTo>
                  <a:lnTo>
                    <a:pt x="1222793" y="3146132"/>
                  </a:lnTo>
                  <a:lnTo>
                    <a:pt x="1267802" y="3156198"/>
                  </a:lnTo>
                  <a:lnTo>
                    <a:pt x="1313280" y="3164987"/>
                  </a:lnTo>
                  <a:lnTo>
                    <a:pt x="1359207" y="3172477"/>
                  </a:lnTo>
                  <a:lnTo>
                    <a:pt x="1405563" y="3178650"/>
                  </a:lnTo>
                  <a:lnTo>
                    <a:pt x="1452330" y="3183485"/>
                  </a:lnTo>
                  <a:lnTo>
                    <a:pt x="1499487" y="3186963"/>
                  </a:lnTo>
                  <a:lnTo>
                    <a:pt x="1547013" y="3189065"/>
                  </a:lnTo>
                  <a:lnTo>
                    <a:pt x="1594891" y="3189770"/>
                  </a:lnTo>
                  <a:lnTo>
                    <a:pt x="1642767" y="3189065"/>
                  </a:lnTo>
                  <a:lnTo>
                    <a:pt x="1690293" y="3186963"/>
                  </a:lnTo>
                  <a:lnTo>
                    <a:pt x="1737448" y="3183485"/>
                  </a:lnTo>
                  <a:lnTo>
                    <a:pt x="1784213" y="3178650"/>
                  </a:lnTo>
                  <a:lnTo>
                    <a:pt x="1830569" y="3172477"/>
                  </a:lnTo>
                  <a:lnTo>
                    <a:pt x="1876495" y="3164987"/>
                  </a:lnTo>
                  <a:lnTo>
                    <a:pt x="1921972" y="3156198"/>
                  </a:lnTo>
                  <a:lnTo>
                    <a:pt x="1966980" y="3146132"/>
                  </a:lnTo>
                  <a:lnTo>
                    <a:pt x="2011500" y="3134807"/>
                  </a:lnTo>
                  <a:lnTo>
                    <a:pt x="2055511" y="3122243"/>
                  </a:lnTo>
                  <a:lnTo>
                    <a:pt x="2098994" y="3108461"/>
                  </a:lnTo>
                  <a:lnTo>
                    <a:pt x="2141929" y="3093479"/>
                  </a:lnTo>
                  <a:lnTo>
                    <a:pt x="2184296" y="3077318"/>
                  </a:lnTo>
                  <a:lnTo>
                    <a:pt x="2226076" y="3059997"/>
                  </a:lnTo>
                  <a:lnTo>
                    <a:pt x="2267249" y="3041537"/>
                  </a:lnTo>
                  <a:lnTo>
                    <a:pt x="2307795" y="3021955"/>
                  </a:lnTo>
                  <a:lnTo>
                    <a:pt x="2347695" y="3001274"/>
                  </a:lnTo>
                  <a:lnTo>
                    <a:pt x="2386928" y="2979511"/>
                  </a:lnTo>
                  <a:lnTo>
                    <a:pt x="2425475" y="2956688"/>
                  </a:lnTo>
                  <a:lnTo>
                    <a:pt x="2463316" y="2932823"/>
                  </a:lnTo>
                  <a:lnTo>
                    <a:pt x="2500432" y="2907937"/>
                  </a:lnTo>
                  <a:lnTo>
                    <a:pt x="2536803" y="2882049"/>
                  </a:lnTo>
                  <a:lnTo>
                    <a:pt x="2572409" y="2855179"/>
                  </a:lnTo>
                  <a:lnTo>
                    <a:pt x="2607230" y="2827346"/>
                  </a:lnTo>
                  <a:lnTo>
                    <a:pt x="2641246" y="2798571"/>
                  </a:lnTo>
                  <a:lnTo>
                    <a:pt x="2674438" y="2768873"/>
                  </a:lnTo>
                  <a:lnTo>
                    <a:pt x="2706787" y="2738271"/>
                  </a:lnTo>
                  <a:lnTo>
                    <a:pt x="2738271" y="2706787"/>
                  </a:lnTo>
                  <a:lnTo>
                    <a:pt x="2768873" y="2674438"/>
                  </a:lnTo>
                  <a:lnTo>
                    <a:pt x="2798571" y="2641246"/>
                  </a:lnTo>
                  <a:lnTo>
                    <a:pt x="2827346" y="2607230"/>
                  </a:lnTo>
                  <a:lnTo>
                    <a:pt x="2855179" y="2572409"/>
                  </a:lnTo>
                  <a:lnTo>
                    <a:pt x="2882049" y="2536803"/>
                  </a:lnTo>
                  <a:lnTo>
                    <a:pt x="2907937" y="2500432"/>
                  </a:lnTo>
                  <a:lnTo>
                    <a:pt x="2932823" y="2463316"/>
                  </a:lnTo>
                  <a:lnTo>
                    <a:pt x="2956688" y="2425475"/>
                  </a:lnTo>
                  <a:lnTo>
                    <a:pt x="2979511" y="2386928"/>
                  </a:lnTo>
                  <a:lnTo>
                    <a:pt x="3001274" y="2347695"/>
                  </a:lnTo>
                  <a:lnTo>
                    <a:pt x="3021955" y="2307795"/>
                  </a:lnTo>
                  <a:lnTo>
                    <a:pt x="3041537" y="2267249"/>
                  </a:lnTo>
                  <a:lnTo>
                    <a:pt x="3059997" y="2226076"/>
                  </a:lnTo>
                  <a:lnTo>
                    <a:pt x="3077318" y="2184296"/>
                  </a:lnTo>
                  <a:lnTo>
                    <a:pt x="3093479" y="2141929"/>
                  </a:lnTo>
                  <a:lnTo>
                    <a:pt x="3108461" y="2098994"/>
                  </a:lnTo>
                  <a:lnTo>
                    <a:pt x="3122243" y="2055511"/>
                  </a:lnTo>
                  <a:lnTo>
                    <a:pt x="3134807" y="2011500"/>
                  </a:lnTo>
                  <a:lnTo>
                    <a:pt x="3146132" y="1966980"/>
                  </a:lnTo>
                  <a:lnTo>
                    <a:pt x="3156198" y="1921972"/>
                  </a:lnTo>
                  <a:lnTo>
                    <a:pt x="3164987" y="1876495"/>
                  </a:lnTo>
                  <a:lnTo>
                    <a:pt x="3172477" y="1830569"/>
                  </a:lnTo>
                  <a:lnTo>
                    <a:pt x="3178650" y="1784213"/>
                  </a:lnTo>
                  <a:lnTo>
                    <a:pt x="3183485" y="1737448"/>
                  </a:lnTo>
                  <a:lnTo>
                    <a:pt x="3186963" y="1690293"/>
                  </a:lnTo>
                  <a:lnTo>
                    <a:pt x="3189065" y="1642767"/>
                  </a:lnTo>
                  <a:lnTo>
                    <a:pt x="3189770" y="1594891"/>
                  </a:lnTo>
                  <a:lnTo>
                    <a:pt x="3189065" y="1547014"/>
                  </a:lnTo>
                  <a:lnTo>
                    <a:pt x="3186963" y="1499488"/>
                  </a:lnTo>
                  <a:lnTo>
                    <a:pt x="3183485" y="1452332"/>
                  </a:lnTo>
                  <a:lnTo>
                    <a:pt x="3178650" y="1405566"/>
                  </a:lnTo>
                  <a:lnTo>
                    <a:pt x="3172477" y="1359210"/>
                  </a:lnTo>
                  <a:lnTo>
                    <a:pt x="3164987" y="1313283"/>
                  </a:lnTo>
                  <a:lnTo>
                    <a:pt x="3156198" y="1267805"/>
                  </a:lnTo>
                  <a:lnTo>
                    <a:pt x="3146132" y="1222797"/>
                  </a:lnTo>
                  <a:lnTo>
                    <a:pt x="3134807" y="1178277"/>
                  </a:lnTo>
                  <a:lnTo>
                    <a:pt x="3122243" y="1134265"/>
                  </a:lnTo>
                  <a:lnTo>
                    <a:pt x="3108461" y="1090782"/>
                  </a:lnTo>
                  <a:lnTo>
                    <a:pt x="3093479" y="1047847"/>
                  </a:lnTo>
                  <a:lnTo>
                    <a:pt x="3077318" y="1005479"/>
                  </a:lnTo>
                  <a:lnTo>
                    <a:pt x="3059997" y="963698"/>
                  </a:lnTo>
                  <a:lnTo>
                    <a:pt x="3041537" y="922525"/>
                  </a:lnTo>
                  <a:lnTo>
                    <a:pt x="3021955" y="881979"/>
                  </a:lnTo>
                  <a:lnTo>
                    <a:pt x="3001274" y="842079"/>
                  </a:lnTo>
                  <a:lnTo>
                    <a:pt x="2979511" y="802845"/>
                  </a:lnTo>
                  <a:lnTo>
                    <a:pt x="2956688" y="764298"/>
                  </a:lnTo>
                  <a:lnTo>
                    <a:pt x="2932823" y="726456"/>
                  </a:lnTo>
                  <a:lnTo>
                    <a:pt x="2907937" y="689340"/>
                  </a:lnTo>
                  <a:lnTo>
                    <a:pt x="2882049" y="652969"/>
                  </a:lnTo>
                  <a:lnTo>
                    <a:pt x="2855179" y="617363"/>
                  </a:lnTo>
                  <a:lnTo>
                    <a:pt x="2827346" y="582542"/>
                  </a:lnTo>
                  <a:lnTo>
                    <a:pt x="2798571" y="548525"/>
                  </a:lnTo>
                  <a:lnTo>
                    <a:pt x="2768873" y="515333"/>
                  </a:lnTo>
                  <a:lnTo>
                    <a:pt x="2738271" y="482984"/>
                  </a:lnTo>
                  <a:lnTo>
                    <a:pt x="2706787" y="451499"/>
                  </a:lnTo>
                  <a:lnTo>
                    <a:pt x="2674438" y="420898"/>
                  </a:lnTo>
                  <a:lnTo>
                    <a:pt x="2641246" y="391200"/>
                  </a:lnTo>
                  <a:lnTo>
                    <a:pt x="2607230" y="362424"/>
                  </a:lnTo>
                  <a:lnTo>
                    <a:pt x="2572409" y="334591"/>
                  </a:lnTo>
                  <a:lnTo>
                    <a:pt x="2536803" y="307721"/>
                  </a:lnTo>
                  <a:lnTo>
                    <a:pt x="2500432" y="281833"/>
                  </a:lnTo>
                  <a:lnTo>
                    <a:pt x="2463316" y="256946"/>
                  </a:lnTo>
                  <a:lnTo>
                    <a:pt x="2425475" y="233082"/>
                  </a:lnTo>
                  <a:lnTo>
                    <a:pt x="2386928" y="210258"/>
                  </a:lnTo>
                  <a:lnTo>
                    <a:pt x="2347695" y="188496"/>
                  </a:lnTo>
                  <a:lnTo>
                    <a:pt x="2307795" y="167814"/>
                  </a:lnTo>
                  <a:lnTo>
                    <a:pt x="2267249" y="148233"/>
                  </a:lnTo>
                  <a:lnTo>
                    <a:pt x="2226076" y="129772"/>
                  </a:lnTo>
                  <a:lnTo>
                    <a:pt x="2184296" y="112451"/>
                  </a:lnTo>
                  <a:lnTo>
                    <a:pt x="2141929" y="96290"/>
                  </a:lnTo>
                  <a:lnTo>
                    <a:pt x="2098994" y="81308"/>
                  </a:lnTo>
                  <a:lnTo>
                    <a:pt x="2055511" y="67526"/>
                  </a:lnTo>
                  <a:lnTo>
                    <a:pt x="2011500" y="54962"/>
                  </a:lnTo>
                  <a:lnTo>
                    <a:pt x="1966980" y="43637"/>
                  </a:lnTo>
                  <a:lnTo>
                    <a:pt x="1921972" y="33571"/>
                  </a:lnTo>
                  <a:lnTo>
                    <a:pt x="1876495" y="24783"/>
                  </a:lnTo>
                  <a:lnTo>
                    <a:pt x="1830569" y="17292"/>
                  </a:lnTo>
                  <a:lnTo>
                    <a:pt x="1784213" y="11119"/>
                  </a:lnTo>
                  <a:lnTo>
                    <a:pt x="1737448" y="6284"/>
                  </a:lnTo>
                  <a:lnTo>
                    <a:pt x="1690293" y="2806"/>
                  </a:lnTo>
                  <a:lnTo>
                    <a:pt x="1642767" y="704"/>
                  </a:lnTo>
                  <a:lnTo>
                    <a:pt x="1594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52"/>
            <p:cNvSpPr>
              <a:spLocks/>
            </p:cNvSpPr>
            <p:nvPr/>
          </p:nvSpPr>
          <p:spPr bwMode="auto">
            <a:xfrm>
              <a:off x="3731605" y="2587158"/>
              <a:ext cx="3190240" cy="3190240"/>
            </a:xfrm>
            <a:custGeom>
              <a:avLst/>
              <a:gdLst>
                <a:gd name="T0" fmla="*/ 3183485 w 3190240"/>
                <a:gd name="T1" fmla="*/ 1737448 h 3190240"/>
                <a:gd name="T2" fmla="*/ 3156198 w 3190240"/>
                <a:gd name="T3" fmla="*/ 1921972 h 3190240"/>
                <a:gd name="T4" fmla="*/ 3108461 w 3190240"/>
                <a:gd name="T5" fmla="*/ 2098994 h 3190240"/>
                <a:gd name="T6" fmla="*/ 3041537 w 3190240"/>
                <a:gd name="T7" fmla="*/ 2267249 h 3190240"/>
                <a:gd name="T8" fmla="*/ 2956688 w 3190240"/>
                <a:gd name="T9" fmla="*/ 2425475 h 3190240"/>
                <a:gd name="T10" fmla="*/ 2855179 w 3190240"/>
                <a:gd name="T11" fmla="*/ 2572409 h 3190240"/>
                <a:gd name="T12" fmla="*/ 2738271 w 3190240"/>
                <a:gd name="T13" fmla="*/ 2706787 h 3190240"/>
                <a:gd name="T14" fmla="*/ 2607230 w 3190240"/>
                <a:gd name="T15" fmla="*/ 2827346 h 3190240"/>
                <a:gd name="T16" fmla="*/ 2463316 w 3190240"/>
                <a:gd name="T17" fmla="*/ 2932823 h 3190240"/>
                <a:gd name="T18" fmla="*/ 2307795 w 3190240"/>
                <a:gd name="T19" fmla="*/ 3021955 h 3190240"/>
                <a:gd name="T20" fmla="*/ 2141929 w 3190240"/>
                <a:gd name="T21" fmla="*/ 3093479 h 3190240"/>
                <a:gd name="T22" fmla="*/ 1966980 w 3190240"/>
                <a:gd name="T23" fmla="*/ 3146132 h 3190240"/>
                <a:gd name="T24" fmla="*/ 1784213 w 3190240"/>
                <a:gd name="T25" fmla="*/ 3178650 h 3190240"/>
                <a:gd name="T26" fmla="*/ 1594891 w 3190240"/>
                <a:gd name="T27" fmla="*/ 3189770 h 3190240"/>
                <a:gd name="T28" fmla="*/ 1405563 w 3190240"/>
                <a:gd name="T29" fmla="*/ 3178650 h 3190240"/>
                <a:gd name="T30" fmla="*/ 1222793 w 3190240"/>
                <a:gd name="T31" fmla="*/ 3146132 h 3190240"/>
                <a:gd name="T32" fmla="*/ 1047841 w 3190240"/>
                <a:gd name="T33" fmla="*/ 3093479 h 3190240"/>
                <a:gd name="T34" fmla="*/ 881973 w 3190240"/>
                <a:gd name="T35" fmla="*/ 3021955 h 3190240"/>
                <a:gd name="T36" fmla="*/ 726450 w 3190240"/>
                <a:gd name="T37" fmla="*/ 2932823 h 3190240"/>
                <a:gd name="T38" fmla="*/ 582537 w 3190240"/>
                <a:gd name="T39" fmla="*/ 2827346 h 3190240"/>
                <a:gd name="T40" fmla="*/ 451495 w 3190240"/>
                <a:gd name="T41" fmla="*/ 2706787 h 3190240"/>
                <a:gd name="T42" fmla="*/ 334588 w 3190240"/>
                <a:gd name="T43" fmla="*/ 2572409 h 3190240"/>
                <a:gd name="T44" fmla="*/ 233079 w 3190240"/>
                <a:gd name="T45" fmla="*/ 2425475 h 3190240"/>
                <a:gd name="T46" fmla="*/ 148231 w 3190240"/>
                <a:gd name="T47" fmla="*/ 2267249 h 3190240"/>
                <a:gd name="T48" fmla="*/ 81307 w 3190240"/>
                <a:gd name="T49" fmla="*/ 2098994 h 3190240"/>
                <a:gd name="T50" fmla="*/ 33570 w 3190240"/>
                <a:gd name="T51" fmla="*/ 1921972 h 3190240"/>
                <a:gd name="T52" fmla="*/ 6284 w 3190240"/>
                <a:gd name="T53" fmla="*/ 1737448 h 3190240"/>
                <a:gd name="T54" fmla="*/ 704 w 3190240"/>
                <a:gd name="T55" fmla="*/ 1547014 h 3190240"/>
                <a:gd name="T56" fmla="*/ 17292 w 3190240"/>
                <a:gd name="T57" fmla="*/ 1359210 h 3190240"/>
                <a:gd name="T58" fmla="*/ 54961 w 3190240"/>
                <a:gd name="T59" fmla="*/ 1178277 h 3190240"/>
                <a:gd name="T60" fmla="*/ 112449 w 3190240"/>
                <a:gd name="T61" fmla="*/ 1005479 h 3190240"/>
                <a:gd name="T62" fmla="*/ 188493 w 3190240"/>
                <a:gd name="T63" fmla="*/ 842079 h 3190240"/>
                <a:gd name="T64" fmla="*/ 281829 w 3190240"/>
                <a:gd name="T65" fmla="*/ 689340 h 3190240"/>
                <a:gd name="T66" fmla="*/ 391195 w 3190240"/>
                <a:gd name="T67" fmla="*/ 548525 h 3190240"/>
                <a:gd name="T68" fmla="*/ 515328 w 3190240"/>
                <a:gd name="T69" fmla="*/ 420898 h 3190240"/>
                <a:gd name="T70" fmla="*/ 652963 w 3190240"/>
                <a:gd name="T71" fmla="*/ 307721 h 3190240"/>
                <a:gd name="T72" fmla="*/ 802840 w 3190240"/>
                <a:gd name="T73" fmla="*/ 210258 h 3190240"/>
                <a:gd name="T74" fmla="*/ 963693 w 3190240"/>
                <a:gd name="T75" fmla="*/ 129772 h 3190240"/>
                <a:gd name="T76" fmla="*/ 1134261 w 3190240"/>
                <a:gd name="T77" fmla="*/ 67526 h 3190240"/>
                <a:gd name="T78" fmla="*/ 1313280 w 3190240"/>
                <a:gd name="T79" fmla="*/ 24783 h 3190240"/>
                <a:gd name="T80" fmla="*/ 1499487 w 3190240"/>
                <a:gd name="T81" fmla="*/ 2806 h 3190240"/>
                <a:gd name="T82" fmla="*/ 1690293 w 3190240"/>
                <a:gd name="T83" fmla="*/ 2806 h 3190240"/>
                <a:gd name="T84" fmla="*/ 1876495 w 3190240"/>
                <a:gd name="T85" fmla="*/ 24783 h 3190240"/>
                <a:gd name="T86" fmla="*/ 2055511 w 3190240"/>
                <a:gd name="T87" fmla="*/ 67526 h 3190240"/>
                <a:gd name="T88" fmla="*/ 2226076 w 3190240"/>
                <a:gd name="T89" fmla="*/ 129772 h 3190240"/>
                <a:gd name="T90" fmla="*/ 2386928 w 3190240"/>
                <a:gd name="T91" fmla="*/ 210258 h 3190240"/>
                <a:gd name="T92" fmla="*/ 2536803 w 3190240"/>
                <a:gd name="T93" fmla="*/ 307721 h 3190240"/>
                <a:gd name="T94" fmla="*/ 2674438 w 3190240"/>
                <a:gd name="T95" fmla="*/ 420898 h 3190240"/>
                <a:gd name="T96" fmla="*/ 2798571 w 3190240"/>
                <a:gd name="T97" fmla="*/ 548525 h 3190240"/>
                <a:gd name="T98" fmla="*/ 2907937 w 3190240"/>
                <a:gd name="T99" fmla="*/ 689340 h 3190240"/>
                <a:gd name="T100" fmla="*/ 3001274 w 3190240"/>
                <a:gd name="T101" fmla="*/ 842079 h 3190240"/>
                <a:gd name="T102" fmla="*/ 3077318 w 3190240"/>
                <a:gd name="T103" fmla="*/ 1005479 h 3190240"/>
                <a:gd name="T104" fmla="*/ 3134807 w 3190240"/>
                <a:gd name="T105" fmla="*/ 1178277 h 3190240"/>
                <a:gd name="T106" fmla="*/ 3172477 w 3190240"/>
                <a:gd name="T107" fmla="*/ 1359210 h 3190240"/>
                <a:gd name="T108" fmla="*/ 3189065 w 3190240"/>
                <a:gd name="T109" fmla="*/ 1547014 h 319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0240" h="3190240">
                  <a:moveTo>
                    <a:pt x="3189770" y="1594891"/>
                  </a:moveTo>
                  <a:lnTo>
                    <a:pt x="3189065" y="1642767"/>
                  </a:lnTo>
                  <a:lnTo>
                    <a:pt x="3186963" y="1690293"/>
                  </a:lnTo>
                  <a:lnTo>
                    <a:pt x="3183485" y="1737448"/>
                  </a:lnTo>
                  <a:lnTo>
                    <a:pt x="3178650" y="1784213"/>
                  </a:lnTo>
                  <a:lnTo>
                    <a:pt x="3172477" y="1830569"/>
                  </a:lnTo>
                  <a:lnTo>
                    <a:pt x="3164987" y="1876495"/>
                  </a:lnTo>
                  <a:lnTo>
                    <a:pt x="3156198" y="1921972"/>
                  </a:lnTo>
                  <a:lnTo>
                    <a:pt x="3146132" y="1966980"/>
                  </a:lnTo>
                  <a:lnTo>
                    <a:pt x="3134807" y="2011500"/>
                  </a:lnTo>
                  <a:lnTo>
                    <a:pt x="3122243" y="2055511"/>
                  </a:lnTo>
                  <a:lnTo>
                    <a:pt x="3108461" y="2098994"/>
                  </a:lnTo>
                  <a:lnTo>
                    <a:pt x="3093479" y="2141929"/>
                  </a:lnTo>
                  <a:lnTo>
                    <a:pt x="3077318" y="2184296"/>
                  </a:lnTo>
                  <a:lnTo>
                    <a:pt x="3059997" y="2226076"/>
                  </a:lnTo>
                  <a:lnTo>
                    <a:pt x="3041537" y="2267249"/>
                  </a:lnTo>
                  <a:lnTo>
                    <a:pt x="3021955" y="2307795"/>
                  </a:lnTo>
                  <a:lnTo>
                    <a:pt x="3001274" y="2347695"/>
                  </a:lnTo>
                  <a:lnTo>
                    <a:pt x="2979511" y="2386928"/>
                  </a:lnTo>
                  <a:lnTo>
                    <a:pt x="2956688" y="2425475"/>
                  </a:lnTo>
                  <a:lnTo>
                    <a:pt x="2932823" y="2463316"/>
                  </a:lnTo>
                  <a:lnTo>
                    <a:pt x="2907937" y="2500432"/>
                  </a:lnTo>
                  <a:lnTo>
                    <a:pt x="2882049" y="2536803"/>
                  </a:lnTo>
                  <a:lnTo>
                    <a:pt x="2855179" y="2572409"/>
                  </a:lnTo>
                  <a:lnTo>
                    <a:pt x="2827346" y="2607230"/>
                  </a:lnTo>
                  <a:lnTo>
                    <a:pt x="2798571" y="2641246"/>
                  </a:lnTo>
                  <a:lnTo>
                    <a:pt x="2768873" y="2674438"/>
                  </a:lnTo>
                  <a:lnTo>
                    <a:pt x="2738271" y="2706787"/>
                  </a:lnTo>
                  <a:lnTo>
                    <a:pt x="2706787" y="2738271"/>
                  </a:lnTo>
                  <a:lnTo>
                    <a:pt x="2674438" y="2768873"/>
                  </a:lnTo>
                  <a:lnTo>
                    <a:pt x="2641246" y="2798571"/>
                  </a:lnTo>
                  <a:lnTo>
                    <a:pt x="2607230" y="2827346"/>
                  </a:lnTo>
                  <a:lnTo>
                    <a:pt x="2572409" y="2855179"/>
                  </a:lnTo>
                  <a:lnTo>
                    <a:pt x="2536803" y="2882049"/>
                  </a:lnTo>
                  <a:lnTo>
                    <a:pt x="2500432" y="2907937"/>
                  </a:lnTo>
                  <a:lnTo>
                    <a:pt x="2463316" y="2932823"/>
                  </a:lnTo>
                  <a:lnTo>
                    <a:pt x="2425475" y="2956688"/>
                  </a:lnTo>
                  <a:lnTo>
                    <a:pt x="2386928" y="2979511"/>
                  </a:lnTo>
                  <a:lnTo>
                    <a:pt x="2347695" y="3001274"/>
                  </a:lnTo>
                  <a:lnTo>
                    <a:pt x="2307795" y="3021955"/>
                  </a:lnTo>
                  <a:lnTo>
                    <a:pt x="2267249" y="3041537"/>
                  </a:lnTo>
                  <a:lnTo>
                    <a:pt x="2226076" y="3059997"/>
                  </a:lnTo>
                  <a:lnTo>
                    <a:pt x="2184296" y="3077318"/>
                  </a:lnTo>
                  <a:lnTo>
                    <a:pt x="2141929" y="3093479"/>
                  </a:lnTo>
                  <a:lnTo>
                    <a:pt x="2098994" y="3108461"/>
                  </a:lnTo>
                  <a:lnTo>
                    <a:pt x="2055511" y="3122243"/>
                  </a:lnTo>
                  <a:lnTo>
                    <a:pt x="2011500" y="3134807"/>
                  </a:lnTo>
                  <a:lnTo>
                    <a:pt x="1966980" y="3146132"/>
                  </a:lnTo>
                  <a:lnTo>
                    <a:pt x="1921972" y="3156198"/>
                  </a:lnTo>
                  <a:lnTo>
                    <a:pt x="1876495" y="3164987"/>
                  </a:lnTo>
                  <a:lnTo>
                    <a:pt x="1830569" y="3172477"/>
                  </a:lnTo>
                  <a:lnTo>
                    <a:pt x="1784213" y="3178650"/>
                  </a:lnTo>
                  <a:lnTo>
                    <a:pt x="1737448" y="3183485"/>
                  </a:lnTo>
                  <a:lnTo>
                    <a:pt x="1690293" y="3186963"/>
                  </a:lnTo>
                  <a:lnTo>
                    <a:pt x="1642767" y="3189065"/>
                  </a:lnTo>
                  <a:lnTo>
                    <a:pt x="1594891" y="3189770"/>
                  </a:lnTo>
                  <a:lnTo>
                    <a:pt x="1547013" y="3189065"/>
                  </a:lnTo>
                  <a:lnTo>
                    <a:pt x="1499487" y="3186963"/>
                  </a:lnTo>
                  <a:lnTo>
                    <a:pt x="1452330" y="3183485"/>
                  </a:lnTo>
                  <a:lnTo>
                    <a:pt x="1405563" y="3178650"/>
                  </a:lnTo>
                  <a:lnTo>
                    <a:pt x="1359207" y="3172477"/>
                  </a:lnTo>
                  <a:lnTo>
                    <a:pt x="1313280" y="3164987"/>
                  </a:lnTo>
                  <a:lnTo>
                    <a:pt x="1267802" y="3156198"/>
                  </a:lnTo>
                  <a:lnTo>
                    <a:pt x="1222793" y="3146132"/>
                  </a:lnTo>
                  <a:lnTo>
                    <a:pt x="1178272" y="3134807"/>
                  </a:lnTo>
                  <a:lnTo>
                    <a:pt x="1134261" y="3122243"/>
                  </a:lnTo>
                  <a:lnTo>
                    <a:pt x="1090777" y="3108461"/>
                  </a:lnTo>
                  <a:lnTo>
                    <a:pt x="1047841" y="3093479"/>
                  </a:lnTo>
                  <a:lnTo>
                    <a:pt x="1005474" y="3077318"/>
                  </a:lnTo>
                  <a:lnTo>
                    <a:pt x="963693" y="3059997"/>
                  </a:lnTo>
                  <a:lnTo>
                    <a:pt x="922520" y="3041537"/>
                  </a:lnTo>
                  <a:lnTo>
                    <a:pt x="881973" y="3021955"/>
                  </a:lnTo>
                  <a:lnTo>
                    <a:pt x="842073" y="3001274"/>
                  </a:lnTo>
                  <a:lnTo>
                    <a:pt x="802840" y="2979511"/>
                  </a:lnTo>
                  <a:lnTo>
                    <a:pt x="764292" y="2956688"/>
                  </a:lnTo>
                  <a:lnTo>
                    <a:pt x="726450" y="2932823"/>
                  </a:lnTo>
                  <a:lnTo>
                    <a:pt x="689334" y="2907937"/>
                  </a:lnTo>
                  <a:lnTo>
                    <a:pt x="652963" y="2882049"/>
                  </a:lnTo>
                  <a:lnTo>
                    <a:pt x="617358" y="2855179"/>
                  </a:lnTo>
                  <a:lnTo>
                    <a:pt x="582537" y="2827346"/>
                  </a:lnTo>
                  <a:lnTo>
                    <a:pt x="548520" y="2798571"/>
                  </a:lnTo>
                  <a:lnTo>
                    <a:pt x="515328" y="2768873"/>
                  </a:lnTo>
                  <a:lnTo>
                    <a:pt x="482979" y="2738271"/>
                  </a:lnTo>
                  <a:lnTo>
                    <a:pt x="451495" y="2706787"/>
                  </a:lnTo>
                  <a:lnTo>
                    <a:pt x="420893" y="2674438"/>
                  </a:lnTo>
                  <a:lnTo>
                    <a:pt x="391195" y="2641246"/>
                  </a:lnTo>
                  <a:lnTo>
                    <a:pt x="362420" y="2607230"/>
                  </a:lnTo>
                  <a:lnTo>
                    <a:pt x="334588" y="2572409"/>
                  </a:lnTo>
                  <a:lnTo>
                    <a:pt x="307717" y="2536803"/>
                  </a:lnTo>
                  <a:lnTo>
                    <a:pt x="281829" y="2500432"/>
                  </a:lnTo>
                  <a:lnTo>
                    <a:pt x="256943" y="2463316"/>
                  </a:lnTo>
                  <a:lnTo>
                    <a:pt x="233079" y="2425475"/>
                  </a:lnTo>
                  <a:lnTo>
                    <a:pt x="210255" y="2386928"/>
                  </a:lnTo>
                  <a:lnTo>
                    <a:pt x="188493" y="2347695"/>
                  </a:lnTo>
                  <a:lnTo>
                    <a:pt x="167812" y="2307795"/>
                  </a:lnTo>
                  <a:lnTo>
                    <a:pt x="148231" y="2267249"/>
                  </a:lnTo>
                  <a:lnTo>
                    <a:pt x="129770" y="2226076"/>
                  </a:lnTo>
                  <a:lnTo>
                    <a:pt x="112449" y="2184296"/>
                  </a:lnTo>
                  <a:lnTo>
                    <a:pt x="96288" y="2141929"/>
                  </a:lnTo>
                  <a:lnTo>
                    <a:pt x="81307" y="2098994"/>
                  </a:lnTo>
                  <a:lnTo>
                    <a:pt x="67525" y="2055511"/>
                  </a:lnTo>
                  <a:lnTo>
                    <a:pt x="54961" y="2011500"/>
                  </a:lnTo>
                  <a:lnTo>
                    <a:pt x="43637" y="1966980"/>
                  </a:lnTo>
                  <a:lnTo>
                    <a:pt x="33570" y="1921972"/>
                  </a:lnTo>
                  <a:lnTo>
                    <a:pt x="24782" y="1876495"/>
                  </a:lnTo>
                  <a:lnTo>
                    <a:pt x="17292" y="1830569"/>
                  </a:lnTo>
                  <a:lnTo>
                    <a:pt x="11119" y="1784213"/>
                  </a:lnTo>
                  <a:lnTo>
                    <a:pt x="6284" y="1737448"/>
                  </a:lnTo>
                  <a:lnTo>
                    <a:pt x="2806" y="1690293"/>
                  </a:lnTo>
                  <a:lnTo>
                    <a:pt x="704" y="1642767"/>
                  </a:lnTo>
                  <a:lnTo>
                    <a:pt x="0" y="1594891"/>
                  </a:lnTo>
                  <a:lnTo>
                    <a:pt x="704" y="1547014"/>
                  </a:lnTo>
                  <a:lnTo>
                    <a:pt x="2806" y="1499488"/>
                  </a:lnTo>
                  <a:lnTo>
                    <a:pt x="6284" y="1452332"/>
                  </a:lnTo>
                  <a:lnTo>
                    <a:pt x="11119" y="1405566"/>
                  </a:lnTo>
                  <a:lnTo>
                    <a:pt x="17292" y="1359210"/>
                  </a:lnTo>
                  <a:lnTo>
                    <a:pt x="24782" y="1313283"/>
                  </a:lnTo>
                  <a:lnTo>
                    <a:pt x="33570" y="1267805"/>
                  </a:lnTo>
                  <a:lnTo>
                    <a:pt x="43637" y="1222797"/>
                  </a:lnTo>
                  <a:lnTo>
                    <a:pt x="54961" y="1178277"/>
                  </a:lnTo>
                  <a:lnTo>
                    <a:pt x="67525" y="1134265"/>
                  </a:lnTo>
                  <a:lnTo>
                    <a:pt x="81307" y="1090782"/>
                  </a:lnTo>
                  <a:lnTo>
                    <a:pt x="96288" y="1047847"/>
                  </a:lnTo>
                  <a:lnTo>
                    <a:pt x="112449" y="1005479"/>
                  </a:lnTo>
                  <a:lnTo>
                    <a:pt x="129770" y="963698"/>
                  </a:lnTo>
                  <a:lnTo>
                    <a:pt x="148231" y="922525"/>
                  </a:lnTo>
                  <a:lnTo>
                    <a:pt x="167812" y="881979"/>
                  </a:lnTo>
                  <a:lnTo>
                    <a:pt x="188493" y="842079"/>
                  </a:lnTo>
                  <a:lnTo>
                    <a:pt x="210255" y="802845"/>
                  </a:lnTo>
                  <a:lnTo>
                    <a:pt x="233079" y="764298"/>
                  </a:lnTo>
                  <a:lnTo>
                    <a:pt x="256943" y="726456"/>
                  </a:lnTo>
                  <a:lnTo>
                    <a:pt x="281829" y="689340"/>
                  </a:lnTo>
                  <a:lnTo>
                    <a:pt x="307717" y="652969"/>
                  </a:lnTo>
                  <a:lnTo>
                    <a:pt x="334588" y="617363"/>
                  </a:lnTo>
                  <a:lnTo>
                    <a:pt x="362420" y="582542"/>
                  </a:lnTo>
                  <a:lnTo>
                    <a:pt x="391195" y="548525"/>
                  </a:lnTo>
                  <a:lnTo>
                    <a:pt x="420893" y="515333"/>
                  </a:lnTo>
                  <a:lnTo>
                    <a:pt x="451495" y="482984"/>
                  </a:lnTo>
                  <a:lnTo>
                    <a:pt x="482979" y="451499"/>
                  </a:lnTo>
                  <a:lnTo>
                    <a:pt x="515328" y="420898"/>
                  </a:lnTo>
                  <a:lnTo>
                    <a:pt x="548520" y="391200"/>
                  </a:lnTo>
                  <a:lnTo>
                    <a:pt x="582537" y="362424"/>
                  </a:lnTo>
                  <a:lnTo>
                    <a:pt x="617358" y="334591"/>
                  </a:lnTo>
                  <a:lnTo>
                    <a:pt x="652963" y="307721"/>
                  </a:lnTo>
                  <a:lnTo>
                    <a:pt x="689334" y="281833"/>
                  </a:lnTo>
                  <a:lnTo>
                    <a:pt x="726450" y="256946"/>
                  </a:lnTo>
                  <a:lnTo>
                    <a:pt x="764292" y="233082"/>
                  </a:lnTo>
                  <a:lnTo>
                    <a:pt x="802840" y="210258"/>
                  </a:lnTo>
                  <a:lnTo>
                    <a:pt x="842073" y="188496"/>
                  </a:lnTo>
                  <a:lnTo>
                    <a:pt x="881973" y="167814"/>
                  </a:lnTo>
                  <a:lnTo>
                    <a:pt x="922520" y="148233"/>
                  </a:lnTo>
                  <a:lnTo>
                    <a:pt x="963693" y="129772"/>
                  </a:lnTo>
                  <a:lnTo>
                    <a:pt x="1005474" y="112451"/>
                  </a:lnTo>
                  <a:lnTo>
                    <a:pt x="1047841" y="96290"/>
                  </a:lnTo>
                  <a:lnTo>
                    <a:pt x="1090777" y="81308"/>
                  </a:lnTo>
                  <a:lnTo>
                    <a:pt x="1134261" y="67526"/>
                  </a:lnTo>
                  <a:lnTo>
                    <a:pt x="1178272" y="54962"/>
                  </a:lnTo>
                  <a:lnTo>
                    <a:pt x="1222793" y="43637"/>
                  </a:lnTo>
                  <a:lnTo>
                    <a:pt x="1267802" y="33571"/>
                  </a:lnTo>
                  <a:lnTo>
                    <a:pt x="1313280" y="24783"/>
                  </a:lnTo>
                  <a:lnTo>
                    <a:pt x="1359207" y="17292"/>
                  </a:lnTo>
                  <a:lnTo>
                    <a:pt x="1405563" y="11119"/>
                  </a:lnTo>
                  <a:lnTo>
                    <a:pt x="1452330" y="6284"/>
                  </a:lnTo>
                  <a:lnTo>
                    <a:pt x="1499487" y="2806"/>
                  </a:lnTo>
                  <a:lnTo>
                    <a:pt x="1547013" y="704"/>
                  </a:lnTo>
                  <a:lnTo>
                    <a:pt x="1594891" y="0"/>
                  </a:lnTo>
                  <a:lnTo>
                    <a:pt x="1642767" y="704"/>
                  </a:lnTo>
                  <a:lnTo>
                    <a:pt x="1690293" y="2806"/>
                  </a:lnTo>
                  <a:lnTo>
                    <a:pt x="1737448" y="6284"/>
                  </a:lnTo>
                  <a:lnTo>
                    <a:pt x="1784213" y="11119"/>
                  </a:lnTo>
                  <a:lnTo>
                    <a:pt x="1830569" y="17292"/>
                  </a:lnTo>
                  <a:lnTo>
                    <a:pt x="1876495" y="24783"/>
                  </a:lnTo>
                  <a:lnTo>
                    <a:pt x="1921972" y="33571"/>
                  </a:lnTo>
                  <a:lnTo>
                    <a:pt x="1966980" y="43637"/>
                  </a:lnTo>
                  <a:lnTo>
                    <a:pt x="2011500" y="54962"/>
                  </a:lnTo>
                  <a:lnTo>
                    <a:pt x="2055511" y="67526"/>
                  </a:lnTo>
                  <a:lnTo>
                    <a:pt x="2098994" y="81308"/>
                  </a:lnTo>
                  <a:lnTo>
                    <a:pt x="2141929" y="96290"/>
                  </a:lnTo>
                  <a:lnTo>
                    <a:pt x="2184296" y="112451"/>
                  </a:lnTo>
                  <a:lnTo>
                    <a:pt x="2226076" y="129772"/>
                  </a:lnTo>
                  <a:lnTo>
                    <a:pt x="2267249" y="148233"/>
                  </a:lnTo>
                  <a:lnTo>
                    <a:pt x="2307795" y="167814"/>
                  </a:lnTo>
                  <a:lnTo>
                    <a:pt x="2347695" y="188496"/>
                  </a:lnTo>
                  <a:lnTo>
                    <a:pt x="2386928" y="210258"/>
                  </a:lnTo>
                  <a:lnTo>
                    <a:pt x="2425475" y="233082"/>
                  </a:lnTo>
                  <a:lnTo>
                    <a:pt x="2463316" y="256946"/>
                  </a:lnTo>
                  <a:lnTo>
                    <a:pt x="2500432" y="281833"/>
                  </a:lnTo>
                  <a:lnTo>
                    <a:pt x="2536803" y="307721"/>
                  </a:lnTo>
                  <a:lnTo>
                    <a:pt x="2572409" y="334591"/>
                  </a:lnTo>
                  <a:lnTo>
                    <a:pt x="2607230" y="362424"/>
                  </a:lnTo>
                  <a:lnTo>
                    <a:pt x="2641246" y="391200"/>
                  </a:lnTo>
                  <a:lnTo>
                    <a:pt x="2674438" y="420898"/>
                  </a:lnTo>
                  <a:lnTo>
                    <a:pt x="2706787" y="451499"/>
                  </a:lnTo>
                  <a:lnTo>
                    <a:pt x="2738271" y="482984"/>
                  </a:lnTo>
                  <a:lnTo>
                    <a:pt x="2768873" y="515333"/>
                  </a:lnTo>
                  <a:lnTo>
                    <a:pt x="2798571" y="548525"/>
                  </a:lnTo>
                  <a:lnTo>
                    <a:pt x="2827346" y="582542"/>
                  </a:lnTo>
                  <a:lnTo>
                    <a:pt x="2855179" y="617363"/>
                  </a:lnTo>
                  <a:lnTo>
                    <a:pt x="2882049" y="652969"/>
                  </a:lnTo>
                  <a:lnTo>
                    <a:pt x="2907937" y="689340"/>
                  </a:lnTo>
                  <a:lnTo>
                    <a:pt x="2932823" y="726456"/>
                  </a:lnTo>
                  <a:lnTo>
                    <a:pt x="2956688" y="764298"/>
                  </a:lnTo>
                  <a:lnTo>
                    <a:pt x="2979511" y="802845"/>
                  </a:lnTo>
                  <a:lnTo>
                    <a:pt x="3001274" y="842079"/>
                  </a:lnTo>
                  <a:lnTo>
                    <a:pt x="3021955" y="881979"/>
                  </a:lnTo>
                  <a:lnTo>
                    <a:pt x="3041537" y="922525"/>
                  </a:lnTo>
                  <a:lnTo>
                    <a:pt x="3059997" y="963698"/>
                  </a:lnTo>
                  <a:lnTo>
                    <a:pt x="3077318" y="1005479"/>
                  </a:lnTo>
                  <a:lnTo>
                    <a:pt x="3093479" y="1047847"/>
                  </a:lnTo>
                  <a:lnTo>
                    <a:pt x="3108461" y="1090782"/>
                  </a:lnTo>
                  <a:lnTo>
                    <a:pt x="3122243" y="1134265"/>
                  </a:lnTo>
                  <a:lnTo>
                    <a:pt x="3134807" y="1178277"/>
                  </a:lnTo>
                  <a:lnTo>
                    <a:pt x="3146132" y="1222797"/>
                  </a:lnTo>
                  <a:lnTo>
                    <a:pt x="3156198" y="1267805"/>
                  </a:lnTo>
                  <a:lnTo>
                    <a:pt x="3164987" y="1313283"/>
                  </a:lnTo>
                  <a:lnTo>
                    <a:pt x="3172477" y="1359210"/>
                  </a:lnTo>
                  <a:lnTo>
                    <a:pt x="3178650" y="1405566"/>
                  </a:lnTo>
                  <a:lnTo>
                    <a:pt x="3183485" y="1452332"/>
                  </a:lnTo>
                  <a:lnTo>
                    <a:pt x="3186963" y="1499488"/>
                  </a:lnTo>
                  <a:lnTo>
                    <a:pt x="3189065" y="1547014"/>
                  </a:lnTo>
                  <a:lnTo>
                    <a:pt x="3189770" y="1594891"/>
                  </a:lnTo>
                  <a:close/>
                </a:path>
              </a:pathLst>
            </a:custGeom>
            <a:noFill/>
            <a:ln w="177800">
              <a:solidFill>
                <a:srgbClr val="1F427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53"/>
          <p:cNvSpPr txBox="1"/>
          <p:nvPr/>
        </p:nvSpPr>
        <p:spPr>
          <a:xfrm>
            <a:off x="4105293" y="3629025"/>
            <a:ext cx="2637754" cy="298095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>
            <a:lvl1pPr marL="315913" indent="-303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15913" marR="0" lvl="0" indent="-303213" algn="ctr" defTabSz="914400" rtl="0" eaLnBrk="1" fontAlgn="auto" latinLnBrk="0" hangingPunct="1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/>
                <a:cs typeface="Montserrat ExtraBold"/>
              </a:rPr>
              <a:t>МОРГАУШСКИЙ РАЙОН</a:t>
            </a:r>
            <a:endParaRPr kumimoji="0" lang="ru-RU" altLang="ru-RU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ontserrat ExtraBold"/>
              <a:cs typeface="Montserrat ExtraBold"/>
            </a:endParaRPr>
          </a:p>
        </p:txBody>
      </p:sp>
      <p:sp>
        <p:nvSpPr>
          <p:cNvPr id="44" name="object 59"/>
          <p:cNvSpPr txBox="1"/>
          <p:nvPr/>
        </p:nvSpPr>
        <p:spPr>
          <a:xfrm>
            <a:off x="1612900" y="1740863"/>
            <a:ext cx="1885950" cy="592469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Сложность привлечения финансирования для ряда проектов, нет длинных денег, высокие требования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5" name="object 61"/>
          <p:cNvSpPr txBox="1"/>
          <p:nvPr/>
        </p:nvSpPr>
        <p:spPr>
          <a:xfrm>
            <a:off x="1612900" y="4004179"/>
            <a:ext cx="1660525" cy="451405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Значительный отток квалифицированных кадров </a:t>
            </a:r>
            <a:r>
              <a:rPr lang="ru-RU" altLang="ru-RU" sz="1000" b="1" dirty="0">
                <a:latin typeface="Calibri"/>
                <a:ea typeface="Montserrat SemiBold"/>
                <a:cs typeface="Montserrat SemiBold"/>
              </a:rPr>
              <a:t>в соседние регионы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6" name="object 62"/>
          <p:cNvSpPr txBox="1"/>
          <p:nvPr/>
        </p:nvSpPr>
        <p:spPr>
          <a:xfrm>
            <a:off x="1663700" y="5269234"/>
            <a:ext cx="1930400" cy="310340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Ограниченность минерально-сырьевых ресурсов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7" name="object 63"/>
          <p:cNvSpPr txBox="1"/>
          <p:nvPr/>
        </p:nvSpPr>
        <p:spPr>
          <a:xfrm>
            <a:off x="1612900" y="2901155"/>
            <a:ext cx="2114550" cy="596900"/>
          </a:xfrm>
          <a:prstGeom prst="rect">
            <a:avLst/>
          </a:prstGeom>
        </p:spPr>
        <p:txBody>
          <a:bodyPr lIns="0" tIns="2794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Отсутствие эффективной коммуникации между бизнесом и бизнесом, бизнесом и государством, бизнесом и населением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8" name="object 64"/>
          <p:cNvSpPr txBox="1"/>
          <p:nvPr/>
        </p:nvSpPr>
        <p:spPr>
          <a:xfrm>
            <a:off x="7178675" y="1740863"/>
            <a:ext cx="2222500" cy="310340"/>
          </a:xfrm>
          <a:prstGeom prst="rect">
            <a:avLst/>
          </a:prstGeom>
        </p:spPr>
        <p:txBody>
          <a:bodyPr wrap="square"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Низкая мотивация к работе вследствие получения пособий 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9" name="object 65"/>
          <p:cNvSpPr txBox="1"/>
          <p:nvPr/>
        </p:nvSpPr>
        <p:spPr>
          <a:xfrm>
            <a:off x="7156450" y="2903371"/>
            <a:ext cx="1924050" cy="451405"/>
          </a:xfrm>
          <a:prstGeom prst="rect">
            <a:avLst/>
          </a:prstGeom>
        </p:spPr>
        <p:txBody>
          <a:bodyPr wrap="square"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>
                <a:latin typeface="Calibri"/>
                <a:ea typeface="Montserrat SemiBold"/>
                <a:cs typeface="Montserrat SemiBold"/>
              </a:rPr>
              <a:t>Продолжающееся падение уровня социального обеспечения населения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54" name="object 66"/>
          <p:cNvSpPr txBox="1"/>
          <p:nvPr/>
        </p:nvSpPr>
        <p:spPr>
          <a:xfrm>
            <a:off x="7169150" y="4117534"/>
            <a:ext cx="1743075" cy="451405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>
                <a:latin typeface="Calibri"/>
                <a:ea typeface="Montserrat SemiBold"/>
                <a:cs typeface="Montserrat SemiBold"/>
              </a:rPr>
              <a:t>Ограниченность в использовании 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сельскохозяйственных земель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55" name="object 67"/>
          <p:cNvSpPr txBox="1"/>
          <p:nvPr/>
        </p:nvSpPr>
        <p:spPr>
          <a:xfrm>
            <a:off x="7159625" y="5275347"/>
            <a:ext cx="1892300" cy="310340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Изношенность транспортной инфраструктуры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1255D85-52DE-4491-B3AD-EA13AB31F72F}"/>
              </a:ext>
            </a:extLst>
          </p:cNvPr>
          <p:cNvSpPr txBox="1"/>
          <p:nvPr/>
        </p:nvSpPr>
        <p:spPr>
          <a:xfrm>
            <a:off x="450286" y="6757959"/>
            <a:ext cx="8534400" cy="402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600" b="1" dirty="0">
                <a:solidFill>
                  <a:srgbClr val="1F427B"/>
                </a:solidFill>
              </a:rPr>
              <a:t>*</a:t>
            </a:r>
            <a:r>
              <a:rPr lang="ru-RU" sz="1200" dirty="0"/>
              <a:t> Данные получены из проведенных интервью, опросов населения и бизнеса, диагностики из проведенных интервью                              и полученных анкетных данных, диагностики работы муниципалитета с инвесторами.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8183567-77D1-4607-A94B-901ED114A89D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="" xmlns:a16="http://schemas.microsoft.com/office/drawing/2014/main" id="{B8AF1427-E5F4-4211-B30D-24477C02486C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rgbClr val="1F427B"/>
                </a:solidFill>
                <a:latin typeface="+mj-lt"/>
              </a:rPr>
              <a:t>ОРГАНИЗАЦИОННЫЕ ПРОБЛЕМЫ, ПРЕПЯТСТВУЮЩИЕ РАЗВИТИЮ*</a:t>
            </a:r>
            <a:endParaRPr lang="ru-RU" sz="1500" kern="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51" name="Номер слайда 5">
            <a:extLst>
              <a:ext uri="{FF2B5EF4-FFF2-40B4-BE49-F238E27FC236}">
                <a16:creationId xmlns="" xmlns:a16="http://schemas.microsoft.com/office/drawing/2014/main" id="{23DF6F5B-FF33-4247-9A5A-A67E1F0A6F0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42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grpSp>
        <p:nvGrpSpPr>
          <p:cNvPr id="109" name="Группа 108">
            <a:extLst>
              <a:ext uri="{FF2B5EF4-FFF2-40B4-BE49-F238E27FC236}">
                <a16:creationId xmlns="" xmlns:a16="http://schemas.microsoft.com/office/drawing/2014/main" id="{9DCE4A98-0182-4285-AB24-7E0488DFBCB8}"/>
              </a:ext>
            </a:extLst>
          </p:cNvPr>
          <p:cNvGrpSpPr/>
          <p:nvPr/>
        </p:nvGrpSpPr>
        <p:grpSpPr>
          <a:xfrm>
            <a:off x="9563996" y="5190888"/>
            <a:ext cx="423465" cy="565624"/>
            <a:chOff x="9577031" y="5190888"/>
            <a:chExt cx="423465" cy="565624"/>
          </a:xfrm>
        </p:grpSpPr>
        <p:sp>
          <p:nvSpPr>
            <p:cNvPr id="66" name="object 35">
              <a:extLst>
                <a:ext uri="{FF2B5EF4-FFF2-40B4-BE49-F238E27FC236}">
                  <a16:creationId xmlns="" xmlns:a16="http://schemas.microsoft.com/office/drawing/2014/main" id="{86D95A2E-189C-4990-9812-885FA9B1227D}"/>
                </a:ext>
              </a:extLst>
            </p:cNvPr>
            <p:cNvSpPr/>
            <p:nvPr/>
          </p:nvSpPr>
          <p:spPr>
            <a:xfrm>
              <a:off x="9577031" y="5190888"/>
              <a:ext cx="423465" cy="565624"/>
            </a:xfrm>
            <a:custGeom>
              <a:avLst/>
              <a:gdLst/>
              <a:ahLst/>
              <a:cxnLst/>
              <a:rect l="l" t="t" r="r" b="b"/>
              <a:pathLst>
                <a:path w="495300" h="687069">
                  <a:moveTo>
                    <a:pt x="247091" y="0"/>
                  </a:moveTo>
                  <a:lnTo>
                    <a:pt x="246151" y="0"/>
                  </a:lnTo>
                  <a:lnTo>
                    <a:pt x="216574" y="3205"/>
                  </a:lnTo>
                  <a:lnTo>
                    <a:pt x="162589" y="26603"/>
                  </a:lnTo>
                  <a:lnTo>
                    <a:pt x="120641" y="69911"/>
                  </a:lnTo>
                  <a:lnTo>
                    <a:pt x="98617" y="125420"/>
                  </a:lnTo>
                  <a:lnTo>
                    <a:pt x="95961" y="155765"/>
                  </a:lnTo>
                  <a:lnTo>
                    <a:pt x="98957" y="186485"/>
                  </a:lnTo>
                  <a:lnTo>
                    <a:pt x="121876" y="242256"/>
                  </a:lnTo>
                  <a:lnTo>
                    <a:pt x="148095" y="272378"/>
                  </a:lnTo>
                  <a:lnTo>
                    <a:pt x="170891" y="288721"/>
                  </a:lnTo>
                  <a:lnTo>
                    <a:pt x="153024" y="291084"/>
                  </a:lnTo>
                  <a:lnTo>
                    <a:pt x="102539" y="309600"/>
                  </a:lnTo>
                  <a:lnTo>
                    <a:pt x="60336" y="340110"/>
                  </a:lnTo>
                  <a:lnTo>
                    <a:pt x="29279" y="377572"/>
                  </a:lnTo>
                  <a:lnTo>
                    <a:pt x="9453" y="421837"/>
                  </a:lnTo>
                  <a:lnTo>
                    <a:pt x="939" y="472757"/>
                  </a:lnTo>
                  <a:lnTo>
                    <a:pt x="317" y="521576"/>
                  </a:lnTo>
                  <a:lnTo>
                    <a:pt x="634" y="527037"/>
                  </a:lnTo>
                  <a:lnTo>
                    <a:pt x="0" y="620814"/>
                  </a:lnTo>
                  <a:lnTo>
                    <a:pt x="69732" y="661118"/>
                  </a:lnTo>
                  <a:lnTo>
                    <a:pt x="120646" y="672725"/>
                  </a:lnTo>
                  <a:lnTo>
                    <a:pt x="170032" y="680779"/>
                  </a:lnTo>
                  <a:lnTo>
                    <a:pt x="218236" y="685368"/>
                  </a:lnTo>
                  <a:lnTo>
                    <a:pt x="261518" y="686650"/>
                  </a:lnTo>
                  <a:lnTo>
                    <a:pt x="288368" y="686109"/>
                  </a:lnTo>
                  <a:lnTo>
                    <a:pt x="340660" y="681775"/>
                  </a:lnTo>
                  <a:lnTo>
                    <a:pt x="398524" y="671569"/>
                  </a:lnTo>
                  <a:lnTo>
                    <a:pt x="454650" y="654591"/>
                  </a:lnTo>
                  <a:lnTo>
                    <a:pt x="256670" y="654591"/>
                  </a:lnTo>
                  <a:lnTo>
                    <a:pt x="220129" y="653249"/>
                  </a:lnTo>
                  <a:lnTo>
                    <a:pt x="174979" y="649025"/>
                  </a:lnTo>
                  <a:lnTo>
                    <a:pt x="128682" y="641608"/>
                  </a:lnTo>
                  <a:lnTo>
                    <a:pt x="80918" y="630941"/>
                  </a:lnTo>
                  <a:lnTo>
                    <a:pt x="31368" y="616966"/>
                  </a:lnTo>
                  <a:lnTo>
                    <a:pt x="31673" y="559155"/>
                  </a:lnTo>
                  <a:lnTo>
                    <a:pt x="31978" y="559155"/>
                  </a:lnTo>
                  <a:lnTo>
                    <a:pt x="31678" y="521576"/>
                  </a:lnTo>
                  <a:lnTo>
                    <a:pt x="32296" y="474370"/>
                  </a:lnTo>
                  <a:lnTo>
                    <a:pt x="39317" y="431448"/>
                  </a:lnTo>
                  <a:lnTo>
                    <a:pt x="55773" y="394517"/>
                  </a:lnTo>
                  <a:lnTo>
                    <a:pt x="81814" y="363308"/>
                  </a:lnTo>
                  <a:lnTo>
                    <a:pt x="117589" y="337553"/>
                  </a:lnTo>
                  <a:lnTo>
                    <a:pt x="167065" y="321020"/>
                  </a:lnTo>
                  <a:lnTo>
                    <a:pt x="235220" y="319359"/>
                  </a:lnTo>
                  <a:lnTo>
                    <a:pt x="408376" y="319359"/>
                  </a:lnTo>
                  <a:lnTo>
                    <a:pt x="404342" y="316110"/>
                  </a:lnTo>
                  <a:lnTo>
                    <a:pt x="366081" y="297690"/>
                  </a:lnTo>
                  <a:lnTo>
                    <a:pt x="324548" y="289369"/>
                  </a:lnTo>
                  <a:lnTo>
                    <a:pt x="322656" y="289369"/>
                  </a:lnTo>
                  <a:lnTo>
                    <a:pt x="322021" y="289052"/>
                  </a:lnTo>
                  <a:lnTo>
                    <a:pt x="336107" y="278130"/>
                  </a:lnTo>
                  <a:lnTo>
                    <a:pt x="247713" y="278130"/>
                  </a:lnTo>
                  <a:lnTo>
                    <a:pt x="224348" y="275732"/>
                  </a:lnTo>
                  <a:lnTo>
                    <a:pt x="181490" y="258170"/>
                  </a:lnTo>
                  <a:lnTo>
                    <a:pt x="147814" y="224369"/>
                  </a:lnTo>
                  <a:lnTo>
                    <a:pt x="129672" y="179986"/>
                  </a:lnTo>
                  <a:lnTo>
                    <a:pt x="127335" y="155765"/>
                  </a:lnTo>
                  <a:lnTo>
                    <a:pt x="127388" y="154482"/>
                  </a:lnTo>
                  <a:lnTo>
                    <a:pt x="135974" y="108718"/>
                  </a:lnTo>
                  <a:lnTo>
                    <a:pt x="161797" y="68732"/>
                  </a:lnTo>
                  <a:lnTo>
                    <a:pt x="200721" y="41752"/>
                  </a:lnTo>
                  <a:lnTo>
                    <a:pt x="246456" y="32118"/>
                  </a:lnTo>
                  <a:lnTo>
                    <a:pt x="338475" y="32118"/>
                  </a:lnTo>
                  <a:lnTo>
                    <a:pt x="330776" y="25749"/>
                  </a:lnTo>
                  <a:lnTo>
                    <a:pt x="304780" y="11645"/>
                  </a:lnTo>
                  <a:lnTo>
                    <a:pt x="276670" y="2961"/>
                  </a:lnTo>
                  <a:lnTo>
                    <a:pt x="247091" y="0"/>
                  </a:lnTo>
                  <a:close/>
                </a:path>
                <a:path w="495300" h="687069">
                  <a:moveTo>
                    <a:pt x="408376" y="319359"/>
                  </a:moveTo>
                  <a:lnTo>
                    <a:pt x="235220" y="319359"/>
                  </a:lnTo>
                  <a:lnTo>
                    <a:pt x="264375" y="319401"/>
                  </a:lnTo>
                  <a:lnTo>
                    <a:pt x="293588" y="319925"/>
                  </a:lnTo>
                  <a:lnTo>
                    <a:pt x="363466" y="330610"/>
                  </a:lnTo>
                  <a:lnTo>
                    <a:pt x="400066" y="351612"/>
                  </a:lnTo>
                  <a:lnTo>
                    <a:pt x="430119" y="381864"/>
                  </a:lnTo>
                  <a:lnTo>
                    <a:pt x="451292" y="419054"/>
                  </a:lnTo>
                  <a:lnTo>
                    <a:pt x="461251" y="460870"/>
                  </a:lnTo>
                  <a:lnTo>
                    <a:pt x="463170" y="553335"/>
                  </a:lnTo>
                  <a:lnTo>
                    <a:pt x="463264" y="561563"/>
                  </a:lnTo>
                  <a:lnTo>
                    <a:pt x="463441" y="569429"/>
                  </a:lnTo>
                  <a:lnTo>
                    <a:pt x="463448" y="615683"/>
                  </a:lnTo>
                  <a:lnTo>
                    <a:pt x="441204" y="625285"/>
                  </a:lnTo>
                  <a:lnTo>
                    <a:pt x="390249" y="640518"/>
                  </a:lnTo>
                  <a:lnTo>
                    <a:pt x="327049" y="651129"/>
                  </a:lnTo>
                  <a:lnTo>
                    <a:pt x="256670" y="654591"/>
                  </a:lnTo>
                  <a:lnTo>
                    <a:pt x="454650" y="654591"/>
                  </a:lnTo>
                  <a:lnTo>
                    <a:pt x="491112" y="633460"/>
                  </a:lnTo>
                  <a:lnTo>
                    <a:pt x="494804" y="618248"/>
                  </a:lnTo>
                  <a:lnTo>
                    <a:pt x="494753" y="615683"/>
                  </a:lnTo>
                  <a:lnTo>
                    <a:pt x="494804" y="569429"/>
                  </a:lnTo>
                  <a:lnTo>
                    <a:pt x="494624" y="561563"/>
                  </a:lnTo>
                  <a:lnTo>
                    <a:pt x="494526" y="553335"/>
                  </a:lnTo>
                  <a:lnTo>
                    <a:pt x="494463" y="497043"/>
                  </a:lnTo>
                  <a:lnTo>
                    <a:pt x="493872" y="478099"/>
                  </a:lnTo>
                  <a:lnTo>
                    <a:pt x="492607" y="458304"/>
                  </a:lnTo>
                  <a:lnTo>
                    <a:pt x="483465" y="415725"/>
                  </a:lnTo>
                  <a:lnTo>
                    <a:pt x="464637" y="376751"/>
                  </a:lnTo>
                  <a:lnTo>
                    <a:pt x="437729" y="343004"/>
                  </a:lnTo>
                  <a:lnTo>
                    <a:pt x="408376" y="319359"/>
                  </a:lnTo>
                  <a:close/>
                </a:path>
                <a:path w="495300" h="687069">
                  <a:moveTo>
                    <a:pt x="323595" y="289052"/>
                  </a:moveTo>
                  <a:lnTo>
                    <a:pt x="322656" y="289369"/>
                  </a:lnTo>
                  <a:lnTo>
                    <a:pt x="324548" y="289369"/>
                  </a:lnTo>
                  <a:lnTo>
                    <a:pt x="323595" y="289052"/>
                  </a:lnTo>
                  <a:close/>
                </a:path>
                <a:path w="495300" h="687069">
                  <a:moveTo>
                    <a:pt x="338475" y="32118"/>
                  </a:moveTo>
                  <a:lnTo>
                    <a:pt x="247091" y="32118"/>
                  </a:lnTo>
                  <a:lnTo>
                    <a:pt x="270641" y="34482"/>
                  </a:lnTo>
                  <a:lnTo>
                    <a:pt x="292954" y="41394"/>
                  </a:lnTo>
                  <a:lnTo>
                    <a:pt x="331749" y="67767"/>
                  </a:lnTo>
                  <a:lnTo>
                    <a:pt x="358205" y="107515"/>
                  </a:lnTo>
                  <a:lnTo>
                    <a:pt x="367487" y="154482"/>
                  </a:lnTo>
                  <a:lnTo>
                    <a:pt x="358391" y="202709"/>
                  </a:lnTo>
                  <a:lnTo>
                    <a:pt x="333003" y="241842"/>
                  </a:lnTo>
                  <a:lnTo>
                    <a:pt x="294913" y="268207"/>
                  </a:lnTo>
                  <a:lnTo>
                    <a:pt x="247713" y="278130"/>
                  </a:lnTo>
                  <a:lnTo>
                    <a:pt x="336107" y="278130"/>
                  </a:lnTo>
                  <a:lnTo>
                    <a:pt x="353391" y="264728"/>
                  </a:lnTo>
                  <a:lnTo>
                    <a:pt x="377731" y="233206"/>
                  </a:lnTo>
                  <a:lnTo>
                    <a:pt x="393424" y="195965"/>
                  </a:lnTo>
                  <a:lnTo>
                    <a:pt x="398856" y="154482"/>
                  </a:lnTo>
                  <a:lnTo>
                    <a:pt x="395905" y="124003"/>
                  </a:lnTo>
                  <a:lnTo>
                    <a:pt x="387249" y="95149"/>
                  </a:lnTo>
                  <a:lnTo>
                    <a:pt x="373186" y="68584"/>
                  </a:lnTo>
                  <a:lnTo>
                    <a:pt x="354012" y="44970"/>
                  </a:lnTo>
                  <a:lnTo>
                    <a:pt x="338475" y="32118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="" xmlns:a16="http://schemas.microsoft.com/office/drawing/2014/main" id="{968F2E87-1F30-47DF-AEF2-9D4B49555F57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27" y="5506341"/>
              <a:ext cx="0" cy="176683"/>
            </a:xfrm>
            <a:prstGeom prst="straightConnector1">
              <a:avLst/>
            </a:prstGeom>
            <a:ln w="22225" cap="rnd">
              <a:solidFill>
                <a:schemeClr val="tx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498D5D5E-E18A-4A61-8154-6E9750BCE607}"/>
              </a:ext>
            </a:extLst>
          </p:cNvPr>
          <p:cNvGrpSpPr/>
          <p:nvPr/>
        </p:nvGrpSpPr>
        <p:grpSpPr>
          <a:xfrm>
            <a:off x="720912" y="4052095"/>
            <a:ext cx="423465" cy="565624"/>
            <a:chOff x="731388" y="4052095"/>
            <a:chExt cx="423465" cy="565624"/>
          </a:xfrm>
        </p:grpSpPr>
        <p:sp>
          <p:nvSpPr>
            <p:cNvPr id="75" name="object 35">
              <a:extLst>
                <a:ext uri="{FF2B5EF4-FFF2-40B4-BE49-F238E27FC236}">
                  <a16:creationId xmlns="" xmlns:a16="http://schemas.microsoft.com/office/drawing/2014/main" id="{BD402FCD-6174-4CF4-91D2-5358FCAD97B0}"/>
                </a:ext>
              </a:extLst>
            </p:cNvPr>
            <p:cNvSpPr/>
            <p:nvPr/>
          </p:nvSpPr>
          <p:spPr>
            <a:xfrm>
              <a:off x="731388" y="4052095"/>
              <a:ext cx="423465" cy="565624"/>
            </a:xfrm>
            <a:custGeom>
              <a:avLst/>
              <a:gdLst/>
              <a:ahLst/>
              <a:cxnLst/>
              <a:rect l="l" t="t" r="r" b="b"/>
              <a:pathLst>
                <a:path w="495300" h="687069">
                  <a:moveTo>
                    <a:pt x="247091" y="0"/>
                  </a:moveTo>
                  <a:lnTo>
                    <a:pt x="246151" y="0"/>
                  </a:lnTo>
                  <a:lnTo>
                    <a:pt x="216574" y="3205"/>
                  </a:lnTo>
                  <a:lnTo>
                    <a:pt x="162589" y="26603"/>
                  </a:lnTo>
                  <a:lnTo>
                    <a:pt x="120641" y="69911"/>
                  </a:lnTo>
                  <a:lnTo>
                    <a:pt x="98617" y="125420"/>
                  </a:lnTo>
                  <a:lnTo>
                    <a:pt x="95961" y="155765"/>
                  </a:lnTo>
                  <a:lnTo>
                    <a:pt x="98957" y="186485"/>
                  </a:lnTo>
                  <a:lnTo>
                    <a:pt x="121876" y="242256"/>
                  </a:lnTo>
                  <a:lnTo>
                    <a:pt x="148095" y="272378"/>
                  </a:lnTo>
                  <a:lnTo>
                    <a:pt x="170891" y="288721"/>
                  </a:lnTo>
                  <a:lnTo>
                    <a:pt x="153024" y="291084"/>
                  </a:lnTo>
                  <a:lnTo>
                    <a:pt x="102539" y="309600"/>
                  </a:lnTo>
                  <a:lnTo>
                    <a:pt x="60336" y="340110"/>
                  </a:lnTo>
                  <a:lnTo>
                    <a:pt x="29279" y="377572"/>
                  </a:lnTo>
                  <a:lnTo>
                    <a:pt x="9453" y="421837"/>
                  </a:lnTo>
                  <a:lnTo>
                    <a:pt x="939" y="472757"/>
                  </a:lnTo>
                  <a:lnTo>
                    <a:pt x="317" y="521576"/>
                  </a:lnTo>
                  <a:lnTo>
                    <a:pt x="634" y="527037"/>
                  </a:lnTo>
                  <a:lnTo>
                    <a:pt x="0" y="620814"/>
                  </a:lnTo>
                  <a:lnTo>
                    <a:pt x="69732" y="661118"/>
                  </a:lnTo>
                  <a:lnTo>
                    <a:pt x="120646" y="672725"/>
                  </a:lnTo>
                  <a:lnTo>
                    <a:pt x="170032" y="680779"/>
                  </a:lnTo>
                  <a:lnTo>
                    <a:pt x="218236" y="685368"/>
                  </a:lnTo>
                  <a:lnTo>
                    <a:pt x="261518" y="686650"/>
                  </a:lnTo>
                  <a:lnTo>
                    <a:pt x="288368" y="686109"/>
                  </a:lnTo>
                  <a:lnTo>
                    <a:pt x="340660" y="681775"/>
                  </a:lnTo>
                  <a:lnTo>
                    <a:pt x="398524" y="671569"/>
                  </a:lnTo>
                  <a:lnTo>
                    <a:pt x="454650" y="654591"/>
                  </a:lnTo>
                  <a:lnTo>
                    <a:pt x="256670" y="654591"/>
                  </a:lnTo>
                  <a:lnTo>
                    <a:pt x="220129" y="653249"/>
                  </a:lnTo>
                  <a:lnTo>
                    <a:pt x="174979" y="649025"/>
                  </a:lnTo>
                  <a:lnTo>
                    <a:pt x="128682" y="641608"/>
                  </a:lnTo>
                  <a:lnTo>
                    <a:pt x="80918" y="630941"/>
                  </a:lnTo>
                  <a:lnTo>
                    <a:pt x="31368" y="616966"/>
                  </a:lnTo>
                  <a:lnTo>
                    <a:pt x="31673" y="559155"/>
                  </a:lnTo>
                  <a:lnTo>
                    <a:pt x="31978" y="559155"/>
                  </a:lnTo>
                  <a:lnTo>
                    <a:pt x="31678" y="521576"/>
                  </a:lnTo>
                  <a:lnTo>
                    <a:pt x="32296" y="474370"/>
                  </a:lnTo>
                  <a:lnTo>
                    <a:pt x="39317" y="431448"/>
                  </a:lnTo>
                  <a:lnTo>
                    <a:pt x="55773" y="394517"/>
                  </a:lnTo>
                  <a:lnTo>
                    <a:pt x="81814" y="363308"/>
                  </a:lnTo>
                  <a:lnTo>
                    <a:pt x="117589" y="337553"/>
                  </a:lnTo>
                  <a:lnTo>
                    <a:pt x="167065" y="321020"/>
                  </a:lnTo>
                  <a:lnTo>
                    <a:pt x="235220" y="319359"/>
                  </a:lnTo>
                  <a:lnTo>
                    <a:pt x="408376" y="319359"/>
                  </a:lnTo>
                  <a:lnTo>
                    <a:pt x="404342" y="316110"/>
                  </a:lnTo>
                  <a:lnTo>
                    <a:pt x="366081" y="297690"/>
                  </a:lnTo>
                  <a:lnTo>
                    <a:pt x="324548" y="289369"/>
                  </a:lnTo>
                  <a:lnTo>
                    <a:pt x="322656" y="289369"/>
                  </a:lnTo>
                  <a:lnTo>
                    <a:pt x="322021" y="289052"/>
                  </a:lnTo>
                  <a:lnTo>
                    <a:pt x="336107" y="278130"/>
                  </a:lnTo>
                  <a:lnTo>
                    <a:pt x="247713" y="278130"/>
                  </a:lnTo>
                  <a:lnTo>
                    <a:pt x="224348" y="275732"/>
                  </a:lnTo>
                  <a:lnTo>
                    <a:pt x="181490" y="258170"/>
                  </a:lnTo>
                  <a:lnTo>
                    <a:pt x="147814" y="224369"/>
                  </a:lnTo>
                  <a:lnTo>
                    <a:pt x="129672" y="179986"/>
                  </a:lnTo>
                  <a:lnTo>
                    <a:pt x="127335" y="155765"/>
                  </a:lnTo>
                  <a:lnTo>
                    <a:pt x="127388" y="154482"/>
                  </a:lnTo>
                  <a:lnTo>
                    <a:pt x="135974" y="108718"/>
                  </a:lnTo>
                  <a:lnTo>
                    <a:pt x="161797" y="68732"/>
                  </a:lnTo>
                  <a:lnTo>
                    <a:pt x="200721" y="41752"/>
                  </a:lnTo>
                  <a:lnTo>
                    <a:pt x="246456" y="32118"/>
                  </a:lnTo>
                  <a:lnTo>
                    <a:pt x="338475" y="32118"/>
                  </a:lnTo>
                  <a:lnTo>
                    <a:pt x="330776" y="25749"/>
                  </a:lnTo>
                  <a:lnTo>
                    <a:pt x="304780" y="11645"/>
                  </a:lnTo>
                  <a:lnTo>
                    <a:pt x="276670" y="2961"/>
                  </a:lnTo>
                  <a:lnTo>
                    <a:pt x="247091" y="0"/>
                  </a:lnTo>
                  <a:close/>
                </a:path>
                <a:path w="495300" h="687069">
                  <a:moveTo>
                    <a:pt x="408376" y="319359"/>
                  </a:moveTo>
                  <a:lnTo>
                    <a:pt x="235220" y="319359"/>
                  </a:lnTo>
                  <a:lnTo>
                    <a:pt x="264375" y="319401"/>
                  </a:lnTo>
                  <a:lnTo>
                    <a:pt x="293588" y="319925"/>
                  </a:lnTo>
                  <a:lnTo>
                    <a:pt x="363466" y="330610"/>
                  </a:lnTo>
                  <a:lnTo>
                    <a:pt x="400066" y="351612"/>
                  </a:lnTo>
                  <a:lnTo>
                    <a:pt x="430119" y="381864"/>
                  </a:lnTo>
                  <a:lnTo>
                    <a:pt x="451292" y="419054"/>
                  </a:lnTo>
                  <a:lnTo>
                    <a:pt x="461251" y="460870"/>
                  </a:lnTo>
                  <a:lnTo>
                    <a:pt x="463170" y="553335"/>
                  </a:lnTo>
                  <a:lnTo>
                    <a:pt x="463264" y="561563"/>
                  </a:lnTo>
                  <a:lnTo>
                    <a:pt x="463441" y="569429"/>
                  </a:lnTo>
                  <a:lnTo>
                    <a:pt x="463448" y="615683"/>
                  </a:lnTo>
                  <a:lnTo>
                    <a:pt x="441204" y="625285"/>
                  </a:lnTo>
                  <a:lnTo>
                    <a:pt x="390249" y="640518"/>
                  </a:lnTo>
                  <a:lnTo>
                    <a:pt x="327049" y="651129"/>
                  </a:lnTo>
                  <a:lnTo>
                    <a:pt x="256670" y="654591"/>
                  </a:lnTo>
                  <a:lnTo>
                    <a:pt x="454650" y="654591"/>
                  </a:lnTo>
                  <a:lnTo>
                    <a:pt x="491112" y="633460"/>
                  </a:lnTo>
                  <a:lnTo>
                    <a:pt x="494804" y="618248"/>
                  </a:lnTo>
                  <a:lnTo>
                    <a:pt x="494753" y="615683"/>
                  </a:lnTo>
                  <a:lnTo>
                    <a:pt x="494804" y="569429"/>
                  </a:lnTo>
                  <a:lnTo>
                    <a:pt x="494624" y="561563"/>
                  </a:lnTo>
                  <a:lnTo>
                    <a:pt x="494526" y="553335"/>
                  </a:lnTo>
                  <a:lnTo>
                    <a:pt x="494463" y="497043"/>
                  </a:lnTo>
                  <a:lnTo>
                    <a:pt x="493872" y="478099"/>
                  </a:lnTo>
                  <a:lnTo>
                    <a:pt x="492607" y="458304"/>
                  </a:lnTo>
                  <a:lnTo>
                    <a:pt x="483465" y="415725"/>
                  </a:lnTo>
                  <a:lnTo>
                    <a:pt x="464637" y="376751"/>
                  </a:lnTo>
                  <a:lnTo>
                    <a:pt x="437729" y="343004"/>
                  </a:lnTo>
                  <a:lnTo>
                    <a:pt x="408376" y="319359"/>
                  </a:lnTo>
                  <a:close/>
                </a:path>
                <a:path w="495300" h="687069">
                  <a:moveTo>
                    <a:pt x="323595" y="289052"/>
                  </a:moveTo>
                  <a:lnTo>
                    <a:pt x="322656" y="289369"/>
                  </a:lnTo>
                  <a:lnTo>
                    <a:pt x="324548" y="289369"/>
                  </a:lnTo>
                  <a:lnTo>
                    <a:pt x="323595" y="289052"/>
                  </a:lnTo>
                  <a:close/>
                </a:path>
                <a:path w="495300" h="687069">
                  <a:moveTo>
                    <a:pt x="338475" y="32118"/>
                  </a:moveTo>
                  <a:lnTo>
                    <a:pt x="247091" y="32118"/>
                  </a:lnTo>
                  <a:lnTo>
                    <a:pt x="270641" y="34482"/>
                  </a:lnTo>
                  <a:lnTo>
                    <a:pt x="292954" y="41394"/>
                  </a:lnTo>
                  <a:lnTo>
                    <a:pt x="331749" y="67767"/>
                  </a:lnTo>
                  <a:lnTo>
                    <a:pt x="358205" y="107515"/>
                  </a:lnTo>
                  <a:lnTo>
                    <a:pt x="367487" y="154482"/>
                  </a:lnTo>
                  <a:lnTo>
                    <a:pt x="358391" y="202709"/>
                  </a:lnTo>
                  <a:lnTo>
                    <a:pt x="333003" y="241842"/>
                  </a:lnTo>
                  <a:lnTo>
                    <a:pt x="294913" y="268207"/>
                  </a:lnTo>
                  <a:lnTo>
                    <a:pt x="247713" y="278130"/>
                  </a:lnTo>
                  <a:lnTo>
                    <a:pt x="336107" y="278130"/>
                  </a:lnTo>
                  <a:lnTo>
                    <a:pt x="353391" y="264728"/>
                  </a:lnTo>
                  <a:lnTo>
                    <a:pt x="377731" y="233206"/>
                  </a:lnTo>
                  <a:lnTo>
                    <a:pt x="393424" y="195965"/>
                  </a:lnTo>
                  <a:lnTo>
                    <a:pt x="398856" y="154482"/>
                  </a:lnTo>
                  <a:lnTo>
                    <a:pt x="395905" y="124003"/>
                  </a:lnTo>
                  <a:lnTo>
                    <a:pt x="387249" y="95149"/>
                  </a:lnTo>
                  <a:lnTo>
                    <a:pt x="373186" y="68584"/>
                  </a:lnTo>
                  <a:lnTo>
                    <a:pt x="354012" y="44970"/>
                  </a:lnTo>
                  <a:lnTo>
                    <a:pt x="338475" y="32118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="" xmlns:a16="http://schemas.microsoft.com/office/drawing/2014/main" id="{5531A00F-CE9E-4ECC-B779-E1EBF7B50C5B}"/>
                </a:ext>
              </a:extLst>
            </p:cNvPr>
            <p:cNvCxnSpPr/>
            <p:nvPr/>
          </p:nvCxnSpPr>
          <p:spPr>
            <a:xfrm>
              <a:off x="883499" y="4397598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="" xmlns:a16="http://schemas.microsoft.com/office/drawing/2014/main" id="{A94E392B-D643-4263-B2BC-63DBF3C098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3499" y="4397598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0A167E93-DF37-40DB-AD45-AC41B7A496D4}"/>
              </a:ext>
            </a:extLst>
          </p:cNvPr>
          <p:cNvGrpSpPr/>
          <p:nvPr/>
        </p:nvGrpSpPr>
        <p:grpSpPr>
          <a:xfrm>
            <a:off x="655287" y="5076825"/>
            <a:ext cx="562673" cy="563668"/>
            <a:chOff x="669227" y="5189893"/>
            <a:chExt cx="562673" cy="563668"/>
          </a:xfrm>
        </p:grpSpPr>
        <p:cxnSp>
          <p:nvCxnSpPr>
            <p:cNvPr id="78" name="Прямая соединительная линия 77">
              <a:extLst>
                <a:ext uri="{FF2B5EF4-FFF2-40B4-BE49-F238E27FC236}">
                  <a16:creationId xmlns="" xmlns:a16="http://schemas.microsoft.com/office/drawing/2014/main" id="{3517F8E5-03B3-4D69-BB89-CDBBCC140A26}"/>
                </a:ext>
              </a:extLst>
            </p:cNvPr>
            <p:cNvCxnSpPr/>
            <p:nvPr/>
          </p:nvCxnSpPr>
          <p:spPr>
            <a:xfrm>
              <a:off x="883923" y="54114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="" xmlns:a16="http://schemas.microsoft.com/office/drawing/2014/main" id="{E9580177-DE57-47AC-9E7D-FDC3798B5B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3923" y="54114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9A241A62-2238-450E-BEC6-79BC535D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9227" y="5197785"/>
              <a:ext cx="562673" cy="549587"/>
            </a:xfrm>
            <a:prstGeom prst="rect">
              <a:avLst/>
            </a:prstGeom>
          </p:spPr>
        </p:pic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D395E833-2568-4927-A28A-7358F0E0A883}"/>
                </a:ext>
              </a:extLst>
            </p:cNvPr>
            <p:cNvSpPr/>
            <p:nvPr/>
          </p:nvSpPr>
          <p:spPr>
            <a:xfrm>
              <a:off x="990606" y="5634429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8448147A-31B6-4B05-B434-97039AF777C3}"/>
                </a:ext>
              </a:extLst>
            </p:cNvPr>
            <p:cNvSpPr/>
            <p:nvPr/>
          </p:nvSpPr>
          <p:spPr>
            <a:xfrm>
              <a:off x="765595" y="5189893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0B3BC5B-4F9B-4CB9-BDE4-DEF6F05546C6}"/>
              </a:ext>
            </a:extLst>
          </p:cNvPr>
          <p:cNvGrpSpPr/>
          <p:nvPr/>
        </p:nvGrpSpPr>
        <p:grpSpPr>
          <a:xfrm>
            <a:off x="605189" y="3036151"/>
            <a:ext cx="654910" cy="296945"/>
            <a:chOff x="611511" y="3048153"/>
            <a:chExt cx="654910" cy="296945"/>
          </a:xfrm>
        </p:grpSpPr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85E8909D-F574-4447-A3BC-F9EC2F0F5ABA}"/>
                </a:ext>
              </a:extLst>
            </p:cNvPr>
            <p:cNvSpPr/>
            <p:nvPr/>
          </p:nvSpPr>
          <p:spPr>
            <a:xfrm>
              <a:off x="611511" y="3225966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AE1DA3B4-FD87-452A-928A-ACAA96DABEA9}"/>
                </a:ext>
              </a:extLst>
            </p:cNvPr>
            <p:cNvSpPr/>
            <p:nvPr/>
          </p:nvSpPr>
          <p:spPr>
            <a:xfrm>
              <a:off x="1147289" y="3225966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>
              <a:extLst>
                <a:ext uri="{FF2B5EF4-FFF2-40B4-BE49-F238E27FC236}">
                  <a16:creationId xmlns="" xmlns:a16="http://schemas.microsoft.com/office/drawing/2014/main" id="{FB9A2082-A7D4-4891-B491-DCD0BA178299}"/>
                </a:ext>
              </a:extLst>
            </p:cNvPr>
            <p:cNvCxnSpPr/>
            <p:nvPr/>
          </p:nvCxnSpPr>
          <p:spPr>
            <a:xfrm>
              <a:off x="881597" y="30481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="" xmlns:a16="http://schemas.microsoft.com/office/drawing/2014/main" id="{72B38F49-0C75-43FE-A323-E571F88EECB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597" y="30481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="" xmlns:a16="http://schemas.microsoft.com/office/drawing/2014/main" id="{ED272F1C-C07C-427F-B809-6E7278ED220E}"/>
                </a:ext>
              </a:extLst>
            </p:cNvPr>
            <p:cNvCxnSpPr>
              <a:cxnSpLocks/>
            </p:cNvCxnSpPr>
            <p:nvPr/>
          </p:nvCxnSpPr>
          <p:spPr>
            <a:xfrm>
              <a:off x="771447" y="3285532"/>
              <a:ext cx="3350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5D1D808-AAC9-451B-86DE-E9CD99830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8135" y="1885669"/>
            <a:ext cx="447663" cy="447663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93A45597-13BA-47D7-9D75-2BDF28CE914B}"/>
              </a:ext>
            </a:extLst>
          </p:cNvPr>
          <p:cNvSpPr/>
          <p:nvPr/>
        </p:nvSpPr>
        <p:spPr>
          <a:xfrm>
            <a:off x="931303" y="1782256"/>
            <a:ext cx="262899" cy="262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="" xmlns:a16="http://schemas.microsoft.com/office/drawing/2014/main" id="{5A2564CA-9797-4428-B758-B8E79FB4C234}"/>
              </a:ext>
            </a:extLst>
          </p:cNvPr>
          <p:cNvCxnSpPr>
            <a:cxnSpLocks/>
          </p:cNvCxnSpPr>
          <p:nvPr/>
        </p:nvCxnSpPr>
        <p:spPr>
          <a:xfrm flipH="1">
            <a:off x="857129" y="2005056"/>
            <a:ext cx="1" cy="1333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="" xmlns:a16="http://schemas.microsoft.com/office/drawing/2014/main" id="{469A8891-17AB-402F-9844-259527E55CC7}"/>
              </a:ext>
            </a:extLst>
          </p:cNvPr>
          <p:cNvCxnSpPr>
            <a:cxnSpLocks/>
          </p:cNvCxnSpPr>
          <p:nvPr/>
        </p:nvCxnSpPr>
        <p:spPr>
          <a:xfrm flipV="1">
            <a:off x="844419" y="2138368"/>
            <a:ext cx="13181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олилиния: фигура 105">
            <a:extLst>
              <a:ext uri="{FF2B5EF4-FFF2-40B4-BE49-F238E27FC236}">
                <a16:creationId xmlns="" xmlns:a16="http://schemas.microsoft.com/office/drawing/2014/main" id="{AD18C6EB-A48F-444C-B197-6F756AED66AB}"/>
              </a:ext>
            </a:extLst>
          </p:cNvPr>
          <p:cNvSpPr/>
          <p:nvPr/>
        </p:nvSpPr>
        <p:spPr>
          <a:xfrm>
            <a:off x="998650" y="1851717"/>
            <a:ext cx="117286" cy="113180"/>
          </a:xfrm>
          <a:custGeom>
            <a:avLst/>
            <a:gdLst>
              <a:gd name="connsiteX0" fmla="*/ 90948 w 90947"/>
              <a:gd name="connsiteY0" fmla="*/ 29297 h 87763"/>
              <a:gd name="connsiteX1" fmla="*/ 80885 w 90947"/>
              <a:gd name="connsiteY1" fmla="*/ 7515 h 87763"/>
              <a:gd name="connsiteX2" fmla="*/ 52098 w 90947"/>
              <a:gd name="connsiteY2" fmla="*/ 0 h 87763"/>
              <a:gd name="connsiteX3" fmla="*/ 12101 w 90947"/>
              <a:gd name="connsiteY3" fmla="*/ 0 h 87763"/>
              <a:gd name="connsiteX4" fmla="*/ 12101 w 90947"/>
              <a:gd name="connsiteY4" fmla="*/ 68402 h 87763"/>
              <a:gd name="connsiteX5" fmla="*/ 0 w 90947"/>
              <a:gd name="connsiteY5" fmla="*/ 68402 h 87763"/>
              <a:gd name="connsiteX6" fmla="*/ 0 w 90947"/>
              <a:gd name="connsiteY6" fmla="*/ 77955 h 87763"/>
              <a:gd name="connsiteX7" fmla="*/ 12101 w 90947"/>
              <a:gd name="connsiteY7" fmla="*/ 77955 h 87763"/>
              <a:gd name="connsiteX8" fmla="*/ 12101 w 90947"/>
              <a:gd name="connsiteY8" fmla="*/ 87763 h 87763"/>
              <a:gd name="connsiteX9" fmla="*/ 34902 w 90947"/>
              <a:gd name="connsiteY9" fmla="*/ 87763 h 87763"/>
              <a:gd name="connsiteX10" fmla="*/ 34902 w 90947"/>
              <a:gd name="connsiteY10" fmla="*/ 77955 h 87763"/>
              <a:gd name="connsiteX11" fmla="*/ 62543 w 90947"/>
              <a:gd name="connsiteY11" fmla="*/ 77955 h 87763"/>
              <a:gd name="connsiteX12" fmla="*/ 62543 w 90947"/>
              <a:gd name="connsiteY12" fmla="*/ 68402 h 87763"/>
              <a:gd name="connsiteX13" fmla="*/ 34902 w 90947"/>
              <a:gd name="connsiteY13" fmla="*/ 68402 h 87763"/>
              <a:gd name="connsiteX14" fmla="*/ 34902 w 90947"/>
              <a:gd name="connsiteY14" fmla="*/ 58466 h 87763"/>
              <a:gd name="connsiteX15" fmla="*/ 52098 w 90947"/>
              <a:gd name="connsiteY15" fmla="*/ 58466 h 87763"/>
              <a:gd name="connsiteX16" fmla="*/ 80885 w 90947"/>
              <a:gd name="connsiteY16" fmla="*/ 50951 h 87763"/>
              <a:gd name="connsiteX17" fmla="*/ 90948 w 90947"/>
              <a:gd name="connsiteY17" fmla="*/ 29297 h 87763"/>
              <a:gd name="connsiteX18" fmla="*/ 63562 w 90947"/>
              <a:gd name="connsiteY18" fmla="*/ 38850 h 87763"/>
              <a:gd name="connsiteX19" fmla="*/ 51843 w 90947"/>
              <a:gd name="connsiteY19" fmla="*/ 42035 h 87763"/>
              <a:gd name="connsiteX20" fmla="*/ 34902 w 90947"/>
              <a:gd name="connsiteY20" fmla="*/ 42035 h 87763"/>
              <a:gd name="connsiteX21" fmla="*/ 34902 w 90947"/>
              <a:gd name="connsiteY21" fmla="*/ 17323 h 87763"/>
              <a:gd name="connsiteX22" fmla="*/ 51843 w 90947"/>
              <a:gd name="connsiteY22" fmla="*/ 17323 h 87763"/>
              <a:gd name="connsiteX23" fmla="*/ 63562 w 90947"/>
              <a:gd name="connsiteY23" fmla="*/ 20381 h 87763"/>
              <a:gd name="connsiteX24" fmla="*/ 63562 w 90947"/>
              <a:gd name="connsiteY24" fmla="*/ 20381 h 87763"/>
              <a:gd name="connsiteX25" fmla="*/ 68020 w 90947"/>
              <a:gd name="connsiteY25" fmla="*/ 29552 h 87763"/>
              <a:gd name="connsiteX26" fmla="*/ 63562 w 90947"/>
              <a:gd name="connsiteY26" fmla="*/ 38850 h 8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947" h="87763">
                <a:moveTo>
                  <a:pt x="90948" y="29297"/>
                </a:moveTo>
                <a:cubicBezTo>
                  <a:pt x="90948" y="19616"/>
                  <a:pt x="87636" y="12483"/>
                  <a:pt x="80885" y="7515"/>
                </a:cubicBezTo>
                <a:cubicBezTo>
                  <a:pt x="74134" y="2548"/>
                  <a:pt x="64326" y="0"/>
                  <a:pt x="52098" y="0"/>
                </a:cubicBezTo>
                <a:lnTo>
                  <a:pt x="12101" y="0"/>
                </a:lnTo>
                <a:lnTo>
                  <a:pt x="12101" y="68402"/>
                </a:lnTo>
                <a:lnTo>
                  <a:pt x="0" y="68402"/>
                </a:lnTo>
                <a:lnTo>
                  <a:pt x="0" y="77955"/>
                </a:lnTo>
                <a:lnTo>
                  <a:pt x="12101" y="77955"/>
                </a:lnTo>
                <a:lnTo>
                  <a:pt x="12101" y="87763"/>
                </a:lnTo>
                <a:lnTo>
                  <a:pt x="34902" y="87763"/>
                </a:lnTo>
                <a:lnTo>
                  <a:pt x="34902" y="77955"/>
                </a:lnTo>
                <a:lnTo>
                  <a:pt x="62543" y="77955"/>
                </a:lnTo>
                <a:lnTo>
                  <a:pt x="62543" y="68402"/>
                </a:lnTo>
                <a:lnTo>
                  <a:pt x="34902" y="68402"/>
                </a:lnTo>
                <a:lnTo>
                  <a:pt x="34902" y="58466"/>
                </a:lnTo>
                <a:lnTo>
                  <a:pt x="52098" y="58466"/>
                </a:lnTo>
                <a:cubicBezTo>
                  <a:pt x="64453" y="58466"/>
                  <a:pt x="74134" y="55919"/>
                  <a:pt x="80885" y="50951"/>
                </a:cubicBezTo>
                <a:cubicBezTo>
                  <a:pt x="87636" y="46111"/>
                  <a:pt x="90948" y="38978"/>
                  <a:pt x="90948" y="29297"/>
                </a:cubicBezTo>
                <a:close/>
                <a:moveTo>
                  <a:pt x="63562" y="38850"/>
                </a:moveTo>
                <a:cubicBezTo>
                  <a:pt x="60759" y="40888"/>
                  <a:pt x="56811" y="42035"/>
                  <a:pt x="51843" y="42035"/>
                </a:cubicBezTo>
                <a:lnTo>
                  <a:pt x="34902" y="42035"/>
                </a:lnTo>
                <a:lnTo>
                  <a:pt x="34902" y="17323"/>
                </a:lnTo>
                <a:lnTo>
                  <a:pt x="51843" y="17323"/>
                </a:lnTo>
                <a:cubicBezTo>
                  <a:pt x="56811" y="17323"/>
                  <a:pt x="60759" y="18342"/>
                  <a:pt x="63562" y="20381"/>
                </a:cubicBezTo>
                <a:lnTo>
                  <a:pt x="63562" y="20381"/>
                </a:lnTo>
                <a:cubicBezTo>
                  <a:pt x="66491" y="22546"/>
                  <a:pt x="68020" y="25603"/>
                  <a:pt x="68020" y="29552"/>
                </a:cubicBezTo>
                <a:cubicBezTo>
                  <a:pt x="68020" y="33500"/>
                  <a:pt x="66491" y="36685"/>
                  <a:pt x="63562" y="38850"/>
                </a:cubicBezTo>
                <a:close/>
              </a:path>
            </a:pathLst>
          </a:custGeom>
          <a:solidFill>
            <a:srgbClr val="33343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43CC7B67-D034-4391-8F8D-CD05FC7C9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58225" y="3048947"/>
            <a:ext cx="459029" cy="31051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7E85D17C-F798-488A-BEE0-AD120B8932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37700" y="4140204"/>
            <a:ext cx="459029" cy="310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067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3">
            <a:extLst>
              <a:ext uri="{FF2B5EF4-FFF2-40B4-BE49-F238E27FC236}">
                <a16:creationId xmlns="" xmlns:a16="http://schemas.microsoft.com/office/drawing/2014/main" id="{FACB4AB8-2257-47E7-B09E-8A2E8BD38922}"/>
              </a:ext>
            </a:extLst>
          </p:cNvPr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22">
            <a:extLst>
              <a:ext uri="{FF2B5EF4-FFF2-40B4-BE49-F238E27FC236}">
                <a16:creationId xmlns="" xmlns:a16="http://schemas.microsoft.com/office/drawing/2014/main" id="{B5F2094A-D983-42DA-B852-7900B02BF007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B2344FCA-D823-49F8-852F-84B1917FBA99}"/>
              </a:ext>
            </a:extLst>
          </p:cNvPr>
          <p:cNvSpPr txBox="1">
            <a:spLocks/>
          </p:cNvSpPr>
          <p:nvPr/>
        </p:nvSpPr>
        <p:spPr>
          <a:xfrm>
            <a:off x="950586" y="1142558"/>
            <a:ext cx="644399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kern="0" dirty="0">
                <a:latin typeface="+mj-lt"/>
              </a:rPr>
              <a:t>ПРИЛОЖЕНИЯ</a:t>
            </a:r>
          </a:p>
        </p:txBody>
      </p:sp>
      <p:grpSp>
        <p:nvGrpSpPr>
          <p:cNvPr id="19" name="object 3">
            <a:extLst>
              <a:ext uri="{FF2B5EF4-FFF2-40B4-BE49-F238E27FC236}">
                <a16:creationId xmlns="" xmlns:a16="http://schemas.microsoft.com/office/drawing/2014/main" id="{1EBBD8A8-849F-4444-93CD-992BFA731EC1}"/>
              </a:ext>
            </a:extLst>
          </p:cNvPr>
          <p:cNvGrpSpPr/>
          <p:nvPr/>
        </p:nvGrpSpPr>
        <p:grpSpPr>
          <a:xfrm>
            <a:off x="0" y="2986445"/>
            <a:ext cx="5801142" cy="2375535"/>
            <a:chOff x="0" y="2986445"/>
            <a:chExt cx="5801142" cy="2375535"/>
          </a:xfrm>
        </p:grpSpPr>
        <p:sp>
          <p:nvSpPr>
            <p:cNvPr id="20" name="object 4">
              <a:extLst>
                <a:ext uri="{FF2B5EF4-FFF2-40B4-BE49-F238E27FC236}">
                  <a16:creationId xmlns="" xmlns:a16="http://schemas.microsoft.com/office/drawing/2014/main" id="{72FAD251-979A-498B-878D-886A79893D09}"/>
                </a:ext>
              </a:extLst>
            </p:cNvPr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="" xmlns:a16="http://schemas.microsoft.com/office/drawing/2014/main" id="{7001DEE3-5E3F-48A9-BC65-28ACB61D5C2E}"/>
                </a:ext>
              </a:extLst>
            </p:cNvPr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6">
              <a:extLst>
                <a:ext uri="{FF2B5EF4-FFF2-40B4-BE49-F238E27FC236}">
                  <a16:creationId xmlns="" xmlns:a16="http://schemas.microsoft.com/office/drawing/2014/main" id="{86EF5D81-78A7-472D-8376-C957C2BACA0D}"/>
                </a:ext>
              </a:extLst>
            </p:cNvPr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7">
              <a:extLst>
                <a:ext uri="{FF2B5EF4-FFF2-40B4-BE49-F238E27FC236}">
                  <a16:creationId xmlns="" xmlns:a16="http://schemas.microsoft.com/office/drawing/2014/main" id="{282A3831-87E0-489B-BBDD-346B33F799FF}"/>
                </a:ext>
              </a:extLst>
            </p:cNvPr>
            <p:cNvSpPr/>
            <p:nvPr/>
          </p:nvSpPr>
          <p:spPr>
            <a:xfrm>
              <a:off x="0" y="2986445"/>
              <a:ext cx="1202690" cy="2375535"/>
            </a:xfrm>
            <a:custGeom>
              <a:avLst/>
              <a:gdLst/>
              <a:ahLst/>
              <a:cxnLst/>
              <a:rect l="l" t="t" r="r" b="b"/>
              <a:pathLst>
                <a:path w="1202690" h="2375535">
                  <a:moveTo>
                    <a:pt x="0" y="2374630"/>
                  </a:moveTo>
                  <a:lnTo>
                    <a:pt x="62685" y="2373982"/>
                  </a:lnTo>
                  <a:lnTo>
                    <a:pt x="109965" y="2371177"/>
                  </a:lnTo>
                  <a:lnTo>
                    <a:pt x="156731" y="2366545"/>
                  </a:lnTo>
                  <a:lnTo>
                    <a:pt x="202948" y="2360122"/>
                  </a:lnTo>
                  <a:lnTo>
                    <a:pt x="248579" y="2351944"/>
                  </a:lnTo>
                  <a:lnTo>
                    <a:pt x="293590" y="2342045"/>
                  </a:lnTo>
                  <a:lnTo>
                    <a:pt x="337945" y="2330461"/>
                  </a:lnTo>
                  <a:lnTo>
                    <a:pt x="381608" y="2317228"/>
                  </a:lnTo>
                  <a:lnTo>
                    <a:pt x="424545" y="2302382"/>
                  </a:lnTo>
                  <a:lnTo>
                    <a:pt x="466719" y="2285957"/>
                  </a:lnTo>
                  <a:lnTo>
                    <a:pt x="508095" y="2267989"/>
                  </a:lnTo>
                  <a:lnTo>
                    <a:pt x="548637" y="2248513"/>
                  </a:lnTo>
                  <a:lnTo>
                    <a:pt x="588311" y="2227566"/>
                  </a:lnTo>
                  <a:lnTo>
                    <a:pt x="627080" y="2205182"/>
                  </a:lnTo>
                  <a:lnTo>
                    <a:pt x="664910" y="2181398"/>
                  </a:lnTo>
                  <a:lnTo>
                    <a:pt x="701764" y="2156247"/>
                  </a:lnTo>
                  <a:lnTo>
                    <a:pt x="737608" y="2129767"/>
                  </a:lnTo>
                  <a:lnTo>
                    <a:pt x="772405" y="2101992"/>
                  </a:lnTo>
                  <a:lnTo>
                    <a:pt x="806120" y="2072958"/>
                  </a:lnTo>
                  <a:lnTo>
                    <a:pt x="838719" y="2042701"/>
                  </a:lnTo>
                  <a:lnTo>
                    <a:pt x="870164" y="2011255"/>
                  </a:lnTo>
                  <a:lnTo>
                    <a:pt x="900422" y="1978657"/>
                  </a:lnTo>
                  <a:lnTo>
                    <a:pt x="929456" y="1944941"/>
                  </a:lnTo>
                  <a:lnTo>
                    <a:pt x="957231" y="1910144"/>
                  </a:lnTo>
                  <a:lnTo>
                    <a:pt x="983711" y="1874301"/>
                  </a:lnTo>
                  <a:lnTo>
                    <a:pt x="1008861" y="1837446"/>
                  </a:lnTo>
                  <a:lnTo>
                    <a:pt x="1032646" y="1799617"/>
                  </a:lnTo>
                  <a:lnTo>
                    <a:pt x="1055030" y="1760847"/>
                  </a:lnTo>
                  <a:lnTo>
                    <a:pt x="1075977" y="1721174"/>
                  </a:lnTo>
                  <a:lnTo>
                    <a:pt x="1095452" y="1680631"/>
                  </a:lnTo>
                  <a:lnTo>
                    <a:pt x="1113420" y="1639255"/>
                  </a:lnTo>
                  <a:lnTo>
                    <a:pt x="1129845" y="1597081"/>
                  </a:lnTo>
                  <a:lnTo>
                    <a:pt x="1144692" y="1554145"/>
                  </a:lnTo>
                  <a:lnTo>
                    <a:pt x="1157925" y="1510481"/>
                  </a:lnTo>
                  <a:lnTo>
                    <a:pt x="1169509" y="1466127"/>
                  </a:lnTo>
                  <a:lnTo>
                    <a:pt x="1179407" y="1421116"/>
                  </a:lnTo>
                  <a:lnTo>
                    <a:pt x="1187586" y="1375484"/>
                  </a:lnTo>
                  <a:lnTo>
                    <a:pt x="1194009" y="1329268"/>
                  </a:lnTo>
                  <a:lnTo>
                    <a:pt x="1198641" y="1282501"/>
                  </a:lnTo>
                  <a:lnTo>
                    <a:pt x="1201446" y="1235221"/>
                  </a:lnTo>
                  <a:lnTo>
                    <a:pt x="1202389" y="1187462"/>
                  </a:lnTo>
                  <a:lnTo>
                    <a:pt x="1201446" y="1139703"/>
                  </a:lnTo>
                  <a:lnTo>
                    <a:pt x="1198641" y="1092423"/>
                  </a:lnTo>
                  <a:lnTo>
                    <a:pt x="1194009" y="1045657"/>
                  </a:lnTo>
                  <a:lnTo>
                    <a:pt x="1187586" y="999440"/>
                  </a:lnTo>
                  <a:lnTo>
                    <a:pt x="1179407" y="953809"/>
                  </a:lnTo>
                  <a:lnTo>
                    <a:pt x="1169509" y="908798"/>
                  </a:lnTo>
                  <a:lnTo>
                    <a:pt x="1157925" y="864443"/>
                  </a:lnTo>
                  <a:lnTo>
                    <a:pt x="1144692" y="820780"/>
                  </a:lnTo>
                  <a:lnTo>
                    <a:pt x="1129845" y="777843"/>
                  </a:lnTo>
                  <a:lnTo>
                    <a:pt x="1113420" y="735669"/>
                  </a:lnTo>
                  <a:lnTo>
                    <a:pt x="1095452" y="694293"/>
                  </a:lnTo>
                  <a:lnTo>
                    <a:pt x="1075977" y="653751"/>
                  </a:lnTo>
                  <a:lnTo>
                    <a:pt x="1055030" y="614077"/>
                  </a:lnTo>
                  <a:lnTo>
                    <a:pt x="1032646" y="575308"/>
                  </a:lnTo>
                  <a:lnTo>
                    <a:pt x="1008861" y="537478"/>
                  </a:lnTo>
                  <a:lnTo>
                    <a:pt x="983711" y="500624"/>
                  </a:lnTo>
                  <a:lnTo>
                    <a:pt x="957231" y="464780"/>
                  </a:lnTo>
                  <a:lnTo>
                    <a:pt x="929456" y="429983"/>
                  </a:lnTo>
                  <a:lnTo>
                    <a:pt x="900422" y="396268"/>
                  </a:lnTo>
                  <a:lnTo>
                    <a:pt x="870164" y="363669"/>
                  </a:lnTo>
                  <a:lnTo>
                    <a:pt x="838719" y="332224"/>
                  </a:lnTo>
                  <a:lnTo>
                    <a:pt x="806120" y="301966"/>
                  </a:lnTo>
                  <a:lnTo>
                    <a:pt x="772405" y="272932"/>
                  </a:lnTo>
                  <a:lnTo>
                    <a:pt x="737608" y="245157"/>
                  </a:lnTo>
                  <a:lnTo>
                    <a:pt x="701764" y="218677"/>
                  </a:lnTo>
                  <a:lnTo>
                    <a:pt x="664910" y="193527"/>
                  </a:lnTo>
                  <a:lnTo>
                    <a:pt x="627080" y="169742"/>
                  </a:lnTo>
                  <a:lnTo>
                    <a:pt x="588311" y="147358"/>
                  </a:lnTo>
                  <a:lnTo>
                    <a:pt x="548637" y="126411"/>
                  </a:lnTo>
                  <a:lnTo>
                    <a:pt x="508095" y="106936"/>
                  </a:lnTo>
                  <a:lnTo>
                    <a:pt x="466719" y="88968"/>
                  </a:lnTo>
                  <a:lnTo>
                    <a:pt x="424545" y="72543"/>
                  </a:lnTo>
                  <a:lnTo>
                    <a:pt x="381608" y="57696"/>
                  </a:lnTo>
                  <a:lnTo>
                    <a:pt x="337945" y="44463"/>
                  </a:lnTo>
                  <a:lnTo>
                    <a:pt x="293590" y="32879"/>
                  </a:lnTo>
                  <a:lnTo>
                    <a:pt x="248579" y="22981"/>
                  </a:lnTo>
                  <a:lnTo>
                    <a:pt x="202948" y="14802"/>
                  </a:lnTo>
                  <a:lnTo>
                    <a:pt x="156731" y="8379"/>
                  </a:lnTo>
                  <a:lnTo>
                    <a:pt x="109965" y="3747"/>
                  </a:lnTo>
                  <a:lnTo>
                    <a:pt x="62685" y="942"/>
                  </a:lnTo>
                  <a:lnTo>
                    <a:pt x="14926" y="0"/>
                  </a:lnTo>
                  <a:lnTo>
                    <a:pt x="0" y="29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8">
              <a:extLst>
                <a:ext uri="{FF2B5EF4-FFF2-40B4-BE49-F238E27FC236}">
                  <a16:creationId xmlns="" xmlns:a16="http://schemas.microsoft.com/office/drawing/2014/main" id="{2728EEB7-0C8F-47F4-9544-9371B001D261}"/>
                </a:ext>
              </a:extLst>
            </p:cNvPr>
            <p:cNvSpPr/>
            <p:nvPr/>
          </p:nvSpPr>
          <p:spPr>
            <a:xfrm>
              <a:off x="1201458" y="417390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Рисунок 19">
            <a:extLst>
              <a:ext uri="{FF2B5EF4-FFF2-40B4-BE49-F238E27FC236}">
                <a16:creationId xmlns="" xmlns:a16="http://schemas.microsoft.com/office/drawing/2014/main" id="{32C18B9F-0464-4955-8233-E3470E3D6AA5}"/>
              </a:ext>
            </a:extLst>
          </p:cNvPr>
          <p:cNvGrpSpPr/>
          <p:nvPr/>
        </p:nvGrpSpPr>
        <p:grpSpPr>
          <a:xfrm flipH="1">
            <a:off x="3642604" y="3356040"/>
            <a:ext cx="1798676" cy="1644582"/>
            <a:chOff x="6727447" y="2184688"/>
            <a:chExt cx="1694781" cy="1549588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7C426DDA-3BFB-46CD-8068-79BCA1948174}"/>
                </a:ext>
              </a:extLst>
            </p:cNvPr>
            <p:cNvSpPr/>
            <p:nvPr/>
          </p:nvSpPr>
          <p:spPr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C0F831F4-1F43-4CB1-90AA-5773D892F26E}"/>
                </a:ext>
              </a:extLst>
            </p:cNvPr>
            <p:cNvSpPr/>
            <p:nvPr/>
          </p:nvSpPr>
          <p:spPr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D28EE93D-B9C6-446B-B003-8FB758125738}"/>
                </a:ext>
              </a:extLst>
            </p:cNvPr>
            <p:cNvSpPr/>
            <p:nvPr/>
          </p:nvSpPr>
          <p:spPr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7CCC5559-5F57-4C32-B289-6462E90C898F}"/>
                </a:ext>
              </a:extLst>
            </p:cNvPr>
            <p:cNvSpPr/>
            <p:nvPr/>
          </p:nvSpPr>
          <p:spPr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73D33FF2-7BEE-4D65-A5DF-142492948090}"/>
                </a:ext>
              </a:extLst>
            </p:cNvPr>
            <p:cNvSpPr/>
            <p:nvPr/>
          </p:nvSpPr>
          <p:spPr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1D9D9457-D46D-4D26-B650-605EBA39C60A}"/>
                </a:ext>
              </a:extLst>
            </p:cNvPr>
            <p:cNvSpPr/>
            <p:nvPr/>
          </p:nvSpPr>
          <p:spPr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F86E7539-00D9-43FF-899F-037984A3B070}"/>
                </a:ext>
              </a:extLst>
            </p:cNvPr>
            <p:cNvSpPr/>
            <p:nvPr/>
          </p:nvSpPr>
          <p:spPr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="" xmlns:a16="http://schemas.microsoft.com/office/drawing/2014/main" id="{B3B36794-59AB-4B22-BCBB-D9B98B91ECCA}"/>
                </a:ext>
              </a:extLst>
            </p:cNvPr>
            <p:cNvSpPr/>
            <p:nvPr/>
          </p:nvSpPr>
          <p:spPr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="" xmlns:a16="http://schemas.microsoft.com/office/drawing/2014/main" id="{167A1252-6E0D-416F-8B46-5C9D3B2340E8}"/>
                </a:ext>
              </a:extLst>
            </p:cNvPr>
            <p:cNvSpPr/>
            <p:nvPr/>
          </p:nvSpPr>
          <p:spPr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3F72A3DD-33E0-443B-B870-1193330C9F85}"/>
                </a:ext>
              </a:extLst>
            </p:cNvPr>
            <p:cNvSpPr/>
            <p:nvPr/>
          </p:nvSpPr>
          <p:spPr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8F0181D4-A877-4A77-B1EA-A644A39392B8}"/>
                </a:ext>
              </a:extLst>
            </p:cNvPr>
            <p:cNvSpPr/>
            <p:nvPr/>
          </p:nvSpPr>
          <p:spPr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C090A642-15B3-418E-B80F-F146CA188385}"/>
                </a:ext>
              </a:extLst>
            </p:cNvPr>
            <p:cNvSpPr/>
            <p:nvPr/>
          </p:nvSpPr>
          <p:spPr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6FD38208-80E3-44E5-9AD6-C94A0BBF758E}"/>
                </a:ext>
              </a:extLst>
            </p:cNvPr>
            <p:cNvSpPr/>
            <p:nvPr/>
          </p:nvSpPr>
          <p:spPr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E505C376-32AA-4283-96F1-7133993D3929}"/>
                </a:ext>
              </a:extLst>
            </p:cNvPr>
            <p:cNvSpPr/>
            <p:nvPr/>
          </p:nvSpPr>
          <p:spPr>
            <a:xfrm>
              <a:off x="6814978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="" xmlns:a16="http://schemas.microsoft.com/office/drawing/2014/main" id="{CFE9F92E-75BA-446D-9B9B-8C5E2FA1064F}"/>
                </a:ext>
              </a:extLst>
            </p:cNvPr>
            <p:cNvSpPr/>
            <p:nvPr/>
          </p:nvSpPr>
          <p:spPr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153CA03C-8A37-4DF0-A6D8-551E2E8542D8}"/>
                </a:ext>
              </a:extLst>
            </p:cNvPr>
            <p:cNvSpPr/>
            <p:nvPr/>
          </p:nvSpPr>
          <p:spPr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D9FE8516-EE5E-461B-B13A-9CFCF36BC6AF}"/>
                </a:ext>
              </a:extLst>
            </p:cNvPr>
            <p:cNvSpPr/>
            <p:nvPr/>
          </p:nvSpPr>
          <p:spPr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 dirty="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8C60553F-0E43-4221-A89E-18F8C01A18C0}"/>
                </a:ext>
              </a:extLst>
            </p:cNvPr>
            <p:cNvSpPr/>
            <p:nvPr/>
          </p:nvSpPr>
          <p:spPr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256BCCAD-B92C-4A87-943A-F45098181281}"/>
                </a:ext>
              </a:extLst>
            </p:cNvPr>
            <p:cNvSpPr/>
            <p:nvPr/>
          </p:nvSpPr>
          <p:spPr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B900B78C-3709-42AF-98AD-690AF0CFB9E3}"/>
                </a:ext>
              </a:extLst>
            </p:cNvPr>
            <p:cNvSpPr/>
            <p:nvPr/>
          </p:nvSpPr>
          <p:spPr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5CE24EE9-8895-4D61-BFF4-0E67E2344C2A}"/>
                </a:ext>
              </a:extLst>
            </p:cNvPr>
            <p:cNvSpPr/>
            <p:nvPr/>
          </p:nvSpPr>
          <p:spPr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5787A73E-5AF9-4920-8BF1-B8FC3F227D75}"/>
                </a:ext>
              </a:extLst>
            </p:cNvPr>
            <p:cNvSpPr/>
            <p:nvPr/>
          </p:nvSpPr>
          <p:spPr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A2C3AAF7-B805-43C0-9379-6776B00C3BC5}"/>
                </a:ext>
              </a:extLst>
            </p:cNvPr>
            <p:cNvSpPr/>
            <p:nvPr/>
          </p:nvSpPr>
          <p:spPr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E4D12B68-11C8-4ACD-A9A1-21114022D7FE}"/>
                </a:ext>
              </a:extLst>
            </p:cNvPr>
            <p:cNvSpPr/>
            <p:nvPr/>
          </p:nvSpPr>
          <p:spPr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87E3B4BE-91F3-44E0-B674-D158DC86CC4A}"/>
                </a:ext>
              </a:extLst>
            </p:cNvPr>
            <p:cNvSpPr/>
            <p:nvPr/>
          </p:nvSpPr>
          <p:spPr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</p:grpSp>
      <p:sp>
        <p:nvSpPr>
          <p:cNvPr id="51" name="Номер слайда 5">
            <a:extLst>
              <a:ext uri="{FF2B5EF4-FFF2-40B4-BE49-F238E27FC236}">
                <a16:creationId xmlns="" xmlns:a16="http://schemas.microsoft.com/office/drawing/2014/main" id="{BF27BA7E-1089-4026-997F-6A5A7E84C91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43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287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трелка: вниз 67">
            <a:extLst>
              <a:ext uri="{FF2B5EF4-FFF2-40B4-BE49-F238E27FC236}">
                <a16:creationId xmlns="" xmlns:a16="http://schemas.microsoft.com/office/drawing/2014/main" id="{F4591683-A1FB-4569-8E30-C9C266CFFE7A}"/>
              </a:ext>
            </a:extLst>
          </p:cNvPr>
          <p:cNvSpPr/>
          <p:nvPr/>
        </p:nvSpPr>
        <p:spPr>
          <a:xfrm rot="10800000">
            <a:off x="1089250" y="5407034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2" name="Стрелка: вниз 71">
            <a:extLst>
              <a:ext uri="{FF2B5EF4-FFF2-40B4-BE49-F238E27FC236}">
                <a16:creationId xmlns="" xmlns:a16="http://schemas.microsoft.com/office/drawing/2014/main" id="{1C8BFC24-3401-44DA-B904-149E20F2B2D2}"/>
              </a:ext>
            </a:extLst>
          </p:cNvPr>
          <p:cNvSpPr/>
          <p:nvPr/>
        </p:nvSpPr>
        <p:spPr>
          <a:xfrm rot="10800000">
            <a:off x="1860802" y="4759453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5" name="Стрелка: вниз 74">
            <a:extLst>
              <a:ext uri="{FF2B5EF4-FFF2-40B4-BE49-F238E27FC236}">
                <a16:creationId xmlns="" xmlns:a16="http://schemas.microsoft.com/office/drawing/2014/main" id="{D1A5D43D-5575-46EA-94C3-3D7DBA368D08}"/>
              </a:ext>
            </a:extLst>
          </p:cNvPr>
          <p:cNvSpPr/>
          <p:nvPr/>
        </p:nvSpPr>
        <p:spPr>
          <a:xfrm rot="10800000">
            <a:off x="3238840" y="5421803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6" name="Стрелка: вниз 75">
            <a:extLst>
              <a:ext uri="{FF2B5EF4-FFF2-40B4-BE49-F238E27FC236}">
                <a16:creationId xmlns="" xmlns:a16="http://schemas.microsoft.com/office/drawing/2014/main" id="{418C7BCF-D3CA-4579-8D43-25D7495F6E9C}"/>
              </a:ext>
            </a:extLst>
          </p:cNvPr>
          <p:cNvSpPr/>
          <p:nvPr/>
        </p:nvSpPr>
        <p:spPr>
          <a:xfrm rot="10800000">
            <a:off x="4010392" y="4774222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7" name="Стрелка: вниз 76">
            <a:extLst>
              <a:ext uri="{FF2B5EF4-FFF2-40B4-BE49-F238E27FC236}">
                <a16:creationId xmlns="" xmlns:a16="http://schemas.microsoft.com/office/drawing/2014/main" id="{3EE0CBBF-8A0E-4CB3-B232-C105552B81B3}"/>
              </a:ext>
            </a:extLst>
          </p:cNvPr>
          <p:cNvSpPr/>
          <p:nvPr/>
        </p:nvSpPr>
        <p:spPr>
          <a:xfrm rot="10800000">
            <a:off x="5363342" y="5421804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8" name="Стрелка: вниз 77">
            <a:extLst>
              <a:ext uri="{FF2B5EF4-FFF2-40B4-BE49-F238E27FC236}">
                <a16:creationId xmlns="" xmlns:a16="http://schemas.microsoft.com/office/drawing/2014/main" id="{2AE27896-296E-4436-8999-0A3EAF25FE06}"/>
              </a:ext>
            </a:extLst>
          </p:cNvPr>
          <p:cNvSpPr/>
          <p:nvPr/>
        </p:nvSpPr>
        <p:spPr>
          <a:xfrm rot="10800000">
            <a:off x="6134894" y="4774223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9" name="Стрелка: вниз 78">
            <a:extLst>
              <a:ext uri="{FF2B5EF4-FFF2-40B4-BE49-F238E27FC236}">
                <a16:creationId xmlns="" xmlns:a16="http://schemas.microsoft.com/office/drawing/2014/main" id="{72496D4E-69F2-4AB9-8D8B-E574E8E75268}"/>
              </a:ext>
            </a:extLst>
          </p:cNvPr>
          <p:cNvSpPr/>
          <p:nvPr/>
        </p:nvSpPr>
        <p:spPr>
          <a:xfrm rot="10800000">
            <a:off x="7503399" y="5421804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80" name="Стрелка: вниз 79">
            <a:extLst>
              <a:ext uri="{FF2B5EF4-FFF2-40B4-BE49-F238E27FC236}">
                <a16:creationId xmlns="" xmlns:a16="http://schemas.microsoft.com/office/drawing/2014/main" id="{8A448B95-DE78-46CB-9CAA-8B061624D547}"/>
              </a:ext>
            </a:extLst>
          </p:cNvPr>
          <p:cNvSpPr/>
          <p:nvPr/>
        </p:nvSpPr>
        <p:spPr>
          <a:xfrm rot="10800000">
            <a:off x="8274951" y="4774223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67" name="object 37">
            <a:extLst>
              <a:ext uri="{FF2B5EF4-FFF2-40B4-BE49-F238E27FC236}">
                <a16:creationId xmlns="" xmlns:a16="http://schemas.microsoft.com/office/drawing/2014/main" id="{A28B0177-F138-4395-ADB3-5827FECC56BB}"/>
              </a:ext>
            </a:extLst>
          </p:cNvPr>
          <p:cNvSpPr txBox="1"/>
          <p:nvPr/>
        </p:nvSpPr>
        <p:spPr>
          <a:xfrm>
            <a:off x="3699326" y="1126465"/>
            <a:ext cx="2394643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700"/>
              </a:spcBef>
            </a:pP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Bold"/>
              </a:rPr>
              <a:t>Сбор статистики, сбор анкет </a:t>
            </a:r>
            <a:r>
              <a:rPr lang="ru-RU" sz="1000" b="1" spc="-5" dirty="0" err="1">
                <a:solidFill>
                  <a:srgbClr val="2B2F32"/>
                </a:solidFill>
                <a:latin typeface="+mj-lt"/>
                <a:cs typeface="DIN Pro Bold"/>
              </a:rPr>
              <a:t>ю.л</a:t>
            </a: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Bold"/>
              </a:rPr>
              <a:t>., </a:t>
            </a:r>
            <a:r>
              <a:rPr lang="ru-RU" sz="1000" b="1" spc="-5" dirty="0" err="1">
                <a:solidFill>
                  <a:srgbClr val="2B2F32"/>
                </a:solidFill>
                <a:latin typeface="+mj-lt"/>
                <a:cs typeface="DIN Pro Bold"/>
              </a:rPr>
              <a:t>ф.л</a:t>
            </a: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Bold"/>
              </a:rPr>
              <a:t>.</a:t>
            </a:r>
          </a:p>
        </p:txBody>
      </p:sp>
      <p:sp>
        <p:nvSpPr>
          <p:cNvPr id="66" name="object 37">
            <a:extLst>
              <a:ext uri="{FF2B5EF4-FFF2-40B4-BE49-F238E27FC236}">
                <a16:creationId xmlns="" xmlns:a16="http://schemas.microsoft.com/office/drawing/2014/main" id="{057C3702-BCF5-49D9-9F86-2F8A16C48BBC}"/>
              </a:ext>
            </a:extLst>
          </p:cNvPr>
          <p:cNvSpPr txBox="1"/>
          <p:nvPr/>
        </p:nvSpPr>
        <p:spPr>
          <a:xfrm>
            <a:off x="3475755" y="1540513"/>
            <a:ext cx="3333825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700"/>
              </a:spcBef>
            </a:pP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Bold"/>
              </a:rPr>
              <a:t>Диагностика системы работы с инвесторами в МО</a:t>
            </a:r>
          </a:p>
        </p:txBody>
      </p:sp>
      <p:sp>
        <p:nvSpPr>
          <p:cNvPr id="65" name="object 37">
            <a:extLst>
              <a:ext uri="{FF2B5EF4-FFF2-40B4-BE49-F238E27FC236}">
                <a16:creationId xmlns="" xmlns:a16="http://schemas.microsoft.com/office/drawing/2014/main" id="{98A8BB67-3225-4A30-92FF-F59FBFC06EA1}"/>
              </a:ext>
            </a:extLst>
          </p:cNvPr>
          <p:cNvSpPr txBox="1"/>
          <p:nvPr/>
        </p:nvSpPr>
        <p:spPr>
          <a:xfrm>
            <a:off x="4818422" y="1982768"/>
            <a:ext cx="4570837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700"/>
              </a:spcBef>
            </a:pP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Bold"/>
              </a:rPr>
              <a:t>Подготовка перечня ключевых компаний, интервью с бизнесом</a:t>
            </a:r>
          </a:p>
        </p:txBody>
      </p:sp>
      <p:sp>
        <p:nvSpPr>
          <p:cNvPr id="63" name="object 37">
            <a:extLst>
              <a:ext uri="{FF2B5EF4-FFF2-40B4-BE49-F238E27FC236}">
                <a16:creationId xmlns="" xmlns:a16="http://schemas.microsoft.com/office/drawing/2014/main" id="{6A8856AE-F26C-406C-AE5A-2439DBE4AC33}"/>
              </a:ext>
            </a:extLst>
          </p:cNvPr>
          <p:cNvSpPr txBox="1"/>
          <p:nvPr/>
        </p:nvSpPr>
        <p:spPr>
          <a:xfrm>
            <a:off x="6902519" y="2835043"/>
            <a:ext cx="3789631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700"/>
              </a:spcBef>
            </a:pP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Bold"/>
              </a:rPr>
              <a:t>Стратегические сессии с рабочей группой МО и экспертами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CE2098B7-59AC-45B1-A459-0954BD4BF72E}"/>
              </a:ext>
            </a:extLst>
          </p:cNvPr>
          <p:cNvCxnSpPr>
            <a:cxnSpLocks/>
          </p:cNvCxnSpPr>
          <p:nvPr/>
        </p:nvCxnSpPr>
        <p:spPr>
          <a:xfrm>
            <a:off x="2750910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9E29E999-6353-4F47-A247-7ABA03560C3D}"/>
              </a:ext>
            </a:extLst>
          </p:cNvPr>
          <p:cNvCxnSpPr>
            <a:cxnSpLocks/>
          </p:cNvCxnSpPr>
          <p:nvPr/>
        </p:nvCxnSpPr>
        <p:spPr>
          <a:xfrm>
            <a:off x="647164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B2213EE1-863F-4368-B2F7-C8F26E405265}"/>
              </a:ext>
            </a:extLst>
          </p:cNvPr>
          <p:cNvCxnSpPr>
            <a:cxnSpLocks/>
          </p:cNvCxnSpPr>
          <p:nvPr/>
        </p:nvCxnSpPr>
        <p:spPr>
          <a:xfrm>
            <a:off x="9151097" y="898112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E2515EA-8F05-46A8-8CB2-FC7E1481615F}"/>
              </a:ext>
            </a:extLst>
          </p:cNvPr>
          <p:cNvSpPr/>
          <p:nvPr/>
        </p:nvSpPr>
        <p:spPr>
          <a:xfrm>
            <a:off x="2213859" y="1964021"/>
            <a:ext cx="2491985" cy="27101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67F13742-2C6C-49C5-8E26-EC6E9A89B839}"/>
              </a:ext>
            </a:extLst>
          </p:cNvPr>
          <p:cNvSpPr/>
          <p:nvPr/>
        </p:nvSpPr>
        <p:spPr>
          <a:xfrm>
            <a:off x="2095360" y="1109801"/>
            <a:ext cx="1498716" cy="270000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6292848"/>
              </p:ext>
            </p:extLst>
          </p:nvPr>
        </p:nvGraphicFramePr>
        <p:xfrm>
          <a:off x="5126494" y="6266584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342900">
                        <a:lnSpc>
                          <a:spcPct val="101800"/>
                        </a:lnSpc>
                        <a:spcBef>
                          <a:spcPts val="969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АНАЛИЗ И  М</a:t>
                      </a:r>
                      <a:r>
                        <a:rPr sz="900" b="1" spc="-2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ДЕЛИРОВАНИЕ</a:t>
                      </a:r>
                      <a:endParaRPr sz="900" dirty="0">
                        <a:latin typeface="Montserrat ExtraBold"/>
                        <a:cs typeface="Montserrat Extra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65"/>
                        </a:lnSpc>
                      </a:pPr>
                      <a:r>
                        <a:rPr lang="ru-RU" sz="2600" b="1" spc="20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30</a:t>
                      </a:r>
                      <a:r>
                        <a:rPr sz="2600" b="1" spc="-4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3189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6965257"/>
              </p:ext>
            </p:extLst>
          </p:nvPr>
        </p:nvGraphicFramePr>
        <p:xfrm>
          <a:off x="2995129" y="6256781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238125">
                        <a:lnSpc>
                          <a:spcPct val="101800"/>
                        </a:lnSpc>
                        <a:spcBef>
                          <a:spcPts val="955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СБОР И</a:t>
                      </a:r>
                      <a:r>
                        <a:rPr sz="900" b="1" spc="-10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ОБРАБОТКА  </a:t>
                      </a:r>
                      <a:r>
                        <a:rPr sz="900" b="1" spc="-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ИНФОРМАЦИИ</a:t>
                      </a:r>
                      <a:endParaRPr sz="900" dirty="0">
                        <a:latin typeface="Montserrat ExtraBold"/>
                        <a:cs typeface="Montserrat Extra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80"/>
                        </a:lnSpc>
                      </a:pPr>
                      <a:r>
                        <a:rPr lang="ru-RU" sz="2600" b="1" spc="20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30</a:t>
                      </a:r>
                      <a:r>
                        <a:rPr lang="ru-RU" sz="2600" b="1" spc="-4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000" b="1" spc="15" dirty="0" err="1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1285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object 18">
            <a:extLst>
              <a:ext uri="{FF2B5EF4-FFF2-40B4-BE49-F238E27FC236}">
                <a16:creationId xmlns="" xmlns:a16="http://schemas.microsoft.com/office/drawing/2014/main" id="{5AA283D3-AA73-4607-8486-31B25ABAD6B4}"/>
              </a:ext>
            </a:extLst>
          </p:cNvPr>
          <p:cNvSpPr txBox="1"/>
          <p:nvPr/>
        </p:nvSpPr>
        <p:spPr>
          <a:xfrm>
            <a:off x="2992364" y="4765015"/>
            <a:ext cx="1312012" cy="55143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471805">
              <a:lnSpc>
                <a:spcPts val="1000"/>
              </a:lnSpc>
              <a:spcBef>
                <a:spcPts val="450"/>
              </a:spcBef>
            </a:pPr>
            <a:r>
              <a:rPr lang="ru-RU" sz="1000" b="1">
                <a:solidFill>
                  <a:srgbClr val="2B2F32"/>
                </a:solidFill>
                <a:latin typeface="+mj-lt"/>
                <a:cs typeface="DIN Pro Bold"/>
              </a:rPr>
              <a:t>Сделана               диагности</a:t>
            </a:r>
            <a:r>
              <a:rPr lang="ru-RU" sz="1000" b="1" spc="-5">
                <a:solidFill>
                  <a:srgbClr val="2B2F32"/>
                </a:solidFill>
                <a:latin typeface="+mj-lt"/>
                <a:cs typeface="DIN Pro Bold"/>
              </a:rPr>
              <a:t>к</a:t>
            </a:r>
            <a:r>
              <a:rPr lang="ru-RU" sz="1000" b="1">
                <a:solidFill>
                  <a:srgbClr val="2B2F32"/>
                </a:solidFill>
                <a:latin typeface="+mj-lt"/>
                <a:cs typeface="DIN Pro Bold"/>
              </a:rPr>
              <a:t>а  по</a:t>
            </a:r>
            <a:r>
              <a:rPr lang="ru-RU" sz="1000" b="1" spc="-15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Bold"/>
              </a:rPr>
              <a:t>работе</a:t>
            </a:r>
            <a:endParaRPr lang="ru-RU" sz="1000" dirty="0">
              <a:latin typeface="+mj-lt"/>
              <a:cs typeface="DIN Pro Bold"/>
            </a:endParaRPr>
          </a:p>
          <a:p>
            <a:pPr>
              <a:lnSpc>
                <a:spcPts val="1000"/>
              </a:lnSpc>
            </a:pPr>
            <a:r>
              <a:rPr lang="ru-RU" sz="1000" b="1" dirty="0">
                <a:solidFill>
                  <a:srgbClr val="2B2F32"/>
                </a:solidFill>
                <a:latin typeface="+mj-lt"/>
                <a:cs typeface="DIN Pro Bold"/>
              </a:rPr>
              <a:t>с</a:t>
            </a: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Bold"/>
              </a:rPr>
              <a:t> инвесторами</a:t>
            </a:r>
            <a:endParaRPr lang="ru-RU" sz="1000" dirty="0">
              <a:latin typeface="+mj-lt"/>
              <a:cs typeface="DIN Pro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5126" y="4261932"/>
            <a:ext cx="840740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Официальная  </a:t>
            </a:r>
            <a:r>
              <a:rPr sz="1000" b="1" spc="-5">
                <a:solidFill>
                  <a:srgbClr val="2B2F32"/>
                </a:solidFill>
                <a:latin typeface="+mj-lt"/>
                <a:cs typeface="DIN Pro Bold"/>
              </a:rPr>
              <a:t>презентация  итогов</a:t>
            </a:r>
            <a:endParaRPr sz="1000" dirty="0">
              <a:latin typeface="+mj-lt"/>
              <a:cs typeface="DIN Pro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0681" y="4261932"/>
            <a:ext cx="883919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П</a:t>
            </a:r>
            <a:r>
              <a:rPr sz="1000" b="1" spc="-15">
                <a:solidFill>
                  <a:srgbClr val="2B2F32"/>
                </a:solidFill>
                <a:latin typeface="+mj-lt"/>
                <a:cs typeface="DIN Pro Bold"/>
              </a:rPr>
              <a:t>о</a:t>
            </a: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дг</a:t>
            </a:r>
            <a:r>
              <a:rPr sz="1000" b="1" spc="-5">
                <a:solidFill>
                  <a:srgbClr val="2B2F32"/>
                </a:solidFill>
                <a:latin typeface="+mj-lt"/>
                <a:cs typeface="DIN Pro Bold"/>
              </a:rPr>
              <a:t>от</a:t>
            </a: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о</a:t>
            </a:r>
            <a:r>
              <a:rPr sz="1000" b="1" spc="-5">
                <a:solidFill>
                  <a:srgbClr val="2B2F32"/>
                </a:solidFill>
                <a:latin typeface="+mj-lt"/>
                <a:cs typeface="DIN Pro Bold"/>
              </a:rPr>
              <a:t>в</a:t>
            </a: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лены  </a:t>
            </a:r>
            <a:r>
              <a:rPr sz="1000" b="1" spc="-5">
                <a:solidFill>
                  <a:srgbClr val="2B2F32"/>
                </a:solidFill>
                <a:latin typeface="+mj-lt"/>
                <a:cs typeface="DIN Pro Bold"/>
              </a:rPr>
              <a:t>итоги работы  </a:t>
            </a: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с</a:t>
            </a:r>
            <a:r>
              <a:rPr sz="1000" b="1" spc="-1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1000" b="1" spc="-5" dirty="0">
                <a:solidFill>
                  <a:srgbClr val="2B2F32"/>
                </a:solidFill>
                <a:latin typeface="+mj-lt"/>
                <a:cs typeface="DIN Pro Bold"/>
              </a:rPr>
              <a:t>бизнесом</a:t>
            </a:r>
            <a:endParaRPr sz="1000" dirty="0">
              <a:latin typeface="+mj-lt"/>
              <a:cs typeface="DIN Pro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80559" y="4261953"/>
            <a:ext cx="947419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 spc="-5">
                <a:solidFill>
                  <a:srgbClr val="2B2F32"/>
                </a:solidFill>
                <a:latin typeface="+mj-lt"/>
                <a:cs typeface="DIN Pro Bold"/>
              </a:rPr>
              <a:t>Итоги  </a:t>
            </a: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стр</a:t>
            </a:r>
            <a:r>
              <a:rPr sz="1000" b="1" spc="-10">
                <a:solidFill>
                  <a:srgbClr val="2B2F32"/>
                </a:solidFill>
                <a:latin typeface="+mj-lt"/>
                <a:cs typeface="DIN Pro Bold"/>
              </a:rPr>
              <a:t>а</a:t>
            </a:r>
            <a:r>
              <a:rPr sz="1000" b="1" spc="-5">
                <a:solidFill>
                  <a:srgbClr val="2B2F32"/>
                </a:solidFill>
                <a:latin typeface="+mj-lt"/>
                <a:cs typeface="DIN Pro Bold"/>
              </a:rPr>
              <a:t>т</a:t>
            </a: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ег</a:t>
            </a:r>
            <a:r>
              <a:rPr sz="1000" b="1" spc="-5">
                <a:solidFill>
                  <a:srgbClr val="2B2F32"/>
                </a:solidFill>
                <a:latin typeface="+mj-lt"/>
                <a:cs typeface="DIN Pro Bold"/>
              </a:rPr>
              <a:t>и</a:t>
            </a: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чес</a:t>
            </a:r>
            <a:r>
              <a:rPr sz="1000" b="1" spc="-20">
                <a:solidFill>
                  <a:srgbClr val="2B2F32"/>
                </a:solidFill>
                <a:latin typeface="+mj-lt"/>
                <a:cs typeface="DIN Pro Bold"/>
              </a:rPr>
              <a:t>к</a:t>
            </a:r>
            <a:r>
              <a:rPr sz="1000" b="1">
                <a:solidFill>
                  <a:srgbClr val="2B2F32"/>
                </a:solidFill>
                <a:latin typeface="+mj-lt"/>
                <a:cs typeface="DIN Pro Bold"/>
              </a:rPr>
              <a:t>ой  </a:t>
            </a:r>
            <a:r>
              <a:rPr sz="1000" b="1" spc="-5">
                <a:solidFill>
                  <a:srgbClr val="2B2F32"/>
                </a:solidFill>
                <a:latin typeface="+mj-lt"/>
                <a:cs typeface="DIN Pro Bold"/>
              </a:rPr>
              <a:t>сессии</a:t>
            </a:r>
            <a:endParaRPr sz="1000" dirty="0">
              <a:latin typeface="+mj-lt"/>
              <a:cs typeface="DIN Pro Bold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0837757"/>
              </p:ext>
            </p:extLst>
          </p:nvPr>
        </p:nvGraphicFramePr>
        <p:xfrm>
          <a:off x="7257872" y="6256781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414020">
                        <a:lnSpc>
                          <a:spcPct val="101800"/>
                        </a:lnSpc>
                        <a:spcBef>
                          <a:spcPts val="969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ФО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Р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МИРОВАНИЕ </a:t>
                      </a:r>
                      <a:r>
                        <a:rPr sz="900" b="1" dirty="0" err="1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И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СДАЧА</a:t>
                      </a:r>
                      <a:r>
                        <a:rPr sz="900" b="1" spc="-7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ОТЧЕ</a:t>
                      </a:r>
                      <a:r>
                        <a:rPr lang="ru-RU"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ТА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65"/>
                        </a:lnSpc>
                      </a:pPr>
                      <a:r>
                        <a:rPr lang="ru-RU" sz="2600" b="1" spc="-409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1 4  </a:t>
                      </a:r>
                      <a:r>
                        <a:rPr lang="ru-RU" sz="1000" b="1" spc="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lang="ru-RU"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3189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4196656"/>
              </p:ext>
            </p:extLst>
          </p:nvPr>
        </p:nvGraphicFramePr>
        <p:xfrm>
          <a:off x="863739" y="6256781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123825">
                        <a:lnSpc>
                          <a:spcPct val="101800"/>
                        </a:lnSpc>
                        <a:spcBef>
                          <a:spcPts val="955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П</a:t>
                      </a:r>
                      <a:r>
                        <a:rPr sz="900" b="1" spc="-2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Д</a:t>
                      </a:r>
                      <a:r>
                        <a:rPr sz="900" b="1" spc="-5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Г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ОТ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ОВИТЕЛЬНЫЕ  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РАБОТЫ</a:t>
                      </a:r>
                      <a:endParaRPr sz="900" dirty="0">
                        <a:latin typeface="Montserrat ExtraBold"/>
                        <a:cs typeface="Montserrat Extra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80"/>
                        </a:lnSpc>
                      </a:pPr>
                      <a:r>
                        <a:rPr lang="ru-RU" sz="2600" b="1" spc="40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7</a:t>
                      </a:r>
                      <a:r>
                        <a:rPr sz="1000" b="1" spc="15" dirty="0" err="1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1285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722945" y="4339561"/>
            <a:ext cx="835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 err="1">
                <a:solidFill>
                  <a:srgbClr val="2B2F32"/>
                </a:solidFill>
                <a:latin typeface="+mj-lt"/>
                <a:cs typeface="DIN Pro Bold"/>
              </a:rPr>
              <a:t>Установочная</a:t>
            </a: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Bold"/>
              </a:rPr>
              <a:t> встреча</a:t>
            </a:r>
            <a:endParaRPr sz="1000" dirty="0">
              <a:latin typeface="+mj-lt"/>
              <a:cs typeface="DIN Pro Bold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7164" y="914109"/>
            <a:ext cx="0" cy="5342890"/>
          </a:xfrm>
          <a:custGeom>
            <a:avLst/>
            <a:gdLst/>
            <a:ahLst/>
            <a:cxnLst/>
            <a:rect l="l" t="t" r="r" b="b"/>
            <a:pathLst>
              <a:path h="5342890">
                <a:moveTo>
                  <a:pt x="0" y="5342674"/>
                </a:moveTo>
                <a:lnTo>
                  <a:pt x="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78465" y="6570188"/>
            <a:ext cx="151130" cy="259079"/>
          </a:xfrm>
          <a:custGeom>
            <a:avLst/>
            <a:gdLst/>
            <a:ahLst/>
            <a:cxnLst/>
            <a:rect l="l" t="t" r="r" b="b"/>
            <a:pathLst>
              <a:path w="151130" h="259079">
                <a:moveTo>
                  <a:pt x="2006" y="0"/>
                </a:moveTo>
                <a:lnTo>
                  <a:pt x="0" y="901"/>
                </a:lnTo>
                <a:lnTo>
                  <a:pt x="0" y="257632"/>
                </a:lnTo>
                <a:lnTo>
                  <a:pt x="2006" y="258546"/>
                </a:lnTo>
                <a:lnTo>
                  <a:pt x="149936" y="130771"/>
                </a:lnTo>
                <a:lnTo>
                  <a:pt x="150850" y="129984"/>
                </a:lnTo>
                <a:lnTo>
                  <a:pt x="150850" y="128562"/>
                </a:lnTo>
                <a:lnTo>
                  <a:pt x="20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09839" y="6570188"/>
            <a:ext cx="151130" cy="259079"/>
          </a:xfrm>
          <a:custGeom>
            <a:avLst/>
            <a:gdLst/>
            <a:ahLst/>
            <a:cxnLst/>
            <a:rect l="l" t="t" r="r" b="b"/>
            <a:pathLst>
              <a:path w="151129" h="259079">
                <a:moveTo>
                  <a:pt x="2006" y="0"/>
                </a:moveTo>
                <a:lnTo>
                  <a:pt x="0" y="901"/>
                </a:lnTo>
                <a:lnTo>
                  <a:pt x="12" y="257632"/>
                </a:lnTo>
                <a:lnTo>
                  <a:pt x="2006" y="258546"/>
                </a:lnTo>
                <a:lnTo>
                  <a:pt x="149936" y="130771"/>
                </a:lnTo>
                <a:lnTo>
                  <a:pt x="150850" y="129984"/>
                </a:lnTo>
                <a:lnTo>
                  <a:pt x="150850" y="128562"/>
                </a:lnTo>
                <a:lnTo>
                  <a:pt x="20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41218" y="6570188"/>
            <a:ext cx="151130" cy="259079"/>
          </a:xfrm>
          <a:custGeom>
            <a:avLst/>
            <a:gdLst/>
            <a:ahLst/>
            <a:cxnLst/>
            <a:rect l="l" t="t" r="r" b="b"/>
            <a:pathLst>
              <a:path w="151129" h="259079">
                <a:moveTo>
                  <a:pt x="2006" y="0"/>
                </a:moveTo>
                <a:lnTo>
                  <a:pt x="0" y="901"/>
                </a:lnTo>
                <a:lnTo>
                  <a:pt x="0" y="257632"/>
                </a:lnTo>
                <a:lnTo>
                  <a:pt x="2006" y="258546"/>
                </a:lnTo>
                <a:lnTo>
                  <a:pt x="149936" y="130771"/>
                </a:lnTo>
                <a:lnTo>
                  <a:pt x="150850" y="129984"/>
                </a:lnTo>
                <a:lnTo>
                  <a:pt x="150850" y="128562"/>
                </a:lnTo>
                <a:lnTo>
                  <a:pt x="20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10916" y="3753453"/>
            <a:ext cx="10629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B2F32"/>
                </a:solidFill>
                <a:latin typeface="+mj-lt"/>
                <a:cs typeface="DIN Pro Bold"/>
              </a:rPr>
              <a:t>Контроль</a:t>
            </a:r>
            <a:r>
              <a:rPr sz="800" b="1" spc="-4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dirty="0">
                <a:solidFill>
                  <a:srgbClr val="2B2F32"/>
                </a:solidFill>
                <a:latin typeface="+mj-lt"/>
                <a:cs typeface="DIN Pro Bold"/>
              </a:rPr>
              <a:t>реализации</a:t>
            </a:r>
            <a:endParaRPr sz="800">
              <a:latin typeface="+mj-lt"/>
              <a:cs typeface="DIN Pro Bold"/>
            </a:endParaRPr>
          </a:p>
        </p:txBody>
      </p:sp>
      <p:sp>
        <p:nvSpPr>
          <p:cNvPr id="38" name="object 21">
            <a:extLst>
              <a:ext uri="{FF2B5EF4-FFF2-40B4-BE49-F238E27FC236}">
                <a16:creationId xmlns="" xmlns:a16="http://schemas.microsoft.com/office/drawing/2014/main" id="{D854C0C1-1B87-49E3-94EE-DFD498CA526B}"/>
              </a:ext>
            </a:extLst>
          </p:cNvPr>
          <p:cNvSpPr txBox="1"/>
          <p:nvPr/>
        </p:nvSpPr>
        <p:spPr>
          <a:xfrm>
            <a:off x="7146500" y="4759010"/>
            <a:ext cx="1271321" cy="55143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49275">
              <a:lnSpc>
                <a:spcPts val="1000"/>
              </a:lnSpc>
              <a:spcBef>
                <a:spcPts val="450"/>
              </a:spcBef>
            </a:pPr>
            <a:r>
              <a:rPr lang="ru-RU" sz="1000" b="1" spc="-25">
                <a:solidFill>
                  <a:srgbClr val="2B2F32"/>
                </a:solidFill>
                <a:latin typeface="+mj-lt"/>
                <a:cs typeface="DIN Pro Bold"/>
              </a:rPr>
              <a:t>Обсуждение итоговых  </a:t>
            </a:r>
            <a:r>
              <a:rPr lang="ru-RU" sz="1000" b="1" spc="-20">
                <a:solidFill>
                  <a:srgbClr val="2B2F32"/>
                </a:solidFill>
                <a:latin typeface="+mj-lt"/>
                <a:cs typeface="DIN Pro Bold"/>
              </a:rPr>
              <a:t>р</a:t>
            </a:r>
            <a:r>
              <a:rPr lang="ru-RU" sz="1000" b="1" spc="-30">
                <a:solidFill>
                  <a:srgbClr val="2B2F32"/>
                </a:solidFill>
                <a:latin typeface="+mj-lt"/>
                <a:cs typeface="DIN Pro Bold"/>
              </a:rPr>
              <a:t>ез</a:t>
            </a:r>
            <a:r>
              <a:rPr lang="ru-RU" sz="1000" b="1" spc="-35">
                <a:solidFill>
                  <a:srgbClr val="2B2F32"/>
                </a:solidFill>
                <a:latin typeface="+mj-lt"/>
                <a:cs typeface="DIN Pro Bold"/>
              </a:rPr>
              <a:t>у</a:t>
            </a:r>
            <a:r>
              <a:rPr lang="ru-RU" sz="1000" b="1" spc="-20">
                <a:solidFill>
                  <a:srgbClr val="2B2F32"/>
                </a:solidFill>
                <a:latin typeface="+mj-lt"/>
                <a:cs typeface="DIN Pro Bold"/>
              </a:rPr>
              <a:t>л</a:t>
            </a:r>
            <a:r>
              <a:rPr lang="ru-RU" sz="1000" b="1" spc="-50">
                <a:solidFill>
                  <a:srgbClr val="2B2F32"/>
                </a:solidFill>
                <a:latin typeface="+mj-lt"/>
                <a:cs typeface="DIN Pro Bold"/>
              </a:rPr>
              <a:t>ь</a:t>
            </a:r>
            <a:r>
              <a:rPr lang="ru-RU" sz="1000" b="1" spc="-25">
                <a:solidFill>
                  <a:srgbClr val="2B2F32"/>
                </a:solidFill>
                <a:latin typeface="+mj-lt"/>
                <a:cs typeface="DIN Pro Bold"/>
              </a:rPr>
              <a:t>т</a:t>
            </a:r>
            <a:r>
              <a:rPr lang="ru-RU" sz="1000" b="1" spc="-35">
                <a:solidFill>
                  <a:srgbClr val="2B2F32"/>
                </a:solidFill>
                <a:latin typeface="+mj-lt"/>
                <a:cs typeface="DIN Pro Bold"/>
              </a:rPr>
              <a:t>а</a:t>
            </a:r>
            <a:r>
              <a:rPr lang="ru-RU" sz="1000" b="1" spc="-25">
                <a:solidFill>
                  <a:srgbClr val="2B2F32"/>
                </a:solidFill>
                <a:latin typeface="+mj-lt"/>
                <a:cs typeface="DIN Pro Bold"/>
              </a:rPr>
              <a:t>т</a:t>
            </a:r>
            <a:r>
              <a:rPr lang="ru-RU" sz="1000" b="1" spc="-20">
                <a:solidFill>
                  <a:srgbClr val="2B2F32"/>
                </a:solidFill>
                <a:latin typeface="+mj-lt"/>
                <a:cs typeface="DIN Pro Bold"/>
              </a:rPr>
              <a:t>ов</a:t>
            </a:r>
            <a:endParaRPr lang="ru-RU" sz="1000" dirty="0">
              <a:latin typeface="+mj-lt"/>
              <a:cs typeface="DIN Pro Bold"/>
            </a:endParaRPr>
          </a:p>
          <a:p>
            <a:pPr>
              <a:lnSpc>
                <a:spcPts val="1000"/>
              </a:lnSpc>
            </a:pPr>
            <a:r>
              <a:rPr lang="ru-RU" sz="1000" b="1" dirty="0">
                <a:solidFill>
                  <a:srgbClr val="2B2F32"/>
                </a:solidFill>
                <a:latin typeface="+mj-lt"/>
                <a:cs typeface="DIN Pro Bold"/>
              </a:rPr>
              <a:t>в </a:t>
            </a:r>
            <a:r>
              <a:rPr lang="ru-RU" sz="1000" b="1" spc="-20" dirty="0">
                <a:solidFill>
                  <a:srgbClr val="2B2F32"/>
                </a:solidFill>
                <a:latin typeface="+mj-lt"/>
                <a:cs typeface="DIN Pro Bold"/>
              </a:rPr>
              <a:t>рабочей</a:t>
            </a:r>
            <a:r>
              <a:rPr lang="ru-RU" sz="1000" b="1" spc="-9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lang="ru-RU" sz="1000" b="1" spc="-25" dirty="0">
                <a:solidFill>
                  <a:srgbClr val="2B2F32"/>
                </a:solidFill>
                <a:latin typeface="+mj-lt"/>
                <a:cs typeface="DIN Pro Bold"/>
              </a:rPr>
              <a:t>группе</a:t>
            </a:r>
            <a:endParaRPr lang="ru-RU" sz="1000" dirty="0">
              <a:latin typeface="+mj-lt"/>
              <a:cs typeface="DIN Pro Bold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="" xmlns:a16="http://schemas.microsoft.com/office/drawing/2014/main" id="{4D581BB4-BBF7-436B-B3FF-F87F0FDB9F58}"/>
              </a:ext>
            </a:extLst>
          </p:cNvPr>
          <p:cNvSpPr txBox="1"/>
          <p:nvPr/>
        </p:nvSpPr>
        <p:spPr>
          <a:xfrm>
            <a:off x="4960027" y="4988325"/>
            <a:ext cx="1305325" cy="4231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186690">
              <a:lnSpc>
                <a:spcPts val="1000"/>
              </a:lnSpc>
              <a:spcBef>
                <a:spcPts val="420"/>
              </a:spcBef>
            </a:pPr>
            <a:r>
              <a:rPr lang="ru-RU" sz="1000" b="1" spc="-20" dirty="0">
                <a:solidFill>
                  <a:srgbClr val="2B2F32"/>
                </a:solidFill>
                <a:latin typeface="+mj-lt"/>
                <a:cs typeface="DIN Pro Bold"/>
              </a:rPr>
              <a:t>Пр</a:t>
            </a:r>
            <a:r>
              <a:rPr lang="ru-RU" sz="1000" b="1" spc="-35" dirty="0">
                <a:solidFill>
                  <a:srgbClr val="2B2F32"/>
                </a:solidFill>
                <a:latin typeface="+mj-lt"/>
                <a:cs typeface="DIN Pro Bold"/>
              </a:rPr>
              <a:t>е</a:t>
            </a:r>
            <a:r>
              <a:rPr lang="ru-RU" sz="1000" b="1" spc="-20" dirty="0">
                <a:solidFill>
                  <a:srgbClr val="2B2F32"/>
                </a:solidFill>
                <a:latin typeface="+mj-lt"/>
                <a:cs typeface="DIN Pro Bold"/>
              </a:rPr>
              <a:t>двар</a:t>
            </a:r>
            <a:r>
              <a:rPr lang="ru-RU" sz="1000" b="1" spc="-30" dirty="0">
                <a:solidFill>
                  <a:srgbClr val="2B2F32"/>
                </a:solidFill>
                <a:latin typeface="+mj-lt"/>
                <a:cs typeface="DIN Pro Bold"/>
              </a:rPr>
              <a:t>и</a:t>
            </a:r>
            <a:r>
              <a:rPr lang="ru-RU" sz="1000" b="1" spc="-25" dirty="0">
                <a:solidFill>
                  <a:srgbClr val="2B2F32"/>
                </a:solidFill>
                <a:latin typeface="+mj-lt"/>
                <a:cs typeface="DIN Pro Bold"/>
              </a:rPr>
              <a:t>т</a:t>
            </a:r>
            <a:r>
              <a:rPr lang="ru-RU" sz="1000" b="1" spc="-40" dirty="0">
                <a:solidFill>
                  <a:srgbClr val="2B2F32"/>
                </a:solidFill>
                <a:latin typeface="+mj-lt"/>
                <a:cs typeface="DIN Pro Bold"/>
              </a:rPr>
              <a:t>е</a:t>
            </a:r>
            <a:r>
              <a:rPr lang="ru-RU" sz="1000" b="1" spc="-20" dirty="0">
                <a:solidFill>
                  <a:srgbClr val="2B2F32"/>
                </a:solidFill>
                <a:latin typeface="+mj-lt"/>
                <a:cs typeface="DIN Pro Bold"/>
              </a:rPr>
              <a:t>льный отчет </a:t>
            </a: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Bold"/>
              </a:rPr>
              <a:t>по </a:t>
            </a:r>
            <a:r>
              <a:rPr lang="ru-RU" sz="1000" b="1" spc="-20" dirty="0">
                <a:solidFill>
                  <a:srgbClr val="2B2F32"/>
                </a:solidFill>
                <a:latin typeface="+mj-lt"/>
                <a:cs typeface="DIN Pro Bold"/>
              </a:rPr>
              <a:t>анализу  данных</a:t>
            </a:r>
            <a:endParaRPr lang="ru-RU" sz="1000" dirty="0">
              <a:latin typeface="+mj-lt"/>
              <a:cs typeface="DIN Pro Bold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2F23CF9-FD5A-4D8B-98C5-BACC520819B6}"/>
              </a:ext>
            </a:extLst>
          </p:cNvPr>
          <p:cNvSpPr/>
          <p:nvPr/>
        </p:nvSpPr>
        <p:spPr>
          <a:xfrm>
            <a:off x="2750910" y="1523960"/>
            <a:ext cx="630858" cy="270000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EF51961-CD1F-44DA-AAC6-CB1A112E9F60}"/>
              </a:ext>
            </a:extLst>
          </p:cNvPr>
          <p:cNvSpPr/>
          <p:nvPr/>
        </p:nvSpPr>
        <p:spPr>
          <a:xfrm>
            <a:off x="3048242" y="2425359"/>
            <a:ext cx="3593856" cy="26866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63D5E581-0853-46C1-B739-B6F2A9EE7BF6}"/>
              </a:ext>
            </a:extLst>
          </p:cNvPr>
          <p:cNvSpPr/>
          <p:nvPr/>
        </p:nvSpPr>
        <p:spPr>
          <a:xfrm>
            <a:off x="4895733" y="2835043"/>
            <a:ext cx="1879212" cy="26866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D754B5C8-390F-4B51-97C2-C80C50375BDB}"/>
              </a:ext>
            </a:extLst>
          </p:cNvPr>
          <p:cNvSpPr/>
          <p:nvPr/>
        </p:nvSpPr>
        <p:spPr>
          <a:xfrm>
            <a:off x="2108827" y="3264419"/>
            <a:ext cx="5149039" cy="271016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8" name="Стрелка: пятиугольник 47">
            <a:extLst>
              <a:ext uri="{FF2B5EF4-FFF2-40B4-BE49-F238E27FC236}">
                <a16:creationId xmlns="" xmlns:a16="http://schemas.microsoft.com/office/drawing/2014/main" id="{84970C4C-DE9C-47B0-A73E-AB08B7F16D9B}"/>
              </a:ext>
            </a:extLst>
          </p:cNvPr>
          <p:cNvSpPr/>
          <p:nvPr/>
        </p:nvSpPr>
        <p:spPr>
          <a:xfrm>
            <a:off x="7157031" y="3708406"/>
            <a:ext cx="3076487" cy="271128"/>
          </a:xfrm>
          <a:prstGeom prst="homePlate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345FE104-D919-4EAB-B313-7F8101C60105}"/>
              </a:ext>
            </a:extLst>
          </p:cNvPr>
          <p:cNvCxnSpPr>
            <a:cxnSpLocks/>
          </p:cNvCxnSpPr>
          <p:nvPr/>
        </p:nvCxnSpPr>
        <p:spPr>
          <a:xfrm>
            <a:off x="4885156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2E31AC48-B1AE-48D5-85AC-0C94E636C593}"/>
              </a:ext>
            </a:extLst>
          </p:cNvPr>
          <p:cNvCxnSpPr>
            <a:cxnSpLocks/>
          </p:cNvCxnSpPr>
          <p:nvPr/>
        </p:nvCxnSpPr>
        <p:spPr>
          <a:xfrm>
            <a:off x="7016783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ject 37">
            <a:extLst>
              <a:ext uri="{FF2B5EF4-FFF2-40B4-BE49-F238E27FC236}">
                <a16:creationId xmlns="" xmlns:a16="http://schemas.microsoft.com/office/drawing/2014/main" id="{DB716F8D-0235-4C5D-906F-87C4F82FBB7C}"/>
              </a:ext>
            </a:extLst>
          </p:cNvPr>
          <p:cNvSpPr txBox="1"/>
          <p:nvPr/>
        </p:nvSpPr>
        <p:spPr>
          <a:xfrm>
            <a:off x="7386235" y="3298387"/>
            <a:ext cx="2425129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700"/>
              </a:spcBef>
            </a:pPr>
            <a:r>
              <a:rPr sz="1000" b="1" spc="-5" dirty="0" err="1">
                <a:solidFill>
                  <a:srgbClr val="2B2F32"/>
                </a:solidFill>
                <a:latin typeface="+mj-lt"/>
                <a:cs typeface="DIN Pro Bold"/>
              </a:rPr>
              <a:t>Подготовка</a:t>
            </a:r>
            <a:r>
              <a:rPr sz="1000" b="1" spc="-20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1000" b="1" spc="-5" dirty="0">
                <a:solidFill>
                  <a:srgbClr val="2B2F32"/>
                </a:solidFill>
                <a:latin typeface="+mj-lt"/>
                <a:cs typeface="DIN Pro Bold"/>
              </a:rPr>
              <a:t>Инвестпрофиля</a:t>
            </a:r>
            <a:endParaRPr sz="1000" dirty="0">
              <a:latin typeface="+mj-lt"/>
              <a:cs typeface="DIN Pro Bold"/>
            </a:endParaRPr>
          </a:p>
        </p:txBody>
      </p:sp>
      <p:sp>
        <p:nvSpPr>
          <p:cNvPr id="64" name="object 37">
            <a:extLst>
              <a:ext uri="{FF2B5EF4-FFF2-40B4-BE49-F238E27FC236}">
                <a16:creationId xmlns="" xmlns:a16="http://schemas.microsoft.com/office/drawing/2014/main" id="{2AF4D8D1-1BB0-4C45-B5E7-BBA1738377C9}"/>
              </a:ext>
            </a:extLst>
          </p:cNvPr>
          <p:cNvSpPr txBox="1"/>
          <p:nvPr/>
        </p:nvSpPr>
        <p:spPr>
          <a:xfrm>
            <a:off x="6734895" y="2425024"/>
            <a:ext cx="3076483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700"/>
              </a:spcBef>
            </a:pP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Bold"/>
              </a:rPr>
              <a:t>Анализ данных</a:t>
            </a:r>
          </a:p>
        </p:txBody>
      </p:sp>
      <p:sp>
        <p:nvSpPr>
          <p:cNvPr id="71" name="object 30">
            <a:extLst>
              <a:ext uri="{FF2B5EF4-FFF2-40B4-BE49-F238E27FC236}">
                <a16:creationId xmlns="" xmlns:a16="http://schemas.microsoft.com/office/drawing/2014/main" id="{4551A709-144B-487D-A2A5-17F072B0CC70}"/>
              </a:ext>
            </a:extLst>
          </p:cNvPr>
          <p:cNvSpPr txBox="1"/>
          <p:nvPr/>
        </p:nvSpPr>
        <p:spPr>
          <a:xfrm>
            <a:off x="851840" y="4933996"/>
            <a:ext cx="97826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lang="ru-RU" sz="1000" b="1" spc="-10">
                <a:solidFill>
                  <a:srgbClr val="2B2F32"/>
                </a:solidFill>
                <a:latin typeface="+mj-lt"/>
                <a:cs typeface="DIN Pro Bold"/>
              </a:rPr>
              <a:t>Подготовка                 и заключение  договора</a:t>
            </a:r>
            <a:endParaRPr lang="ru-RU" sz="1000" b="1" spc="-10" dirty="0">
              <a:solidFill>
                <a:srgbClr val="2B2F32"/>
              </a:solidFill>
              <a:latin typeface="+mj-lt"/>
              <a:cs typeface="DIN Pro Bold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32C63EB4-B294-4239-AE16-A3FDD12426A3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56" name="object 5">
            <a:extLst>
              <a:ext uri="{FF2B5EF4-FFF2-40B4-BE49-F238E27FC236}">
                <a16:creationId xmlns="" xmlns:a16="http://schemas.microsoft.com/office/drawing/2014/main" id="{70BBE03B-7889-46D0-AA27-748873351807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rgbClr val="1F427B"/>
                </a:solidFill>
                <a:latin typeface="+mj-lt"/>
              </a:rPr>
              <a:t>ПЛАН РАБОТЫ В МО</a:t>
            </a:r>
            <a:endParaRPr lang="ru-RU" sz="1500" kern="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10BADAB2-55E9-43E3-B1DB-19689A95B3A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44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42DC88A5-43E4-4157-959D-F792185A4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6837" y="5383433"/>
            <a:ext cx="428340" cy="52203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A076C970-F647-490E-A87A-E07945398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65669" y="2078658"/>
            <a:ext cx="428340" cy="52203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9680829A-18DF-489D-8A70-DFD23683D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49313" y="2947960"/>
            <a:ext cx="428340" cy="52203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AEC2061-CA68-42FC-9FF1-D4507C601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48727" y="1689470"/>
            <a:ext cx="428340" cy="52203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9751F874-2934-48FE-8273-8F3F88F93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5782" y="2842089"/>
            <a:ext cx="428340" cy="5220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CECAC57-86F8-4F71-9431-FAD5C290C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5196" y="1691128"/>
            <a:ext cx="428340" cy="52203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29366" y="2295505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ts val="640"/>
              </a:spcBef>
              <a:defRPr/>
            </a:pPr>
            <a:r>
              <a:rPr lang="ru-RU" sz="1000" b="1" spc="30" dirty="0">
                <a:solidFill>
                  <a:srgbClr val="2B2F32"/>
                </a:solidFill>
                <a:cs typeface="Calibri"/>
              </a:rPr>
              <a:t>Тимофеев Р.Н.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81011" y="2683461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algn="ctr">
              <a:spcBef>
                <a:spcPts val="135"/>
              </a:spcBef>
              <a:defRPr/>
            </a:pPr>
            <a:r>
              <a:rPr lang="ru-RU" sz="1000" b="1" spc="30" dirty="0">
                <a:solidFill>
                  <a:srgbClr val="2B2F32"/>
                </a:solidFill>
                <a:latin typeface="Calibri"/>
                <a:cs typeface="Montserrat ExtraBold"/>
              </a:rPr>
              <a:t>Тимофеева О.В.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59719" y="2912061"/>
            <a:ext cx="1842584" cy="28392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lvl="0" indent="74295" algn="ctr" defTabSz="914400" rtl="0" eaLnBrk="1" fontAlgn="auto" latinLnBrk="0" hangingPunct="1">
              <a:lnSpc>
                <a:spcPts val="1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ТРЕКЕР</a:t>
            </a:r>
          </a:p>
          <a:p>
            <a:pPr marL="12700" marR="5080" lvl="0" indent="74295" algn="ctr" defTabSz="914400" rtl="0" eaLnBrk="1" fontAlgn="auto" latinLnBrk="0" hangingPunct="1">
              <a:lnSpc>
                <a:spcPts val="1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Начальник отдела экономики </a:t>
            </a:r>
            <a:endParaRPr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cs typeface="DIN Pro Medium" panose="020B0604020101020102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61755" y="3548964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R="7620" algn="ctr">
              <a:spcBef>
                <a:spcPts val="640"/>
              </a:spcBef>
              <a:defRPr/>
            </a:pPr>
            <a:r>
              <a:rPr lang="ru-RU" sz="1000" b="1" spc="30" dirty="0" err="1">
                <a:solidFill>
                  <a:srgbClr val="2B2F32"/>
                </a:solidFill>
                <a:latin typeface="Calibri"/>
                <a:cs typeface="Calibri"/>
              </a:rPr>
              <a:t>Алдушина</a:t>
            </a:r>
            <a:r>
              <a:rPr lang="ru-RU" sz="1000" b="1" spc="30" dirty="0">
                <a:solidFill>
                  <a:srgbClr val="2B2F32"/>
                </a:solidFill>
                <a:latin typeface="Calibri"/>
                <a:cs typeface="Calibri"/>
              </a:rPr>
              <a:t> О.А.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61755" y="2295505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0320" indent="-3175" algn="ctr">
              <a:spcBef>
                <a:spcPts val="640"/>
              </a:spcBef>
              <a:defRPr/>
            </a:pPr>
            <a:r>
              <a:rPr lang="ru-RU" sz="1000" b="1" spc="25" dirty="0">
                <a:solidFill>
                  <a:srgbClr val="2B2F32"/>
                </a:solidFill>
                <a:latin typeface="Calibri"/>
                <a:cs typeface="Montserrat ExtraBold"/>
              </a:rPr>
              <a:t>Матросов А.Н.</a:t>
            </a:r>
            <a:endParaRPr lang="ru-RU" sz="1000" b="1" i="0" u="none" strike="noStrike" kern="1200" cap="none" spc="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cs typeface="Montserrat Extra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21832" y="3704223"/>
            <a:ext cx="2415068" cy="642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6670" marR="17145" indent="-635" algn="ctr">
              <a:lnSpc>
                <a:spcPts val="1000"/>
              </a:lnSpc>
              <a:spcBef>
                <a:spcPts val="730"/>
              </a:spcBef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Заместитель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главы администрации района </a:t>
            </a: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по социальному развитию - начальник отдела организационно-кадрового, правового обеспечения и по работе с органами местного самоуправления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8" name="object 80">
            <a:extLst>
              <a:ext uri="{FF2B5EF4-FFF2-40B4-BE49-F238E27FC236}">
                <a16:creationId xmlns="" xmlns:a16="http://schemas.microsoft.com/office/drawing/2014/main" id="{93FC61FF-28C4-4A1B-BD5D-27749D79A884}"/>
              </a:ext>
            </a:extLst>
          </p:cNvPr>
          <p:cNvSpPr txBox="1"/>
          <p:nvPr/>
        </p:nvSpPr>
        <p:spPr>
          <a:xfrm>
            <a:off x="4213113" y="2524105"/>
            <a:ext cx="2097284" cy="2582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7620" algn="ctr">
              <a:lnSpc>
                <a:spcPts val="1000"/>
              </a:lnSpc>
              <a:spcBef>
                <a:spcPts val="730"/>
              </a:spcBef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Первый заместитель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главы администрации </a:t>
            </a: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района</a:t>
            </a:r>
            <a:endParaRPr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cs typeface="DIN Pro Medium" panose="020B0604020101020102" pitchFamily="34" charset="0"/>
            </a:endParaRPr>
          </a:p>
        </p:txBody>
      </p:sp>
      <p:sp>
        <p:nvSpPr>
          <p:cNvPr id="89" name="object 81">
            <a:extLst>
              <a:ext uri="{FF2B5EF4-FFF2-40B4-BE49-F238E27FC236}">
                <a16:creationId xmlns="" xmlns:a16="http://schemas.microsoft.com/office/drawing/2014/main" id="{83D8D4FE-2291-4882-932D-4DB7FCCAFFF8}"/>
              </a:ext>
            </a:extLst>
          </p:cNvPr>
          <p:cNvSpPr txBox="1"/>
          <p:nvPr/>
        </p:nvSpPr>
        <p:spPr>
          <a:xfrm>
            <a:off x="1029366" y="3470110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spcBef>
                <a:spcPts val="640"/>
              </a:spcBef>
              <a:defRPr/>
            </a:pPr>
            <a:r>
              <a:rPr lang="ru-RU" sz="1000" b="1" spc="30" dirty="0">
                <a:solidFill>
                  <a:srgbClr val="2B2F32"/>
                </a:solidFill>
                <a:latin typeface="Calibri"/>
                <a:cs typeface="Calibri"/>
              </a:rPr>
              <a:t>Тарасова Л.Ю.</a:t>
            </a:r>
            <a:endParaRPr lang="ru-RU" sz="1000" b="1" i="0" u="none" strike="noStrike" kern="1200" cap="none" spc="3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0" name="object 24">
            <a:extLst>
              <a:ext uri="{FF2B5EF4-FFF2-40B4-BE49-F238E27FC236}">
                <a16:creationId xmlns="" xmlns:a16="http://schemas.microsoft.com/office/drawing/2014/main" id="{11ED80C7-9D1A-48A0-B804-E0FAE94933C7}"/>
              </a:ext>
            </a:extLst>
          </p:cNvPr>
          <p:cNvSpPr txBox="1"/>
          <p:nvPr/>
        </p:nvSpPr>
        <p:spPr>
          <a:xfrm>
            <a:off x="4054221" y="3775909"/>
            <a:ext cx="2415068" cy="2582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730"/>
              </a:spcBef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Ведущий специалист - эксперт отдела экономики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="" xmlns:a16="http://schemas.microsoft.com/office/drawing/2014/main" id="{E17300A0-0118-4B1F-A702-2A22B8DFE6B1}"/>
              </a:ext>
            </a:extLst>
          </p:cNvPr>
          <p:cNvSpPr txBox="1"/>
          <p:nvPr/>
        </p:nvSpPr>
        <p:spPr>
          <a:xfrm>
            <a:off x="880724" y="2524105"/>
            <a:ext cx="209728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lvl="0" indent="-635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Глава Администрации района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9" name="object 25">
            <a:extLst>
              <a:ext uri="{FF2B5EF4-FFF2-40B4-BE49-F238E27FC236}">
                <a16:creationId xmlns="" xmlns:a16="http://schemas.microsoft.com/office/drawing/2014/main" id="{DDBED452-B633-884E-8312-782844667C8C}"/>
              </a:ext>
            </a:extLst>
          </p:cNvPr>
          <p:cNvSpPr txBox="1"/>
          <p:nvPr/>
        </p:nvSpPr>
        <p:spPr>
          <a:xfrm>
            <a:off x="2411007" y="5991896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Краснов Д.И.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0" name="object 30">
            <a:extLst>
              <a:ext uri="{FF2B5EF4-FFF2-40B4-BE49-F238E27FC236}">
                <a16:creationId xmlns="" xmlns:a16="http://schemas.microsoft.com/office/drawing/2014/main" id="{769E16D9-B29D-6442-A6F7-CF3DABB06598}"/>
              </a:ext>
            </a:extLst>
          </p:cNvPr>
          <p:cNvSpPr txBox="1"/>
          <p:nvPr/>
        </p:nvSpPr>
        <p:spPr>
          <a:xfrm>
            <a:off x="2298700" y="6243895"/>
            <a:ext cx="2024614" cy="89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287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Председателя Кабинета Министров Чувашской Республики</a:t>
            </a:r>
          </a:p>
          <a:p>
            <a:pPr marL="113030" marR="10287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Министр экономического развития и имущественных отношения Чувашской Республики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F7832B55-94E2-40CC-AD35-11BCCC65402B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51" name="object 5">
            <a:extLst>
              <a:ext uri="{FF2B5EF4-FFF2-40B4-BE49-F238E27FC236}">
                <a16:creationId xmlns="" xmlns:a16="http://schemas.microsoft.com/office/drawing/2014/main" id="{8B781E17-586B-414E-A977-3F361414B9E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9432692" cy="67967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lnSpc>
                <a:spcPts val="2600"/>
              </a:lnSpc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СОСТАВ РАБОЧЕЙ ГРУППЫ ПО РАЗРАБОТКЕ  ИНВЕСТПРОФИЛЯ МОРГАУШСКОГО РАЙОНА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63" name="object 2">
            <a:extLst>
              <a:ext uri="{FF2B5EF4-FFF2-40B4-BE49-F238E27FC236}">
                <a16:creationId xmlns="" xmlns:a16="http://schemas.microsoft.com/office/drawing/2014/main" id="{B97DFFA2-96E9-41D8-A6A9-11DF86BC95FF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4" name="Номер слайда 5">
            <a:extLst>
              <a:ext uri="{FF2B5EF4-FFF2-40B4-BE49-F238E27FC236}">
                <a16:creationId xmlns="" xmlns:a16="http://schemas.microsoft.com/office/drawing/2014/main" id="{E07B72CE-B8AB-4D89-B4B0-92716B34902B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45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451D14D1-ED39-4182-8254-696B620EC723}"/>
              </a:ext>
            </a:extLst>
          </p:cNvPr>
          <p:cNvSpPr/>
          <p:nvPr/>
        </p:nvSpPr>
        <p:spPr>
          <a:xfrm>
            <a:off x="6350" y="984226"/>
            <a:ext cx="10693400" cy="37068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bject 20">
            <a:extLst>
              <a:ext uri="{FF2B5EF4-FFF2-40B4-BE49-F238E27FC236}">
                <a16:creationId xmlns="" xmlns:a16="http://schemas.microsoft.com/office/drawing/2014/main" id="{F6E6255B-70E1-42E1-9BDA-4F82875F6645}"/>
              </a:ext>
            </a:extLst>
          </p:cNvPr>
          <p:cNvSpPr txBox="1"/>
          <p:nvPr/>
        </p:nvSpPr>
        <p:spPr>
          <a:xfrm>
            <a:off x="1336394" y="1055850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 anchor="t">
            <a:spAutoFit/>
          </a:bodyPr>
          <a:lstStyle/>
          <a:p>
            <a:pPr marL="12700" lvl="0" algn="ctr">
              <a:lnSpc>
                <a:spcPts val="1600"/>
              </a:lnSpc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Администрация Моргаушского </a:t>
            </a:r>
            <a:r>
              <a:rPr lang="ru-RU" sz="1650" b="1" dirty="0" smtClean="0">
                <a:solidFill>
                  <a:schemeClr val="bg1"/>
                </a:solidFill>
                <a:cs typeface="DIN Pro Medium" panose="020B0604020101020102" pitchFamily="34" charset="0"/>
              </a:rPr>
              <a:t>МО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="" xmlns:a16="http://schemas.microsoft.com/office/drawing/2014/main" id="{6328B30D-0443-4B8F-A64C-D2D581C5B886}"/>
              </a:ext>
            </a:extLst>
          </p:cNvPr>
          <p:cNvSpPr/>
          <p:nvPr/>
        </p:nvSpPr>
        <p:spPr>
          <a:xfrm>
            <a:off x="0" y="4438922"/>
            <a:ext cx="6673422" cy="384509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="" xmlns:a16="http://schemas.microsoft.com/office/drawing/2014/main" id="{55F4FCB7-AE46-4E8D-991E-C7C6BD1DE87A}"/>
              </a:ext>
            </a:extLst>
          </p:cNvPr>
          <p:cNvSpPr/>
          <p:nvPr/>
        </p:nvSpPr>
        <p:spPr>
          <a:xfrm>
            <a:off x="2106307" y="4438925"/>
            <a:ext cx="8594260" cy="370173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rgbClr val="C5D7FC"/>
          </a:solidFill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204">
            <a:extLst>
              <a:ext uri="{FF2B5EF4-FFF2-40B4-BE49-F238E27FC236}">
                <a16:creationId xmlns="" xmlns:a16="http://schemas.microsoft.com/office/drawing/2014/main" id="{B64620A0-EBBF-406F-89C8-FF665B71321C}"/>
              </a:ext>
            </a:extLst>
          </p:cNvPr>
          <p:cNvSpPr txBox="1"/>
          <p:nvPr/>
        </p:nvSpPr>
        <p:spPr>
          <a:xfrm>
            <a:off x="2903691" y="4497042"/>
            <a:ext cx="487679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ctr">
              <a:spcBef>
                <a:spcPts val="120"/>
              </a:spcBef>
              <a:defRPr/>
            </a:pPr>
            <a:r>
              <a:rPr lang="ru-RU" sz="1650" b="1" spc="-30" dirty="0">
                <a:solidFill>
                  <a:srgbClr val="1F427B"/>
                </a:solidFill>
                <a:cs typeface="DIN Pro Medium" panose="020B0604020101020102" pitchFamily="34" charset="0"/>
              </a:rPr>
              <a:t>Правительство Чувашской республики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38745045-66D2-484B-B626-AE07DC5C8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65454" y="5383433"/>
            <a:ext cx="428340" cy="522039"/>
          </a:xfrm>
          <a:prstGeom prst="rect">
            <a:avLst/>
          </a:prstGeom>
        </p:spPr>
      </p:pic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F7EBE021-1FFE-A947-A15F-AAE30A6666FA}"/>
              </a:ext>
            </a:extLst>
          </p:cNvPr>
          <p:cNvSpPr txBox="1"/>
          <p:nvPr/>
        </p:nvSpPr>
        <p:spPr>
          <a:xfrm>
            <a:off x="4379624" y="5991896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Столярова</a:t>
            </a: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Н.Ю.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4" name="object 30">
            <a:extLst>
              <a:ext uri="{FF2B5EF4-FFF2-40B4-BE49-F238E27FC236}">
                <a16:creationId xmlns="" xmlns:a16="http://schemas.microsoft.com/office/drawing/2014/main" id="{51E104EA-ACC5-6C44-A403-87D1938373AD}"/>
              </a:ext>
            </a:extLst>
          </p:cNvPr>
          <p:cNvSpPr txBox="1"/>
          <p:nvPr/>
        </p:nvSpPr>
        <p:spPr>
          <a:xfrm>
            <a:off x="4267317" y="6243895"/>
            <a:ext cx="2024614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2870" lvl="0" algn="ctr">
              <a:lnSpc>
                <a:spcPts val="1000"/>
              </a:lnSpc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Первый </a:t>
            </a: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заместитель министра экономического развития и имущественных отношения Чувашской Республики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3081A7A-CAAA-C741-BB83-BFEAF32C3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76499" y="5381625"/>
            <a:ext cx="428340" cy="522039"/>
          </a:xfrm>
          <a:prstGeom prst="rect">
            <a:avLst/>
          </a:prstGeom>
        </p:spPr>
      </p:pic>
      <p:sp>
        <p:nvSpPr>
          <p:cNvPr id="58" name="object 25">
            <a:extLst>
              <a:ext uri="{FF2B5EF4-FFF2-40B4-BE49-F238E27FC236}">
                <a16:creationId xmlns="" xmlns:a16="http://schemas.microsoft.com/office/drawing/2014/main" id="{EC0CBB1B-5F97-6342-851C-CE06AFAD9E30}"/>
              </a:ext>
            </a:extLst>
          </p:cNvPr>
          <p:cNvSpPr txBox="1"/>
          <p:nvPr/>
        </p:nvSpPr>
        <p:spPr>
          <a:xfrm>
            <a:off x="6390669" y="5990088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Михайлова С.А.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2" name="object 30">
            <a:extLst>
              <a:ext uri="{FF2B5EF4-FFF2-40B4-BE49-F238E27FC236}">
                <a16:creationId xmlns="" xmlns:a16="http://schemas.microsoft.com/office/drawing/2014/main" id="{9D3B08BE-D8CB-EE49-93E2-5312DAD04F94}"/>
              </a:ext>
            </a:extLst>
          </p:cNvPr>
          <p:cNvSpPr txBox="1"/>
          <p:nvPr/>
        </p:nvSpPr>
        <p:spPr>
          <a:xfrm>
            <a:off x="6278362" y="6242087"/>
            <a:ext cx="2024614" cy="642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2870" lvl="0" algn="ctr">
              <a:lnSpc>
                <a:spcPts val="1000"/>
              </a:lnSpc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Заведующий сектором развития территорий Министерства экономического развития и имущественных отношений Чувашской Республики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965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251">
            <a:extLst>
              <a:ext uri="{FF2B5EF4-FFF2-40B4-BE49-F238E27FC236}">
                <a16:creationId xmlns="" xmlns:a16="http://schemas.microsoft.com/office/drawing/2014/main" id="{0992513D-F8A2-477A-AE50-592142F8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5903364"/>
            <a:ext cx="2764155" cy="829247"/>
          </a:xfrm>
          <a:prstGeom prst="rect">
            <a:avLst/>
          </a:prstGeom>
        </p:spPr>
      </p:pic>
      <p:pic>
        <p:nvPicPr>
          <p:cNvPr id="253" name="Рисунок 252">
            <a:extLst>
              <a:ext uri="{FF2B5EF4-FFF2-40B4-BE49-F238E27FC236}">
                <a16:creationId xmlns="" xmlns:a16="http://schemas.microsoft.com/office/drawing/2014/main" id="{45720E9C-2258-4FBF-8610-000A783AE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4676024"/>
            <a:ext cx="2764155" cy="829247"/>
          </a:xfrm>
          <a:prstGeom prst="rect">
            <a:avLst/>
          </a:prstGeom>
        </p:spPr>
      </p:pic>
      <p:pic>
        <p:nvPicPr>
          <p:cNvPr id="254" name="Рисунок 253">
            <a:extLst>
              <a:ext uri="{FF2B5EF4-FFF2-40B4-BE49-F238E27FC236}">
                <a16:creationId xmlns="" xmlns:a16="http://schemas.microsoft.com/office/drawing/2014/main" id="{8EBEC9FB-C291-4794-A0D5-9E0D33D10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3497088"/>
            <a:ext cx="2764155" cy="829247"/>
          </a:xfrm>
          <a:prstGeom prst="rect">
            <a:avLst/>
          </a:prstGeom>
        </p:spPr>
      </p:pic>
      <p:pic>
        <p:nvPicPr>
          <p:cNvPr id="255" name="Рисунок 254">
            <a:extLst>
              <a:ext uri="{FF2B5EF4-FFF2-40B4-BE49-F238E27FC236}">
                <a16:creationId xmlns="" xmlns:a16="http://schemas.microsoft.com/office/drawing/2014/main" id="{9A43A887-16F7-4CBE-A2EF-6DF48F9F1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2027163"/>
            <a:ext cx="2764155" cy="829247"/>
          </a:xfrm>
          <a:prstGeom prst="rect">
            <a:avLst/>
          </a:prstGeom>
        </p:spPr>
      </p:pic>
      <p:pic>
        <p:nvPicPr>
          <p:cNvPr id="256" name="Рисунок 255">
            <a:extLst>
              <a:ext uri="{FF2B5EF4-FFF2-40B4-BE49-F238E27FC236}">
                <a16:creationId xmlns="" xmlns:a16="http://schemas.microsoft.com/office/drawing/2014/main" id="{4383ECE5-3D40-4651-A1E4-A9D41D0E5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867834"/>
            <a:ext cx="2764155" cy="829247"/>
          </a:xfrm>
          <a:prstGeom prst="rect">
            <a:avLst/>
          </a:prstGeom>
        </p:spPr>
      </p:pic>
      <p:pic>
        <p:nvPicPr>
          <p:cNvPr id="247" name="Рисунок 246">
            <a:extLst>
              <a:ext uri="{FF2B5EF4-FFF2-40B4-BE49-F238E27FC236}">
                <a16:creationId xmlns="" xmlns:a16="http://schemas.microsoft.com/office/drawing/2014/main" id="{36D0D833-4B8A-43DB-BB99-CBCEE68DD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5903364"/>
            <a:ext cx="2764155" cy="829247"/>
          </a:xfrm>
          <a:prstGeom prst="rect">
            <a:avLst/>
          </a:prstGeom>
        </p:spPr>
      </p:pic>
      <p:pic>
        <p:nvPicPr>
          <p:cNvPr id="248" name="Рисунок 247">
            <a:extLst>
              <a:ext uri="{FF2B5EF4-FFF2-40B4-BE49-F238E27FC236}">
                <a16:creationId xmlns="" xmlns:a16="http://schemas.microsoft.com/office/drawing/2014/main" id="{7B69FC7C-6010-44E7-96AB-B83C227CB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4676024"/>
            <a:ext cx="2764155" cy="829247"/>
          </a:xfrm>
          <a:prstGeom prst="rect">
            <a:avLst/>
          </a:prstGeom>
        </p:spPr>
      </p:pic>
      <p:pic>
        <p:nvPicPr>
          <p:cNvPr id="249" name="Рисунок 248">
            <a:extLst>
              <a:ext uri="{FF2B5EF4-FFF2-40B4-BE49-F238E27FC236}">
                <a16:creationId xmlns="" xmlns:a16="http://schemas.microsoft.com/office/drawing/2014/main" id="{E5EA3901-5E94-44D4-9DD9-A968B4651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3497088"/>
            <a:ext cx="2764155" cy="829247"/>
          </a:xfrm>
          <a:prstGeom prst="rect">
            <a:avLst/>
          </a:prstGeom>
        </p:spPr>
      </p:pic>
      <p:pic>
        <p:nvPicPr>
          <p:cNvPr id="250" name="Рисунок 249">
            <a:extLst>
              <a:ext uri="{FF2B5EF4-FFF2-40B4-BE49-F238E27FC236}">
                <a16:creationId xmlns="" xmlns:a16="http://schemas.microsoft.com/office/drawing/2014/main" id="{C313FC21-378F-41C0-A8A8-C2AFBF75D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2027163"/>
            <a:ext cx="2764155" cy="829247"/>
          </a:xfrm>
          <a:prstGeom prst="rect">
            <a:avLst/>
          </a:prstGeom>
        </p:spPr>
      </p:pic>
      <p:pic>
        <p:nvPicPr>
          <p:cNvPr id="251" name="Рисунок 250">
            <a:extLst>
              <a:ext uri="{FF2B5EF4-FFF2-40B4-BE49-F238E27FC236}">
                <a16:creationId xmlns="" xmlns:a16="http://schemas.microsoft.com/office/drawing/2014/main" id="{5E8ADFFD-FCB3-4F2C-B359-585F8DFE5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867834"/>
            <a:ext cx="2764155" cy="829247"/>
          </a:xfrm>
          <a:prstGeom prst="rect">
            <a:avLst/>
          </a:prstGeom>
        </p:spPr>
      </p:pic>
      <p:pic>
        <p:nvPicPr>
          <p:cNvPr id="246" name="Рисунок 245">
            <a:extLst>
              <a:ext uri="{FF2B5EF4-FFF2-40B4-BE49-F238E27FC236}">
                <a16:creationId xmlns="" xmlns:a16="http://schemas.microsoft.com/office/drawing/2014/main" id="{C4388563-4497-4574-9BDC-10A6DFA31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5903364"/>
            <a:ext cx="2764155" cy="829247"/>
          </a:xfrm>
          <a:prstGeom prst="rect">
            <a:avLst/>
          </a:prstGeom>
        </p:spPr>
      </p:pic>
      <p:pic>
        <p:nvPicPr>
          <p:cNvPr id="245" name="Рисунок 244">
            <a:extLst>
              <a:ext uri="{FF2B5EF4-FFF2-40B4-BE49-F238E27FC236}">
                <a16:creationId xmlns="" xmlns:a16="http://schemas.microsoft.com/office/drawing/2014/main" id="{1CD1FE84-98DF-4120-8E79-070A7CEC3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4676024"/>
            <a:ext cx="2764155" cy="829247"/>
          </a:xfrm>
          <a:prstGeom prst="rect">
            <a:avLst/>
          </a:prstGeom>
        </p:spPr>
      </p:pic>
      <p:pic>
        <p:nvPicPr>
          <p:cNvPr id="244" name="Рисунок 243">
            <a:extLst>
              <a:ext uri="{FF2B5EF4-FFF2-40B4-BE49-F238E27FC236}">
                <a16:creationId xmlns="" xmlns:a16="http://schemas.microsoft.com/office/drawing/2014/main" id="{F859E98C-21C0-4FB0-91B9-B903E1EC7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3497088"/>
            <a:ext cx="2764155" cy="829247"/>
          </a:xfrm>
          <a:prstGeom prst="rect">
            <a:avLst/>
          </a:prstGeom>
        </p:spPr>
      </p:pic>
      <p:pic>
        <p:nvPicPr>
          <p:cNvPr id="243" name="Рисунок 242">
            <a:extLst>
              <a:ext uri="{FF2B5EF4-FFF2-40B4-BE49-F238E27FC236}">
                <a16:creationId xmlns="" xmlns:a16="http://schemas.microsoft.com/office/drawing/2014/main" id="{EBDB3D8B-35F5-4C2E-A8E8-32ACA7D2B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2027163"/>
            <a:ext cx="2764155" cy="8292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754EE2-D71D-4265-815A-D288BA912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867834"/>
            <a:ext cx="2764155" cy="829247"/>
          </a:xfrm>
          <a:prstGeom prst="rect">
            <a:avLst/>
          </a:prstGeom>
        </p:spPr>
      </p:pic>
      <p:sp>
        <p:nvSpPr>
          <p:cNvPr id="240" name="Полилиния: фигура 239">
            <a:extLst>
              <a:ext uri="{FF2B5EF4-FFF2-40B4-BE49-F238E27FC236}">
                <a16:creationId xmlns="" xmlns:a16="http://schemas.microsoft.com/office/drawing/2014/main" id="{5C7DFC28-5CB2-49FA-BEA6-8FD3D83DF1DD}"/>
              </a:ext>
            </a:extLst>
          </p:cNvPr>
          <p:cNvSpPr/>
          <p:nvPr/>
        </p:nvSpPr>
        <p:spPr>
          <a:xfrm>
            <a:off x="0" y="0"/>
            <a:ext cx="5307232" cy="650790"/>
          </a:xfrm>
          <a:custGeom>
            <a:avLst/>
            <a:gdLst>
              <a:gd name="connsiteX0" fmla="*/ 0 w 5307232"/>
              <a:gd name="connsiteY0" fmla="*/ 0 h 650790"/>
              <a:gd name="connsiteX1" fmla="*/ 1117413 w 5307232"/>
              <a:gd name="connsiteY1" fmla="*/ 0 h 650790"/>
              <a:gd name="connsiteX2" fmla="*/ 1117413 w 5307232"/>
              <a:gd name="connsiteY2" fmla="*/ 781 h 650790"/>
              <a:gd name="connsiteX3" fmla="*/ 5307232 w 5307232"/>
              <a:gd name="connsiteY3" fmla="*/ 0 h 650790"/>
              <a:gd name="connsiteX4" fmla="*/ 4734272 w 5307232"/>
              <a:gd name="connsiteY4" fmla="*/ 646874 h 650790"/>
              <a:gd name="connsiteX5" fmla="*/ 1117413 w 5307232"/>
              <a:gd name="connsiteY5" fmla="*/ 646874 h 650790"/>
              <a:gd name="connsiteX6" fmla="*/ 1117413 w 5307232"/>
              <a:gd name="connsiteY6" fmla="*/ 650790 h 650790"/>
              <a:gd name="connsiteX7" fmla="*/ 0 w 5307232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7232" h="650790">
                <a:moveTo>
                  <a:pt x="0" y="0"/>
                </a:moveTo>
                <a:lnTo>
                  <a:pt x="1117413" y="0"/>
                </a:lnTo>
                <a:lnTo>
                  <a:pt x="1117413" y="781"/>
                </a:lnTo>
                <a:lnTo>
                  <a:pt x="5307232" y="0"/>
                </a:lnTo>
                <a:lnTo>
                  <a:pt x="4734272" y="646874"/>
                </a:lnTo>
                <a:lnTo>
                  <a:pt x="1117413" y="646874"/>
                </a:lnTo>
                <a:lnTo>
                  <a:pt x="1117413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8">
            <a:extLst>
              <a:ext uri="{FF2B5EF4-FFF2-40B4-BE49-F238E27FC236}">
                <a16:creationId xmlns="" xmlns:a16="http://schemas.microsoft.com/office/drawing/2014/main" id="{4DE46A73-32AA-4AE5-A902-DA541244610E}"/>
              </a:ext>
            </a:extLst>
          </p:cNvPr>
          <p:cNvSpPr txBox="1"/>
          <p:nvPr/>
        </p:nvSpPr>
        <p:spPr>
          <a:xfrm>
            <a:off x="8239986" y="1427936"/>
            <a:ext cx="1998299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Первый заместитель министра строительства, архитектуры и жилищно-коммунального хозяйства Чувашской Республики</a:t>
            </a:r>
            <a:endParaRPr lang="ru-RU" sz="1000" dirty="0">
              <a:solidFill>
                <a:prstClr val="black"/>
              </a:solidFill>
              <a:cs typeface="DIN Pro Medium" panose="020B0604020101020102" pitchFamily="34" charset="0"/>
            </a:endParaRPr>
          </a:p>
        </p:txBody>
      </p:sp>
      <p:sp>
        <p:nvSpPr>
          <p:cNvPr id="126" name="object 15">
            <a:extLst>
              <a:ext uri="{FF2B5EF4-FFF2-40B4-BE49-F238E27FC236}">
                <a16:creationId xmlns="" xmlns:a16="http://schemas.microsoft.com/office/drawing/2014/main" id="{06A0CF73-9A08-4FA9-BEA6-43A393E6A40E}"/>
              </a:ext>
            </a:extLst>
          </p:cNvPr>
          <p:cNvSpPr txBox="1"/>
          <p:nvPr/>
        </p:nvSpPr>
        <p:spPr>
          <a:xfrm>
            <a:off x="1557955" y="2195132"/>
            <a:ext cx="1729105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 err="1">
                <a:solidFill>
                  <a:srgbClr val="FFFFFF"/>
                </a:solidFill>
                <a:cs typeface="Montserrat ExtraBold"/>
              </a:rPr>
              <a:t>Столярова</a:t>
            </a: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 Надежда Юрьевна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" name="object 22">
            <a:extLst>
              <a:ext uri="{FF2B5EF4-FFF2-40B4-BE49-F238E27FC236}">
                <a16:creationId xmlns="" xmlns:a16="http://schemas.microsoft.com/office/drawing/2014/main" id="{EF1A7B56-5D0A-4E0D-8B4E-80CBF718DDE4}"/>
              </a:ext>
            </a:extLst>
          </p:cNvPr>
          <p:cNvSpPr txBox="1"/>
          <p:nvPr/>
        </p:nvSpPr>
        <p:spPr>
          <a:xfrm>
            <a:off x="4808218" y="6478702"/>
            <a:ext cx="1876371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20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Заместитель Председателя ССКП «ЗАРЯ», управляющая компания </a:t>
            </a:r>
            <a:r>
              <a:rPr lang="ru-RU" sz="1000" dirty="0" err="1">
                <a:solidFill>
                  <a:srgbClr val="2B2F32"/>
                </a:solidFill>
                <a:cs typeface="DIN Pro Medium" panose="020B0604020101020102" pitchFamily="34" charset="0"/>
              </a:rPr>
              <a:t>Агропарка</a:t>
            </a: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 «АМЗА» (Горный Алтай)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34" name="object 23">
            <a:extLst>
              <a:ext uri="{FF2B5EF4-FFF2-40B4-BE49-F238E27FC236}">
                <a16:creationId xmlns="" xmlns:a16="http://schemas.microsoft.com/office/drawing/2014/main" id="{8990BF5C-39B3-44DF-AE22-62FF04844990}"/>
              </a:ext>
            </a:extLst>
          </p:cNvPr>
          <p:cNvSpPr txBox="1"/>
          <p:nvPr/>
        </p:nvSpPr>
        <p:spPr>
          <a:xfrm>
            <a:off x="4808218" y="6089634"/>
            <a:ext cx="1466215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FFFFFF"/>
                </a:solidFill>
                <a:latin typeface="Calibri"/>
                <a:cs typeface="Montserrat ExtraBold"/>
              </a:rPr>
              <a:t>Байрам </a:t>
            </a:r>
            <a:r>
              <a:rPr lang="ru-RU" sz="1000" b="1" dirty="0" err="1">
                <a:solidFill>
                  <a:srgbClr val="FFFFFF"/>
                </a:solidFill>
                <a:latin typeface="Calibri"/>
                <a:cs typeface="Montserrat ExtraBold"/>
              </a:rPr>
              <a:t>Эркемендинович</a:t>
            </a:r>
            <a:r>
              <a:rPr lang="ru-RU" sz="1000" b="1" dirty="0">
                <a:solidFill>
                  <a:srgbClr val="FFFFFF"/>
                </a:solidFill>
                <a:latin typeface="Calibri"/>
                <a:cs typeface="Montserrat ExtraBold"/>
              </a:rPr>
              <a:t> </a:t>
            </a:r>
            <a:r>
              <a:rPr lang="ru-RU" sz="1000" b="1" dirty="0" err="1">
                <a:solidFill>
                  <a:srgbClr val="FFFFFF"/>
                </a:solidFill>
                <a:latin typeface="Calibri"/>
                <a:cs typeface="Montserrat ExtraBold"/>
              </a:rPr>
              <a:t>Чурпанов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41" name="object 52">
            <a:extLst>
              <a:ext uri="{FF2B5EF4-FFF2-40B4-BE49-F238E27FC236}">
                <a16:creationId xmlns="" xmlns:a16="http://schemas.microsoft.com/office/drawing/2014/main" id="{6E81A390-60F5-499D-91A8-7DF1979D302F}"/>
              </a:ext>
            </a:extLst>
          </p:cNvPr>
          <p:cNvSpPr txBox="1"/>
          <p:nvPr/>
        </p:nvSpPr>
        <p:spPr>
          <a:xfrm>
            <a:off x="4808218" y="2583819"/>
            <a:ext cx="2151779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Начальник отдела организации трудоустройства населения Министерства труда и социальной защиты Чувашской Республики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2" name="object 15">
            <a:extLst>
              <a:ext uri="{FF2B5EF4-FFF2-40B4-BE49-F238E27FC236}">
                <a16:creationId xmlns="" xmlns:a16="http://schemas.microsoft.com/office/drawing/2014/main" id="{F022E908-BEB4-4DF4-B30E-62034FA46A4C}"/>
              </a:ext>
            </a:extLst>
          </p:cNvPr>
          <p:cNvSpPr txBox="1"/>
          <p:nvPr/>
        </p:nvSpPr>
        <p:spPr>
          <a:xfrm>
            <a:off x="1557955" y="2583819"/>
            <a:ext cx="2050359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Первый заместитель министра экономического развития и имущественных отношений Чувашской Республики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3" name="object 8">
            <a:extLst>
              <a:ext uri="{FF2B5EF4-FFF2-40B4-BE49-F238E27FC236}">
                <a16:creationId xmlns="" xmlns:a16="http://schemas.microsoft.com/office/drawing/2014/main" id="{B963CF40-14FA-44D9-9977-07CDB983908D}"/>
              </a:ext>
            </a:extLst>
          </p:cNvPr>
          <p:cNvSpPr txBox="1"/>
          <p:nvPr/>
        </p:nvSpPr>
        <p:spPr>
          <a:xfrm>
            <a:off x="8239986" y="1049547"/>
            <a:ext cx="1838981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  <a:cs typeface="Calibri"/>
              </a:rPr>
              <a:t>Максимов Владимир Михайлович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4" name="object 52">
            <a:extLst>
              <a:ext uri="{FF2B5EF4-FFF2-40B4-BE49-F238E27FC236}">
                <a16:creationId xmlns="" xmlns:a16="http://schemas.microsoft.com/office/drawing/2014/main" id="{FBAE5418-9DD9-401F-8AA6-E4A79531E6F2}"/>
              </a:ext>
            </a:extLst>
          </p:cNvPr>
          <p:cNvSpPr txBox="1"/>
          <p:nvPr/>
        </p:nvSpPr>
        <p:spPr>
          <a:xfrm>
            <a:off x="4808218" y="2195132"/>
            <a:ext cx="179641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44640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  <a:cs typeface="Montserrat ExtraBold"/>
              </a:rPr>
              <a:t>Ермакова Лариса Владимировна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1" name="object 8">
            <a:extLst>
              <a:ext uri="{FF2B5EF4-FFF2-40B4-BE49-F238E27FC236}">
                <a16:creationId xmlns="" xmlns:a16="http://schemas.microsoft.com/office/drawing/2014/main" id="{F610A31D-7B6E-4DD8-B159-3A1AB0A1BDA9}"/>
              </a:ext>
            </a:extLst>
          </p:cNvPr>
          <p:cNvSpPr txBox="1"/>
          <p:nvPr/>
        </p:nvSpPr>
        <p:spPr>
          <a:xfrm>
            <a:off x="4808218" y="1427936"/>
            <a:ext cx="1869223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prstClr val="black"/>
                </a:solidFill>
                <a:cs typeface="DIN Pro Medium" panose="020B0604020101020102" pitchFamily="34" charset="0"/>
              </a:rPr>
              <a:t>Министр транспорта и дорожного хозяйства Чувашской Республики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52" name="object 8">
            <a:extLst>
              <a:ext uri="{FF2B5EF4-FFF2-40B4-BE49-F238E27FC236}">
                <a16:creationId xmlns="" xmlns:a16="http://schemas.microsoft.com/office/drawing/2014/main" id="{24432C2F-EB8D-4BB9-A0F5-44BAAFD79B11}"/>
              </a:ext>
            </a:extLst>
          </p:cNvPr>
          <p:cNvSpPr txBox="1"/>
          <p:nvPr/>
        </p:nvSpPr>
        <p:spPr>
          <a:xfrm>
            <a:off x="4808218" y="1049547"/>
            <a:ext cx="1621790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</a:rPr>
              <a:t>Осипов Владимир Михайлович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8">
            <a:extLst>
              <a:ext uri="{FF2B5EF4-FFF2-40B4-BE49-F238E27FC236}">
                <a16:creationId xmlns="" xmlns:a16="http://schemas.microsoft.com/office/drawing/2014/main" id="{F7BC4043-9C7F-4D8B-9D7D-C8AEB30A8FBC}"/>
              </a:ext>
            </a:extLst>
          </p:cNvPr>
          <p:cNvSpPr txBox="1"/>
          <p:nvPr/>
        </p:nvSpPr>
        <p:spPr>
          <a:xfrm>
            <a:off x="8239986" y="6478702"/>
            <a:ext cx="2212114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Руководитель экспертной площадки </a:t>
            </a:r>
            <a:r>
              <a:rPr lang="ru-RU" sz="1000" dirty="0" err="1">
                <a:solidFill>
                  <a:srgbClr val="2B2F32"/>
                </a:solidFill>
                <a:cs typeface="DIN Pro Medium" panose="020B0604020101020102" pitchFamily="34" charset="0"/>
              </a:rPr>
              <a:t>НААИР.Муниципалитет</a:t>
            </a: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,  Советник Губернатора Тюменской области</a:t>
            </a:r>
            <a:endParaRPr lang="ru-RU" sz="1000" dirty="0">
              <a:solidFill>
                <a:prstClr val="black"/>
              </a:solidFill>
              <a:cs typeface="DIN Pro Medium" panose="020B0604020101020102" pitchFamily="34" charset="0"/>
            </a:endParaRPr>
          </a:p>
        </p:txBody>
      </p:sp>
      <p:sp>
        <p:nvSpPr>
          <p:cNvPr id="162" name="object 8">
            <a:extLst>
              <a:ext uri="{FF2B5EF4-FFF2-40B4-BE49-F238E27FC236}">
                <a16:creationId xmlns="" xmlns:a16="http://schemas.microsoft.com/office/drawing/2014/main" id="{B78E904F-0420-46B5-9ECA-39A781B2664A}"/>
              </a:ext>
            </a:extLst>
          </p:cNvPr>
          <p:cNvSpPr txBox="1"/>
          <p:nvPr/>
        </p:nvSpPr>
        <p:spPr>
          <a:xfrm>
            <a:off x="8239986" y="6089634"/>
            <a:ext cx="1838981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  <a:cs typeface="Calibri"/>
              </a:rPr>
              <a:t>Ольга Леонидовна </a:t>
            </a:r>
            <a:r>
              <a:rPr lang="ru-RU" sz="1000" b="1" dirty="0" err="1">
                <a:solidFill>
                  <a:srgbClr val="FFFFFF"/>
                </a:solidFill>
                <a:cs typeface="Calibri"/>
              </a:rPr>
              <a:t>Езикеева</a:t>
            </a:r>
            <a:endParaRPr lang="ru-RU" sz="10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69" name="object 15">
            <a:extLst>
              <a:ext uri="{FF2B5EF4-FFF2-40B4-BE49-F238E27FC236}">
                <a16:creationId xmlns="" xmlns:a16="http://schemas.microsoft.com/office/drawing/2014/main" id="{D7215A02-30B4-41EA-B734-1D253353A097}"/>
              </a:ext>
            </a:extLst>
          </p:cNvPr>
          <p:cNvSpPr txBox="1"/>
          <p:nvPr/>
        </p:nvSpPr>
        <p:spPr>
          <a:xfrm>
            <a:off x="1557955" y="4863378"/>
            <a:ext cx="180216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Спирин Денис Вадимович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bject 15">
            <a:extLst>
              <a:ext uri="{FF2B5EF4-FFF2-40B4-BE49-F238E27FC236}">
                <a16:creationId xmlns="" xmlns:a16="http://schemas.microsoft.com/office/drawing/2014/main" id="{C74FD48E-DC09-4E99-B1E0-57AF7157974A}"/>
              </a:ext>
            </a:extLst>
          </p:cNvPr>
          <p:cNvSpPr txBox="1"/>
          <p:nvPr/>
        </p:nvSpPr>
        <p:spPr>
          <a:xfrm>
            <a:off x="1557955" y="5221098"/>
            <a:ext cx="2050359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Заместитель министра экономического развития и имущественных отношений Чувашской Республики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77" name="object 15">
            <a:extLst>
              <a:ext uri="{FF2B5EF4-FFF2-40B4-BE49-F238E27FC236}">
                <a16:creationId xmlns="" xmlns:a16="http://schemas.microsoft.com/office/drawing/2014/main" id="{C4B6F170-EC02-40D5-BC92-BB9E17FB317E}"/>
              </a:ext>
            </a:extLst>
          </p:cNvPr>
          <p:cNvSpPr txBox="1"/>
          <p:nvPr/>
        </p:nvSpPr>
        <p:spPr>
          <a:xfrm>
            <a:off x="8239986" y="3673342"/>
            <a:ext cx="180216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Николаева Инна Святославовна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8" name="object 15">
            <a:extLst>
              <a:ext uri="{FF2B5EF4-FFF2-40B4-BE49-F238E27FC236}">
                <a16:creationId xmlns="" xmlns:a16="http://schemas.microsoft.com/office/drawing/2014/main" id="{AD3B5D10-0A07-4C2A-A617-6A158BBF2013}"/>
              </a:ext>
            </a:extLst>
          </p:cNvPr>
          <p:cNvSpPr txBox="1"/>
          <p:nvPr/>
        </p:nvSpPr>
        <p:spPr>
          <a:xfrm>
            <a:off x="8239986" y="4052871"/>
            <a:ext cx="2050359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Экономист </a:t>
            </a:r>
          </a:p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КУП ЧР «Агро-Инновации»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85" name="object 15">
            <a:extLst>
              <a:ext uri="{FF2B5EF4-FFF2-40B4-BE49-F238E27FC236}">
                <a16:creationId xmlns="" xmlns:a16="http://schemas.microsoft.com/office/drawing/2014/main" id="{A3279A7C-0ED4-44D5-98E3-845E04136E75}"/>
              </a:ext>
            </a:extLst>
          </p:cNvPr>
          <p:cNvSpPr txBox="1"/>
          <p:nvPr/>
        </p:nvSpPr>
        <p:spPr>
          <a:xfrm>
            <a:off x="4808218" y="3673342"/>
            <a:ext cx="1729105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Марков Евгений Борисович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6" name="object 15">
            <a:extLst>
              <a:ext uri="{FF2B5EF4-FFF2-40B4-BE49-F238E27FC236}">
                <a16:creationId xmlns="" xmlns:a16="http://schemas.microsoft.com/office/drawing/2014/main" id="{E372B8CE-DD3F-48EB-9974-9A42DC87B6D8}"/>
              </a:ext>
            </a:extLst>
          </p:cNvPr>
          <p:cNvSpPr txBox="1"/>
          <p:nvPr/>
        </p:nvSpPr>
        <p:spPr>
          <a:xfrm>
            <a:off x="4808218" y="4052871"/>
            <a:ext cx="205035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Начальник отдела развития малых форм хозяйствования Министерства сельского хозяйства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3" name="object 8">
            <a:extLst>
              <a:ext uri="{FF2B5EF4-FFF2-40B4-BE49-F238E27FC236}">
                <a16:creationId xmlns="" xmlns:a16="http://schemas.microsoft.com/office/drawing/2014/main" id="{B2CE3DE0-1E34-463F-A0DC-24C8ED54E057}"/>
              </a:ext>
            </a:extLst>
          </p:cNvPr>
          <p:cNvSpPr txBox="1"/>
          <p:nvPr/>
        </p:nvSpPr>
        <p:spPr>
          <a:xfrm>
            <a:off x="8239986" y="2583819"/>
            <a:ext cx="1998299" cy="654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Начальник отдела профессионального образования и науки Министерства образования и молодежной политики Чувашской Республики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4" name="object 8">
            <a:extLst>
              <a:ext uri="{FF2B5EF4-FFF2-40B4-BE49-F238E27FC236}">
                <a16:creationId xmlns="" xmlns:a16="http://schemas.microsoft.com/office/drawing/2014/main" id="{3BD41EA6-A12A-4CED-A6BE-2A292F7344DF}"/>
              </a:ext>
            </a:extLst>
          </p:cNvPr>
          <p:cNvSpPr txBox="1"/>
          <p:nvPr/>
        </p:nvSpPr>
        <p:spPr>
          <a:xfrm>
            <a:off x="8239986" y="2195132"/>
            <a:ext cx="1838981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  <a:cs typeface="Calibri"/>
              </a:rPr>
              <a:t>Иванова Ирина </a:t>
            </a:r>
          </a:p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  <a:cs typeface="Calibri"/>
              </a:rPr>
              <a:t>Ивановна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1" name="object 8">
            <a:extLst>
              <a:ext uri="{FF2B5EF4-FFF2-40B4-BE49-F238E27FC236}">
                <a16:creationId xmlns="" xmlns:a16="http://schemas.microsoft.com/office/drawing/2014/main" id="{40337039-90F9-4FB2-8C46-698A50355760}"/>
              </a:ext>
            </a:extLst>
          </p:cNvPr>
          <p:cNvSpPr txBox="1"/>
          <p:nvPr/>
        </p:nvSpPr>
        <p:spPr>
          <a:xfrm>
            <a:off x="1557955" y="1427936"/>
            <a:ext cx="1869223" cy="396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Заместитель министра промышленности и энергетики Чувашской Республики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02" name="object 8">
            <a:extLst>
              <a:ext uri="{FF2B5EF4-FFF2-40B4-BE49-F238E27FC236}">
                <a16:creationId xmlns="" xmlns:a16="http://schemas.microsoft.com/office/drawing/2014/main" id="{D3DCB00B-FBC8-4F0A-AEBD-ECD7A671B4D2}"/>
              </a:ext>
            </a:extLst>
          </p:cNvPr>
          <p:cNvSpPr txBox="1"/>
          <p:nvPr/>
        </p:nvSpPr>
        <p:spPr>
          <a:xfrm>
            <a:off x="1557955" y="1049547"/>
            <a:ext cx="1793759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 err="1">
                <a:solidFill>
                  <a:srgbClr val="FFFFFF"/>
                </a:solidFill>
              </a:rPr>
              <a:t>Чилибина</a:t>
            </a:r>
            <a:r>
              <a:rPr lang="ru-RU" sz="1000" b="1" dirty="0">
                <a:solidFill>
                  <a:srgbClr val="FFFFFF"/>
                </a:solidFill>
              </a:rPr>
              <a:t> Ольга Петровна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15">
            <a:extLst>
              <a:ext uri="{FF2B5EF4-FFF2-40B4-BE49-F238E27FC236}">
                <a16:creationId xmlns="" xmlns:a16="http://schemas.microsoft.com/office/drawing/2014/main" id="{179919CE-F393-4894-A139-376D663A5C95}"/>
              </a:ext>
            </a:extLst>
          </p:cNvPr>
          <p:cNvSpPr txBox="1"/>
          <p:nvPr/>
        </p:nvSpPr>
        <p:spPr>
          <a:xfrm>
            <a:off x="4808218" y="4863378"/>
            <a:ext cx="180216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Андрей Васильевич </a:t>
            </a: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Курбатских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0" name="object 15">
            <a:extLst>
              <a:ext uri="{FF2B5EF4-FFF2-40B4-BE49-F238E27FC236}">
                <a16:creationId xmlns="" xmlns:a16="http://schemas.microsoft.com/office/drawing/2014/main" id="{0CBE2D3E-3918-47B8-AEA7-A6590A6D7AB7}"/>
              </a:ext>
            </a:extLst>
          </p:cNvPr>
          <p:cNvSpPr txBox="1"/>
          <p:nvPr/>
        </p:nvSpPr>
        <p:spPr>
          <a:xfrm>
            <a:off x="4808218" y="5221098"/>
            <a:ext cx="2050359" cy="52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Эксперт по созданию городской среды, руководитель проекта Город L-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Town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(ООО «АРК ГРУПП», генеральный директор)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7" name="object 15">
            <a:extLst>
              <a:ext uri="{FF2B5EF4-FFF2-40B4-BE49-F238E27FC236}">
                <a16:creationId xmlns="" xmlns:a16="http://schemas.microsoft.com/office/drawing/2014/main" id="{5B4CA869-667F-4C9D-96C4-2DFC04B2D95C}"/>
              </a:ext>
            </a:extLst>
          </p:cNvPr>
          <p:cNvSpPr txBox="1"/>
          <p:nvPr/>
        </p:nvSpPr>
        <p:spPr>
          <a:xfrm>
            <a:off x="8239986" y="4863378"/>
            <a:ext cx="180216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Кузьмина Екатерина Геннадьевна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8" name="object 15">
            <a:extLst>
              <a:ext uri="{FF2B5EF4-FFF2-40B4-BE49-F238E27FC236}">
                <a16:creationId xmlns="" xmlns:a16="http://schemas.microsoft.com/office/drawing/2014/main" id="{B457506E-222F-4DFB-8666-3B98C17B3350}"/>
              </a:ext>
            </a:extLst>
          </p:cNvPr>
          <p:cNvSpPr txBox="1"/>
          <p:nvPr/>
        </p:nvSpPr>
        <p:spPr>
          <a:xfrm>
            <a:off x="8239986" y="5221098"/>
            <a:ext cx="2288314" cy="642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Заместитель министра экономического развития и имущественных отношений Чувашской Республики - начальник Управления по проектной деятельности и государственным программам</a:t>
            </a:r>
            <a:endParaRPr lang="ru-RU" sz="1000" dirty="0">
              <a:solidFill>
                <a:prstClr val="black"/>
              </a:solidFill>
              <a:cs typeface="DIN Pro Medium" panose="020B0604020101020102" pitchFamily="34" charset="0"/>
            </a:endParaRPr>
          </a:p>
        </p:txBody>
      </p:sp>
      <p:sp>
        <p:nvSpPr>
          <p:cNvPr id="219" name="object 8">
            <a:extLst>
              <a:ext uri="{FF2B5EF4-FFF2-40B4-BE49-F238E27FC236}">
                <a16:creationId xmlns="" xmlns:a16="http://schemas.microsoft.com/office/drawing/2014/main" id="{D52D934B-7F1A-4A30-A151-D0D54AC665FB}"/>
              </a:ext>
            </a:extLst>
          </p:cNvPr>
          <p:cNvSpPr txBox="1"/>
          <p:nvPr/>
        </p:nvSpPr>
        <p:spPr>
          <a:xfrm>
            <a:off x="4810989" y="4507785"/>
            <a:ext cx="1838981" cy="2759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860" marR="379095" lvl="0" indent="0" algn="l" defTabSz="914400" rtl="0" eaLnBrk="1" fontAlgn="auto" latinLnBrk="0" hangingPunct="1">
              <a:lnSpc>
                <a:spcPct val="1046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Татьяна Васильевна</a:t>
            </a:r>
          </a:p>
          <a:p>
            <a:pPr marL="22860" marR="379095" lvl="0" indent="0" algn="l" defTabSz="914400" rtl="0" eaLnBrk="1" fontAlgn="auto" latinLnBrk="0" hangingPunct="1">
              <a:lnSpc>
                <a:spcPct val="1046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Чеснокова</a:t>
            </a:r>
          </a:p>
        </p:txBody>
      </p:sp>
      <p:sp>
        <p:nvSpPr>
          <p:cNvPr id="226" name="object 8">
            <a:extLst>
              <a:ext uri="{FF2B5EF4-FFF2-40B4-BE49-F238E27FC236}">
                <a16:creationId xmlns="" xmlns:a16="http://schemas.microsoft.com/office/drawing/2014/main" id="{0B690AC0-E460-4C23-A8C3-8CDA1C60CE03}"/>
              </a:ext>
            </a:extLst>
          </p:cNvPr>
          <p:cNvSpPr txBox="1"/>
          <p:nvPr/>
        </p:nvSpPr>
        <p:spPr>
          <a:xfrm>
            <a:off x="1557955" y="6478702"/>
            <a:ext cx="1869223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Руководитель по региональной аналитике АО «</a:t>
            </a:r>
            <a:r>
              <a:rPr lang="ru-RU" sz="1000" dirty="0" err="1">
                <a:solidFill>
                  <a:srgbClr val="2B2F32"/>
                </a:solidFill>
                <a:cs typeface="DIN Pro Medium" panose="020B0604020101020102" pitchFamily="34" charset="0"/>
              </a:rPr>
              <a:t>Россельхозбанк</a:t>
            </a: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»</a:t>
            </a:r>
            <a:endParaRPr lang="ru-RU" sz="1000" dirty="0">
              <a:solidFill>
                <a:prstClr val="black"/>
              </a:solidFill>
              <a:cs typeface="DIN Pro Medium" panose="020B0604020101020102" pitchFamily="34" charset="0"/>
            </a:endParaRPr>
          </a:p>
        </p:txBody>
      </p:sp>
      <p:sp>
        <p:nvSpPr>
          <p:cNvPr id="227" name="object 8">
            <a:extLst>
              <a:ext uri="{FF2B5EF4-FFF2-40B4-BE49-F238E27FC236}">
                <a16:creationId xmlns="" xmlns:a16="http://schemas.microsoft.com/office/drawing/2014/main" id="{1F02B016-F684-41C5-8414-90BA010EEE7D}"/>
              </a:ext>
            </a:extLst>
          </p:cNvPr>
          <p:cNvSpPr txBox="1"/>
          <p:nvPr/>
        </p:nvSpPr>
        <p:spPr>
          <a:xfrm>
            <a:off x="1557955" y="6089634"/>
            <a:ext cx="1838981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Анна Александровна Осетрова</a:t>
            </a:r>
            <a:endParaRPr lang="ru-RU" sz="1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4" name="object 15">
            <a:extLst>
              <a:ext uri="{FF2B5EF4-FFF2-40B4-BE49-F238E27FC236}">
                <a16:creationId xmlns="" xmlns:a16="http://schemas.microsoft.com/office/drawing/2014/main" id="{23B3FAA0-2361-4B09-81CD-6F4E4A262268}"/>
              </a:ext>
            </a:extLst>
          </p:cNvPr>
          <p:cNvSpPr txBox="1"/>
          <p:nvPr/>
        </p:nvSpPr>
        <p:spPr>
          <a:xfrm>
            <a:off x="1557955" y="3673342"/>
            <a:ext cx="1729105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 err="1">
                <a:solidFill>
                  <a:srgbClr val="FFFFFF"/>
                </a:solidFill>
                <a:cs typeface="Montserrat ExtraBold"/>
              </a:rPr>
              <a:t>Горборукова</a:t>
            </a: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 Ирина Валерьевна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5" name="object 15">
            <a:extLst>
              <a:ext uri="{FF2B5EF4-FFF2-40B4-BE49-F238E27FC236}">
                <a16:creationId xmlns="" xmlns:a16="http://schemas.microsoft.com/office/drawing/2014/main" id="{6210624F-75B2-41C5-B245-8CDDFC206E75}"/>
              </a:ext>
            </a:extLst>
          </p:cNvPr>
          <p:cNvSpPr txBox="1"/>
          <p:nvPr/>
        </p:nvSpPr>
        <p:spPr>
          <a:xfrm>
            <a:off x="1557955" y="4052871"/>
            <a:ext cx="2050359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Начальник отдела стратегического планирования и развития здравоохранения Минздрава Чувашской Республики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39" name="object 5">
            <a:extLst>
              <a:ext uri="{FF2B5EF4-FFF2-40B4-BE49-F238E27FC236}">
                <a16:creationId xmlns="" xmlns:a16="http://schemas.microsoft.com/office/drawing/2014/main" id="{C27B7CDB-9972-4A90-8509-8E3B9CE47286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rgbClr val="1F427B"/>
                </a:solidFill>
                <a:latin typeface="+mj-lt"/>
              </a:rPr>
              <a:t>ЭКСПЕРТНЫЙ СОСТАВ</a:t>
            </a:r>
          </a:p>
        </p:txBody>
      </p:sp>
      <p:sp>
        <p:nvSpPr>
          <p:cNvPr id="241" name="object 2">
            <a:extLst>
              <a:ext uri="{FF2B5EF4-FFF2-40B4-BE49-F238E27FC236}">
                <a16:creationId xmlns="" xmlns:a16="http://schemas.microsoft.com/office/drawing/2014/main" id="{FF6B26CC-F980-4BB2-86CB-B1AB8FD7F8D5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242" name="Номер слайда 5">
            <a:extLst>
              <a:ext uri="{FF2B5EF4-FFF2-40B4-BE49-F238E27FC236}">
                <a16:creationId xmlns="" xmlns:a16="http://schemas.microsoft.com/office/drawing/2014/main" id="{3D0C0179-7E61-41EF-878B-79A12BB4961A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46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55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73459" y="5647679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13"/>
                </a:lnTo>
                <a:lnTo>
                  <a:pt x="945083" y="463613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700" y="2955688"/>
            <a:ext cx="10717530" cy="2403475"/>
            <a:chOff x="-12700" y="2955688"/>
            <a:chExt cx="10717530" cy="2403475"/>
          </a:xfrm>
        </p:grpSpPr>
        <p:sp>
          <p:nvSpPr>
            <p:cNvPr id="7" name="object 7"/>
            <p:cNvSpPr/>
            <p:nvPr/>
          </p:nvSpPr>
          <p:spPr>
            <a:xfrm>
              <a:off x="1944913" y="415867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546939" y="415867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222834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58538" y="2968388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4" h="2375535">
                  <a:moveTo>
                    <a:pt x="1187462" y="0"/>
                  </a:moveTo>
                  <a:lnTo>
                    <a:pt x="1139703" y="942"/>
                  </a:lnTo>
                  <a:lnTo>
                    <a:pt x="1092423" y="3747"/>
                  </a:lnTo>
                  <a:lnTo>
                    <a:pt x="1045657" y="8379"/>
                  </a:lnTo>
                  <a:lnTo>
                    <a:pt x="999440" y="14802"/>
                  </a:lnTo>
                  <a:lnTo>
                    <a:pt x="953809" y="22981"/>
                  </a:lnTo>
                  <a:lnTo>
                    <a:pt x="908798" y="32879"/>
                  </a:lnTo>
                  <a:lnTo>
                    <a:pt x="864443" y="44463"/>
                  </a:lnTo>
                  <a:lnTo>
                    <a:pt x="820780" y="57696"/>
                  </a:lnTo>
                  <a:lnTo>
                    <a:pt x="777843" y="72543"/>
                  </a:lnTo>
                  <a:lnTo>
                    <a:pt x="735669" y="88968"/>
                  </a:lnTo>
                  <a:lnTo>
                    <a:pt x="694293" y="106936"/>
                  </a:lnTo>
                  <a:lnTo>
                    <a:pt x="653751" y="126411"/>
                  </a:lnTo>
                  <a:lnTo>
                    <a:pt x="614077" y="147358"/>
                  </a:lnTo>
                  <a:lnTo>
                    <a:pt x="575308" y="169742"/>
                  </a:lnTo>
                  <a:lnTo>
                    <a:pt x="537478" y="193527"/>
                  </a:lnTo>
                  <a:lnTo>
                    <a:pt x="500624" y="218677"/>
                  </a:lnTo>
                  <a:lnTo>
                    <a:pt x="464780" y="245157"/>
                  </a:lnTo>
                  <a:lnTo>
                    <a:pt x="429983" y="272932"/>
                  </a:lnTo>
                  <a:lnTo>
                    <a:pt x="396268" y="301966"/>
                  </a:lnTo>
                  <a:lnTo>
                    <a:pt x="363669" y="332224"/>
                  </a:lnTo>
                  <a:lnTo>
                    <a:pt x="332224" y="363669"/>
                  </a:lnTo>
                  <a:lnTo>
                    <a:pt x="301966" y="396268"/>
                  </a:lnTo>
                  <a:lnTo>
                    <a:pt x="272932" y="429983"/>
                  </a:lnTo>
                  <a:lnTo>
                    <a:pt x="245157" y="464780"/>
                  </a:lnTo>
                  <a:lnTo>
                    <a:pt x="218677" y="500624"/>
                  </a:lnTo>
                  <a:lnTo>
                    <a:pt x="193527" y="537478"/>
                  </a:lnTo>
                  <a:lnTo>
                    <a:pt x="169742" y="575308"/>
                  </a:lnTo>
                  <a:lnTo>
                    <a:pt x="147358" y="614077"/>
                  </a:lnTo>
                  <a:lnTo>
                    <a:pt x="126411" y="653751"/>
                  </a:lnTo>
                  <a:lnTo>
                    <a:pt x="106936" y="694293"/>
                  </a:lnTo>
                  <a:lnTo>
                    <a:pt x="88968" y="735669"/>
                  </a:lnTo>
                  <a:lnTo>
                    <a:pt x="72543" y="777843"/>
                  </a:lnTo>
                  <a:lnTo>
                    <a:pt x="57696" y="820780"/>
                  </a:lnTo>
                  <a:lnTo>
                    <a:pt x="44463" y="864443"/>
                  </a:lnTo>
                  <a:lnTo>
                    <a:pt x="32879" y="908798"/>
                  </a:lnTo>
                  <a:lnTo>
                    <a:pt x="22981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2"/>
                  </a:lnTo>
                  <a:lnTo>
                    <a:pt x="3747" y="1282503"/>
                  </a:lnTo>
                  <a:lnTo>
                    <a:pt x="8379" y="1329270"/>
                  </a:lnTo>
                  <a:lnTo>
                    <a:pt x="14802" y="1375487"/>
                  </a:lnTo>
                  <a:lnTo>
                    <a:pt x="22981" y="1421119"/>
                  </a:lnTo>
                  <a:lnTo>
                    <a:pt x="32879" y="1466131"/>
                  </a:lnTo>
                  <a:lnTo>
                    <a:pt x="44463" y="1510486"/>
                  </a:lnTo>
                  <a:lnTo>
                    <a:pt x="57696" y="1554150"/>
                  </a:lnTo>
                  <a:lnTo>
                    <a:pt x="72543" y="1597086"/>
                  </a:lnTo>
                  <a:lnTo>
                    <a:pt x="88968" y="1639260"/>
                  </a:lnTo>
                  <a:lnTo>
                    <a:pt x="106936" y="1680637"/>
                  </a:lnTo>
                  <a:lnTo>
                    <a:pt x="126411" y="1721179"/>
                  </a:lnTo>
                  <a:lnTo>
                    <a:pt x="147358" y="1760853"/>
                  </a:lnTo>
                  <a:lnTo>
                    <a:pt x="169742" y="1799622"/>
                  </a:lnTo>
                  <a:lnTo>
                    <a:pt x="193527" y="1837452"/>
                  </a:lnTo>
                  <a:lnTo>
                    <a:pt x="218677" y="1874306"/>
                  </a:lnTo>
                  <a:lnTo>
                    <a:pt x="245157" y="1910150"/>
                  </a:lnTo>
                  <a:lnTo>
                    <a:pt x="272932" y="1944947"/>
                  </a:lnTo>
                  <a:lnTo>
                    <a:pt x="301966" y="1978662"/>
                  </a:lnTo>
                  <a:lnTo>
                    <a:pt x="332224" y="2011260"/>
                  </a:lnTo>
                  <a:lnTo>
                    <a:pt x="363669" y="2042705"/>
                  </a:lnTo>
                  <a:lnTo>
                    <a:pt x="396268" y="2072963"/>
                  </a:lnTo>
                  <a:lnTo>
                    <a:pt x="429983" y="2101996"/>
                  </a:lnTo>
                  <a:lnTo>
                    <a:pt x="464780" y="2129771"/>
                  </a:lnTo>
                  <a:lnTo>
                    <a:pt x="500624" y="2156251"/>
                  </a:lnTo>
                  <a:lnTo>
                    <a:pt x="537478" y="2181401"/>
                  </a:lnTo>
                  <a:lnTo>
                    <a:pt x="575308" y="2205185"/>
                  </a:lnTo>
                  <a:lnTo>
                    <a:pt x="614077" y="2227569"/>
                  </a:lnTo>
                  <a:lnTo>
                    <a:pt x="653751" y="2248516"/>
                  </a:lnTo>
                  <a:lnTo>
                    <a:pt x="694293" y="2267991"/>
                  </a:lnTo>
                  <a:lnTo>
                    <a:pt x="735669" y="2285958"/>
                  </a:lnTo>
                  <a:lnTo>
                    <a:pt x="777843" y="2302383"/>
                  </a:lnTo>
                  <a:lnTo>
                    <a:pt x="820780" y="2317230"/>
                  </a:lnTo>
                  <a:lnTo>
                    <a:pt x="864443" y="2330462"/>
                  </a:lnTo>
                  <a:lnTo>
                    <a:pt x="908798" y="2342046"/>
                  </a:lnTo>
                  <a:lnTo>
                    <a:pt x="953809" y="2351944"/>
                  </a:lnTo>
                  <a:lnTo>
                    <a:pt x="999440" y="2360123"/>
                  </a:lnTo>
                  <a:lnTo>
                    <a:pt x="1045657" y="2366545"/>
                  </a:lnTo>
                  <a:lnTo>
                    <a:pt x="1092423" y="2371177"/>
                  </a:lnTo>
                  <a:lnTo>
                    <a:pt x="1139703" y="2373982"/>
                  </a:lnTo>
                  <a:lnTo>
                    <a:pt x="1187462" y="2374925"/>
                  </a:lnTo>
                  <a:lnTo>
                    <a:pt x="1235221" y="2373982"/>
                  </a:lnTo>
                  <a:lnTo>
                    <a:pt x="1282501" y="2371177"/>
                  </a:lnTo>
                  <a:lnTo>
                    <a:pt x="1329268" y="2366545"/>
                  </a:lnTo>
                  <a:lnTo>
                    <a:pt x="1375484" y="2360123"/>
                  </a:lnTo>
                  <a:lnTo>
                    <a:pt x="1421116" y="2351944"/>
                  </a:lnTo>
                  <a:lnTo>
                    <a:pt x="1466127" y="2342046"/>
                  </a:lnTo>
                  <a:lnTo>
                    <a:pt x="1510481" y="2330462"/>
                  </a:lnTo>
                  <a:lnTo>
                    <a:pt x="1554145" y="2317230"/>
                  </a:lnTo>
                  <a:lnTo>
                    <a:pt x="1597081" y="2302383"/>
                  </a:lnTo>
                  <a:lnTo>
                    <a:pt x="1639255" y="2285958"/>
                  </a:lnTo>
                  <a:lnTo>
                    <a:pt x="1680631" y="2267991"/>
                  </a:lnTo>
                  <a:lnTo>
                    <a:pt x="1721174" y="2248516"/>
                  </a:lnTo>
                  <a:lnTo>
                    <a:pt x="1760847" y="2227569"/>
                  </a:lnTo>
                  <a:lnTo>
                    <a:pt x="1799617" y="2205185"/>
                  </a:lnTo>
                  <a:lnTo>
                    <a:pt x="1837446" y="2181401"/>
                  </a:lnTo>
                  <a:lnTo>
                    <a:pt x="1874301" y="2156251"/>
                  </a:lnTo>
                  <a:lnTo>
                    <a:pt x="1910144" y="2129771"/>
                  </a:lnTo>
                  <a:lnTo>
                    <a:pt x="1944941" y="2101996"/>
                  </a:lnTo>
                  <a:lnTo>
                    <a:pt x="1978657" y="2072963"/>
                  </a:lnTo>
                  <a:lnTo>
                    <a:pt x="2011255" y="2042705"/>
                  </a:lnTo>
                  <a:lnTo>
                    <a:pt x="2042701" y="2011260"/>
                  </a:lnTo>
                  <a:lnTo>
                    <a:pt x="2072958" y="1978662"/>
                  </a:lnTo>
                  <a:lnTo>
                    <a:pt x="2101992" y="1944947"/>
                  </a:lnTo>
                  <a:lnTo>
                    <a:pt x="2129767" y="1910150"/>
                  </a:lnTo>
                  <a:lnTo>
                    <a:pt x="2156247" y="1874306"/>
                  </a:lnTo>
                  <a:lnTo>
                    <a:pt x="2181398" y="1837452"/>
                  </a:lnTo>
                  <a:lnTo>
                    <a:pt x="2205182" y="1799622"/>
                  </a:lnTo>
                  <a:lnTo>
                    <a:pt x="2227566" y="1760853"/>
                  </a:lnTo>
                  <a:lnTo>
                    <a:pt x="2248513" y="1721179"/>
                  </a:lnTo>
                  <a:lnTo>
                    <a:pt x="2267989" y="1680637"/>
                  </a:lnTo>
                  <a:lnTo>
                    <a:pt x="2285957" y="1639260"/>
                  </a:lnTo>
                  <a:lnTo>
                    <a:pt x="2302382" y="1597086"/>
                  </a:lnTo>
                  <a:lnTo>
                    <a:pt x="2317228" y="1554150"/>
                  </a:lnTo>
                  <a:lnTo>
                    <a:pt x="2330461" y="1510486"/>
                  </a:lnTo>
                  <a:lnTo>
                    <a:pt x="2342045" y="1466131"/>
                  </a:lnTo>
                  <a:lnTo>
                    <a:pt x="2351944" y="1421119"/>
                  </a:lnTo>
                  <a:lnTo>
                    <a:pt x="2360122" y="1375487"/>
                  </a:lnTo>
                  <a:lnTo>
                    <a:pt x="2366545" y="1329270"/>
                  </a:lnTo>
                  <a:lnTo>
                    <a:pt x="2371177" y="1282503"/>
                  </a:lnTo>
                  <a:lnTo>
                    <a:pt x="2373982" y="1235222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2" y="999440"/>
                  </a:lnTo>
                  <a:lnTo>
                    <a:pt x="2351944" y="953809"/>
                  </a:lnTo>
                  <a:lnTo>
                    <a:pt x="2342045" y="908798"/>
                  </a:lnTo>
                  <a:lnTo>
                    <a:pt x="2330461" y="864443"/>
                  </a:lnTo>
                  <a:lnTo>
                    <a:pt x="2317228" y="820780"/>
                  </a:lnTo>
                  <a:lnTo>
                    <a:pt x="2302382" y="777843"/>
                  </a:lnTo>
                  <a:lnTo>
                    <a:pt x="2285957" y="735669"/>
                  </a:lnTo>
                  <a:lnTo>
                    <a:pt x="2267989" y="694293"/>
                  </a:lnTo>
                  <a:lnTo>
                    <a:pt x="2248513" y="653751"/>
                  </a:lnTo>
                  <a:lnTo>
                    <a:pt x="2227566" y="614077"/>
                  </a:lnTo>
                  <a:lnTo>
                    <a:pt x="2205182" y="575308"/>
                  </a:lnTo>
                  <a:lnTo>
                    <a:pt x="2181398" y="537478"/>
                  </a:lnTo>
                  <a:lnTo>
                    <a:pt x="2156247" y="500624"/>
                  </a:lnTo>
                  <a:lnTo>
                    <a:pt x="2129767" y="464780"/>
                  </a:lnTo>
                  <a:lnTo>
                    <a:pt x="2101992" y="429983"/>
                  </a:lnTo>
                  <a:lnTo>
                    <a:pt x="2072958" y="396268"/>
                  </a:lnTo>
                  <a:lnTo>
                    <a:pt x="2042701" y="363669"/>
                  </a:lnTo>
                  <a:lnTo>
                    <a:pt x="2011255" y="332224"/>
                  </a:lnTo>
                  <a:lnTo>
                    <a:pt x="1978657" y="301966"/>
                  </a:lnTo>
                  <a:lnTo>
                    <a:pt x="1944941" y="272932"/>
                  </a:lnTo>
                  <a:lnTo>
                    <a:pt x="1910144" y="245157"/>
                  </a:lnTo>
                  <a:lnTo>
                    <a:pt x="1874301" y="218677"/>
                  </a:lnTo>
                  <a:lnTo>
                    <a:pt x="1837446" y="193527"/>
                  </a:lnTo>
                  <a:lnTo>
                    <a:pt x="1799617" y="169742"/>
                  </a:lnTo>
                  <a:lnTo>
                    <a:pt x="1760847" y="147358"/>
                  </a:lnTo>
                  <a:lnTo>
                    <a:pt x="1721174" y="126411"/>
                  </a:lnTo>
                  <a:lnTo>
                    <a:pt x="1680631" y="106936"/>
                  </a:lnTo>
                  <a:lnTo>
                    <a:pt x="1639255" y="88968"/>
                  </a:lnTo>
                  <a:lnTo>
                    <a:pt x="1597081" y="72543"/>
                  </a:lnTo>
                  <a:lnTo>
                    <a:pt x="1554145" y="57696"/>
                  </a:lnTo>
                  <a:lnTo>
                    <a:pt x="1510481" y="44463"/>
                  </a:lnTo>
                  <a:lnTo>
                    <a:pt x="1466127" y="32879"/>
                  </a:lnTo>
                  <a:lnTo>
                    <a:pt x="1421116" y="22981"/>
                  </a:lnTo>
                  <a:lnTo>
                    <a:pt x="1375484" y="14802"/>
                  </a:lnTo>
                  <a:lnTo>
                    <a:pt x="1329268" y="8379"/>
                  </a:lnTo>
                  <a:lnTo>
                    <a:pt x="1282501" y="3747"/>
                  </a:lnTo>
                  <a:lnTo>
                    <a:pt x="1235221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158538" y="2968388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4" h="2375535">
                  <a:moveTo>
                    <a:pt x="0" y="1187462"/>
                  </a:moveTo>
                  <a:lnTo>
                    <a:pt x="942" y="1235222"/>
                  </a:lnTo>
                  <a:lnTo>
                    <a:pt x="3747" y="1282503"/>
                  </a:lnTo>
                  <a:lnTo>
                    <a:pt x="8379" y="1329270"/>
                  </a:lnTo>
                  <a:lnTo>
                    <a:pt x="14802" y="1375487"/>
                  </a:lnTo>
                  <a:lnTo>
                    <a:pt x="22981" y="1421119"/>
                  </a:lnTo>
                  <a:lnTo>
                    <a:pt x="32879" y="1466131"/>
                  </a:lnTo>
                  <a:lnTo>
                    <a:pt x="44463" y="1510486"/>
                  </a:lnTo>
                  <a:lnTo>
                    <a:pt x="57696" y="1554150"/>
                  </a:lnTo>
                  <a:lnTo>
                    <a:pt x="72543" y="1597086"/>
                  </a:lnTo>
                  <a:lnTo>
                    <a:pt x="88968" y="1639260"/>
                  </a:lnTo>
                  <a:lnTo>
                    <a:pt x="106936" y="1680637"/>
                  </a:lnTo>
                  <a:lnTo>
                    <a:pt x="126411" y="1721179"/>
                  </a:lnTo>
                  <a:lnTo>
                    <a:pt x="147358" y="1760853"/>
                  </a:lnTo>
                  <a:lnTo>
                    <a:pt x="169742" y="1799622"/>
                  </a:lnTo>
                  <a:lnTo>
                    <a:pt x="193527" y="1837452"/>
                  </a:lnTo>
                  <a:lnTo>
                    <a:pt x="218677" y="1874306"/>
                  </a:lnTo>
                  <a:lnTo>
                    <a:pt x="245157" y="1910150"/>
                  </a:lnTo>
                  <a:lnTo>
                    <a:pt x="272932" y="1944947"/>
                  </a:lnTo>
                  <a:lnTo>
                    <a:pt x="301966" y="1978662"/>
                  </a:lnTo>
                  <a:lnTo>
                    <a:pt x="332224" y="2011260"/>
                  </a:lnTo>
                  <a:lnTo>
                    <a:pt x="363669" y="2042705"/>
                  </a:lnTo>
                  <a:lnTo>
                    <a:pt x="396268" y="2072963"/>
                  </a:lnTo>
                  <a:lnTo>
                    <a:pt x="429983" y="2101996"/>
                  </a:lnTo>
                  <a:lnTo>
                    <a:pt x="464780" y="2129771"/>
                  </a:lnTo>
                  <a:lnTo>
                    <a:pt x="500624" y="2156251"/>
                  </a:lnTo>
                  <a:lnTo>
                    <a:pt x="537478" y="2181401"/>
                  </a:lnTo>
                  <a:lnTo>
                    <a:pt x="575308" y="2205185"/>
                  </a:lnTo>
                  <a:lnTo>
                    <a:pt x="614077" y="2227569"/>
                  </a:lnTo>
                  <a:lnTo>
                    <a:pt x="653751" y="2248516"/>
                  </a:lnTo>
                  <a:lnTo>
                    <a:pt x="694293" y="2267991"/>
                  </a:lnTo>
                  <a:lnTo>
                    <a:pt x="735669" y="2285958"/>
                  </a:lnTo>
                  <a:lnTo>
                    <a:pt x="777843" y="2302383"/>
                  </a:lnTo>
                  <a:lnTo>
                    <a:pt x="820780" y="2317230"/>
                  </a:lnTo>
                  <a:lnTo>
                    <a:pt x="864443" y="2330462"/>
                  </a:lnTo>
                  <a:lnTo>
                    <a:pt x="908798" y="2342046"/>
                  </a:lnTo>
                  <a:lnTo>
                    <a:pt x="953809" y="2351944"/>
                  </a:lnTo>
                  <a:lnTo>
                    <a:pt x="999440" y="2360123"/>
                  </a:lnTo>
                  <a:lnTo>
                    <a:pt x="1045657" y="2366545"/>
                  </a:lnTo>
                  <a:lnTo>
                    <a:pt x="1092423" y="2371177"/>
                  </a:lnTo>
                  <a:lnTo>
                    <a:pt x="1139703" y="2373982"/>
                  </a:lnTo>
                  <a:lnTo>
                    <a:pt x="1187462" y="2374925"/>
                  </a:lnTo>
                  <a:lnTo>
                    <a:pt x="1235221" y="2373982"/>
                  </a:lnTo>
                  <a:lnTo>
                    <a:pt x="1282501" y="2371177"/>
                  </a:lnTo>
                  <a:lnTo>
                    <a:pt x="1329268" y="2366545"/>
                  </a:lnTo>
                  <a:lnTo>
                    <a:pt x="1375484" y="2360123"/>
                  </a:lnTo>
                  <a:lnTo>
                    <a:pt x="1421116" y="2351944"/>
                  </a:lnTo>
                  <a:lnTo>
                    <a:pt x="1466127" y="2342046"/>
                  </a:lnTo>
                  <a:lnTo>
                    <a:pt x="1510481" y="2330462"/>
                  </a:lnTo>
                  <a:lnTo>
                    <a:pt x="1554145" y="2317230"/>
                  </a:lnTo>
                  <a:lnTo>
                    <a:pt x="1597081" y="2302383"/>
                  </a:lnTo>
                  <a:lnTo>
                    <a:pt x="1639255" y="2285958"/>
                  </a:lnTo>
                  <a:lnTo>
                    <a:pt x="1680631" y="2267991"/>
                  </a:lnTo>
                  <a:lnTo>
                    <a:pt x="1721174" y="2248516"/>
                  </a:lnTo>
                  <a:lnTo>
                    <a:pt x="1760847" y="2227569"/>
                  </a:lnTo>
                  <a:lnTo>
                    <a:pt x="1799617" y="2205185"/>
                  </a:lnTo>
                  <a:lnTo>
                    <a:pt x="1837446" y="2181401"/>
                  </a:lnTo>
                  <a:lnTo>
                    <a:pt x="1874301" y="2156251"/>
                  </a:lnTo>
                  <a:lnTo>
                    <a:pt x="1910144" y="2129771"/>
                  </a:lnTo>
                  <a:lnTo>
                    <a:pt x="1944941" y="2101996"/>
                  </a:lnTo>
                  <a:lnTo>
                    <a:pt x="1978657" y="2072963"/>
                  </a:lnTo>
                  <a:lnTo>
                    <a:pt x="2011255" y="2042705"/>
                  </a:lnTo>
                  <a:lnTo>
                    <a:pt x="2042701" y="2011260"/>
                  </a:lnTo>
                  <a:lnTo>
                    <a:pt x="2072958" y="1978662"/>
                  </a:lnTo>
                  <a:lnTo>
                    <a:pt x="2101992" y="1944947"/>
                  </a:lnTo>
                  <a:lnTo>
                    <a:pt x="2129767" y="1910150"/>
                  </a:lnTo>
                  <a:lnTo>
                    <a:pt x="2156247" y="1874306"/>
                  </a:lnTo>
                  <a:lnTo>
                    <a:pt x="2181398" y="1837452"/>
                  </a:lnTo>
                  <a:lnTo>
                    <a:pt x="2205182" y="1799622"/>
                  </a:lnTo>
                  <a:lnTo>
                    <a:pt x="2227566" y="1760853"/>
                  </a:lnTo>
                  <a:lnTo>
                    <a:pt x="2248513" y="1721179"/>
                  </a:lnTo>
                  <a:lnTo>
                    <a:pt x="2267989" y="1680637"/>
                  </a:lnTo>
                  <a:lnTo>
                    <a:pt x="2285957" y="1639260"/>
                  </a:lnTo>
                  <a:lnTo>
                    <a:pt x="2302382" y="1597086"/>
                  </a:lnTo>
                  <a:lnTo>
                    <a:pt x="2317228" y="1554150"/>
                  </a:lnTo>
                  <a:lnTo>
                    <a:pt x="2330461" y="1510486"/>
                  </a:lnTo>
                  <a:lnTo>
                    <a:pt x="2342045" y="1466131"/>
                  </a:lnTo>
                  <a:lnTo>
                    <a:pt x="2351944" y="1421119"/>
                  </a:lnTo>
                  <a:lnTo>
                    <a:pt x="2360122" y="1375487"/>
                  </a:lnTo>
                  <a:lnTo>
                    <a:pt x="2366545" y="1329270"/>
                  </a:lnTo>
                  <a:lnTo>
                    <a:pt x="2371177" y="1282503"/>
                  </a:lnTo>
                  <a:lnTo>
                    <a:pt x="2373982" y="1235222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2" y="999440"/>
                  </a:lnTo>
                  <a:lnTo>
                    <a:pt x="2351944" y="953809"/>
                  </a:lnTo>
                  <a:lnTo>
                    <a:pt x="2342045" y="908798"/>
                  </a:lnTo>
                  <a:lnTo>
                    <a:pt x="2330461" y="864443"/>
                  </a:lnTo>
                  <a:lnTo>
                    <a:pt x="2317228" y="820780"/>
                  </a:lnTo>
                  <a:lnTo>
                    <a:pt x="2302382" y="777843"/>
                  </a:lnTo>
                  <a:lnTo>
                    <a:pt x="2285957" y="735669"/>
                  </a:lnTo>
                  <a:lnTo>
                    <a:pt x="2267989" y="694293"/>
                  </a:lnTo>
                  <a:lnTo>
                    <a:pt x="2248513" y="653751"/>
                  </a:lnTo>
                  <a:lnTo>
                    <a:pt x="2227566" y="614077"/>
                  </a:lnTo>
                  <a:lnTo>
                    <a:pt x="2205182" y="575308"/>
                  </a:lnTo>
                  <a:lnTo>
                    <a:pt x="2181398" y="537478"/>
                  </a:lnTo>
                  <a:lnTo>
                    <a:pt x="2156247" y="500624"/>
                  </a:lnTo>
                  <a:lnTo>
                    <a:pt x="2129767" y="464780"/>
                  </a:lnTo>
                  <a:lnTo>
                    <a:pt x="2101992" y="429983"/>
                  </a:lnTo>
                  <a:lnTo>
                    <a:pt x="2072958" y="396268"/>
                  </a:lnTo>
                  <a:lnTo>
                    <a:pt x="2042701" y="363669"/>
                  </a:lnTo>
                  <a:lnTo>
                    <a:pt x="2011255" y="332224"/>
                  </a:lnTo>
                  <a:lnTo>
                    <a:pt x="1978657" y="301966"/>
                  </a:lnTo>
                  <a:lnTo>
                    <a:pt x="1944941" y="272932"/>
                  </a:lnTo>
                  <a:lnTo>
                    <a:pt x="1910144" y="245157"/>
                  </a:lnTo>
                  <a:lnTo>
                    <a:pt x="1874301" y="218677"/>
                  </a:lnTo>
                  <a:lnTo>
                    <a:pt x="1837446" y="193527"/>
                  </a:lnTo>
                  <a:lnTo>
                    <a:pt x="1799617" y="169742"/>
                  </a:lnTo>
                  <a:lnTo>
                    <a:pt x="1760847" y="147358"/>
                  </a:lnTo>
                  <a:lnTo>
                    <a:pt x="1721174" y="126411"/>
                  </a:lnTo>
                  <a:lnTo>
                    <a:pt x="1680631" y="106936"/>
                  </a:lnTo>
                  <a:lnTo>
                    <a:pt x="1639255" y="88968"/>
                  </a:lnTo>
                  <a:lnTo>
                    <a:pt x="1597081" y="72543"/>
                  </a:lnTo>
                  <a:lnTo>
                    <a:pt x="1554145" y="57696"/>
                  </a:lnTo>
                  <a:lnTo>
                    <a:pt x="1510481" y="44463"/>
                  </a:lnTo>
                  <a:lnTo>
                    <a:pt x="1466127" y="32879"/>
                  </a:lnTo>
                  <a:lnTo>
                    <a:pt x="1421116" y="22981"/>
                  </a:lnTo>
                  <a:lnTo>
                    <a:pt x="1375484" y="14802"/>
                  </a:lnTo>
                  <a:lnTo>
                    <a:pt x="1329268" y="8379"/>
                  </a:lnTo>
                  <a:lnTo>
                    <a:pt x="1282501" y="3747"/>
                  </a:lnTo>
                  <a:lnTo>
                    <a:pt x="1235221" y="942"/>
                  </a:lnTo>
                  <a:lnTo>
                    <a:pt x="1187462" y="0"/>
                  </a:lnTo>
                  <a:lnTo>
                    <a:pt x="1139703" y="942"/>
                  </a:lnTo>
                  <a:lnTo>
                    <a:pt x="1092423" y="3747"/>
                  </a:lnTo>
                  <a:lnTo>
                    <a:pt x="1045657" y="8379"/>
                  </a:lnTo>
                  <a:lnTo>
                    <a:pt x="999440" y="14802"/>
                  </a:lnTo>
                  <a:lnTo>
                    <a:pt x="953809" y="22981"/>
                  </a:lnTo>
                  <a:lnTo>
                    <a:pt x="908798" y="32879"/>
                  </a:lnTo>
                  <a:lnTo>
                    <a:pt x="864443" y="44463"/>
                  </a:lnTo>
                  <a:lnTo>
                    <a:pt x="820780" y="57696"/>
                  </a:lnTo>
                  <a:lnTo>
                    <a:pt x="777843" y="72543"/>
                  </a:lnTo>
                  <a:lnTo>
                    <a:pt x="735669" y="88968"/>
                  </a:lnTo>
                  <a:lnTo>
                    <a:pt x="694293" y="106936"/>
                  </a:lnTo>
                  <a:lnTo>
                    <a:pt x="653751" y="126411"/>
                  </a:lnTo>
                  <a:lnTo>
                    <a:pt x="614077" y="147358"/>
                  </a:lnTo>
                  <a:lnTo>
                    <a:pt x="575308" y="169742"/>
                  </a:lnTo>
                  <a:lnTo>
                    <a:pt x="537478" y="193527"/>
                  </a:lnTo>
                  <a:lnTo>
                    <a:pt x="500624" y="218677"/>
                  </a:lnTo>
                  <a:lnTo>
                    <a:pt x="464780" y="245157"/>
                  </a:lnTo>
                  <a:lnTo>
                    <a:pt x="429983" y="272932"/>
                  </a:lnTo>
                  <a:lnTo>
                    <a:pt x="396268" y="301966"/>
                  </a:lnTo>
                  <a:lnTo>
                    <a:pt x="363669" y="332224"/>
                  </a:lnTo>
                  <a:lnTo>
                    <a:pt x="332224" y="363669"/>
                  </a:lnTo>
                  <a:lnTo>
                    <a:pt x="301966" y="396268"/>
                  </a:lnTo>
                  <a:lnTo>
                    <a:pt x="272932" y="429983"/>
                  </a:lnTo>
                  <a:lnTo>
                    <a:pt x="245157" y="464780"/>
                  </a:lnTo>
                  <a:lnTo>
                    <a:pt x="218677" y="500624"/>
                  </a:lnTo>
                  <a:lnTo>
                    <a:pt x="193527" y="537478"/>
                  </a:lnTo>
                  <a:lnTo>
                    <a:pt x="169742" y="575308"/>
                  </a:lnTo>
                  <a:lnTo>
                    <a:pt x="147358" y="614077"/>
                  </a:lnTo>
                  <a:lnTo>
                    <a:pt x="126411" y="653751"/>
                  </a:lnTo>
                  <a:lnTo>
                    <a:pt x="106936" y="694293"/>
                  </a:lnTo>
                  <a:lnTo>
                    <a:pt x="88968" y="735669"/>
                  </a:lnTo>
                  <a:lnTo>
                    <a:pt x="72543" y="777843"/>
                  </a:lnTo>
                  <a:lnTo>
                    <a:pt x="57696" y="820780"/>
                  </a:lnTo>
                  <a:lnTo>
                    <a:pt x="44463" y="864443"/>
                  </a:lnTo>
                  <a:lnTo>
                    <a:pt x="32879" y="908798"/>
                  </a:lnTo>
                  <a:lnTo>
                    <a:pt x="22981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971215"/>
              <a:ext cx="1946275" cy="2375535"/>
            </a:xfrm>
            <a:custGeom>
              <a:avLst/>
              <a:gdLst/>
              <a:ahLst/>
              <a:cxnLst/>
              <a:rect l="l" t="t" r="r" b="b"/>
              <a:pathLst>
                <a:path w="1946275" h="2375535">
                  <a:moveTo>
                    <a:pt x="0" y="2101225"/>
                  </a:moveTo>
                  <a:lnTo>
                    <a:pt x="35693" y="2129771"/>
                  </a:lnTo>
                  <a:lnTo>
                    <a:pt x="71537" y="2156251"/>
                  </a:lnTo>
                  <a:lnTo>
                    <a:pt x="108391" y="2181401"/>
                  </a:lnTo>
                  <a:lnTo>
                    <a:pt x="146220" y="2205185"/>
                  </a:lnTo>
                  <a:lnTo>
                    <a:pt x="184990" y="2227569"/>
                  </a:lnTo>
                  <a:lnTo>
                    <a:pt x="224663" y="2248516"/>
                  </a:lnTo>
                  <a:lnTo>
                    <a:pt x="265206" y="2267991"/>
                  </a:lnTo>
                  <a:lnTo>
                    <a:pt x="306582" y="2285958"/>
                  </a:lnTo>
                  <a:lnTo>
                    <a:pt x="348756" y="2302383"/>
                  </a:lnTo>
                  <a:lnTo>
                    <a:pt x="391692" y="2317230"/>
                  </a:lnTo>
                  <a:lnTo>
                    <a:pt x="435356" y="2330462"/>
                  </a:lnTo>
                  <a:lnTo>
                    <a:pt x="479711" y="2342046"/>
                  </a:lnTo>
                  <a:lnTo>
                    <a:pt x="524721" y="2351944"/>
                  </a:lnTo>
                  <a:lnTo>
                    <a:pt x="570353" y="2360123"/>
                  </a:lnTo>
                  <a:lnTo>
                    <a:pt x="616569" y="2366545"/>
                  </a:lnTo>
                  <a:lnTo>
                    <a:pt x="663336" y="2371177"/>
                  </a:lnTo>
                  <a:lnTo>
                    <a:pt x="710616" y="2373982"/>
                  </a:lnTo>
                  <a:lnTo>
                    <a:pt x="758375" y="2374925"/>
                  </a:lnTo>
                  <a:lnTo>
                    <a:pt x="806134" y="2373982"/>
                  </a:lnTo>
                  <a:lnTo>
                    <a:pt x="853414" y="2371177"/>
                  </a:lnTo>
                  <a:lnTo>
                    <a:pt x="900180" y="2366545"/>
                  </a:lnTo>
                  <a:lnTo>
                    <a:pt x="946397" y="2360123"/>
                  </a:lnTo>
                  <a:lnTo>
                    <a:pt x="992028" y="2351944"/>
                  </a:lnTo>
                  <a:lnTo>
                    <a:pt x="1037039" y="2342046"/>
                  </a:lnTo>
                  <a:lnTo>
                    <a:pt x="1081394" y="2330462"/>
                  </a:lnTo>
                  <a:lnTo>
                    <a:pt x="1125058" y="2317230"/>
                  </a:lnTo>
                  <a:lnTo>
                    <a:pt x="1167994" y="2302383"/>
                  </a:lnTo>
                  <a:lnTo>
                    <a:pt x="1210168" y="2285958"/>
                  </a:lnTo>
                  <a:lnTo>
                    <a:pt x="1251544" y="2267991"/>
                  </a:lnTo>
                  <a:lnTo>
                    <a:pt x="1292086" y="2248516"/>
                  </a:lnTo>
                  <a:lnTo>
                    <a:pt x="1331760" y="2227569"/>
                  </a:lnTo>
                  <a:lnTo>
                    <a:pt x="1370530" y="2205185"/>
                  </a:lnTo>
                  <a:lnTo>
                    <a:pt x="1408359" y="2181401"/>
                  </a:lnTo>
                  <a:lnTo>
                    <a:pt x="1445213" y="2156251"/>
                  </a:lnTo>
                  <a:lnTo>
                    <a:pt x="1481057" y="2129771"/>
                  </a:lnTo>
                  <a:lnTo>
                    <a:pt x="1515854" y="2101996"/>
                  </a:lnTo>
                  <a:lnTo>
                    <a:pt x="1549570" y="2072963"/>
                  </a:lnTo>
                  <a:lnTo>
                    <a:pt x="1582168" y="2042705"/>
                  </a:lnTo>
                  <a:lnTo>
                    <a:pt x="1613614" y="2011260"/>
                  </a:lnTo>
                  <a:lnTo>
                    <a:pt x="1643871" y="1978662"/>
                  </a:lnTo>
                  <a:lnTo>
                    <a:pt x="1672905" y="1944947"/>
                  </a:lnTo>
                  <a:lnTo>
                    <a:pt x="1700680" y="1910150"/>
                  </a:lnTo>
                  <a:lnTo>
                    <a:pt x="1727160" y="1874306"/>
                  </a:lnTo>
                  <a:lnTo>
                    <a:pt x="1752310" y="1837452"/>
                  </a:lnTo>
                  <a:lnTo>
                    <a:pt x="1776095" y="1799622"/>
                  </a:lnTo>
                  <a:lnTo>
                    <a:pt x="1798479" y="1760853"/>
                  </a:lnTo>
                  <a:lnTo>
                    <a:pt x="1819426" y="1721179"/>
                  </a:lnTo>
                  <a:lnTo>
                    <a:pt x="1838901" y="1680637"/>
                  </a:lnTo>
                  <a:lnTo>
                    <a:pt x="1856869" y="1639260"/>
                  </a:lnTo>
                  <a:lnTo>
                    <a:pt x="1873294" y="1597086"/>
                  </a:lnTo>
                  <a:lnTo>
                    <a:pt x="1888141" y="1554150"/>
                  </a:lnTo>
                  <a:lnTo>
                    <a:pt x="1901374" y="1510486"/>
                  </a:lnTo>
                  <a:lnTo>
                    <a:pt x="1912958" y="1466131"/>
                  </a:lnTo>
                  <a:lnTo>
                    <a:pt x="1922857" y="1421119"/>
                  </a:lnTo>
                  <a:lnTo>
                    <a:pt x="1931035" y="1375487"/>
                  </a:lnTo>
                  <a:lnTo>
                    <a:pt x="1937458" y="1329270"/>
                  </a:lnTo>
                  <a:lnTo>
                    <a:pt x="1942090" y="1282503"/>
                  </a:lnTo>
                  <a:lnTo>
                    <a:pt x="1944895" y="1235222"/>
                  </a:lnTo>
                  <a:lnTo>
                    <a:pt x="1945838" y="1187462"/>
                  </a:lnTo>
                  <a:lnTo>
                    <a:pt x="1944895" y="1139703"/>
                  </a:lnTo>
                  <a:lnTo>
                    <a:pt x="1942090" y="1092423"/>
                  </a:lnTo>
                  <a:lnTo>
                    <a:pt x="1937458" y="1045657"/>
                  </a:lnTo>
                  <a:lnTo>
                    <a:pt x="1931035" y="999440"/>
                  </a:lnTo>
                  <a:lnTo>
                    <a:pt x="1922857" y="953809"/>
                  </a:lnTo>
                  <a:lnTo>
                    <a:pt x="1912958" y="908798"/>
                  </a:lnTo>
                  <a:lnTo>
                    <a:pt x="1901374" y="864443"/>
                  </a:lnTo>
                  <a:lnTo>
                    <a:pt x="1888141" y="820780"/>
                  </a:lnTo>
                  <a:lnTo>
                    <a:pt x="1873294" y="777843"/>
                  </a:lnTo>
                  <a:lnTo>
                    <a:pt x="1856869" y="735669"/>
                  </a:lnTo>
                  <a:lnTo>
                    <a:pt x="1838901" y="694293"/>
                  </a:lnTo>
                  <a:lnTo>
                    <a:pt x="1819426" y="653751"/>
                  </a:lnTo>
                  <a:lnTo>
                    <a:pt x="1798479" y="614077"/>
                  </a:lnTo>
                  <a:lnTo>
                    <a:pt x="1776095" y="575308"/>
                  </a:lnTo>
                  <a:lnTo>
                    <a:pt x="1752310" y="537478"/>
                  </a:lnTo>
                  <a:lnTo>
                    <a:pt x="1727160" y="500624"/>
                  </a:lnTo>
                  <a:lnTo>
                    <a:pt x="1700680" y="464780"/>
                  </a:lnTo>
                  <a:lnTo>
                    <a:pt x="1672905" y="429983"/>
                  </a:lnTo>
                  <a:lnTo>
                    <a:pt x="1643871" y="396268"/>
                  </a:lnTo>
                  <a:lnTo>
                    <a:pt x="1613614" y="363669"/>
                  </a:lnTo>
                  <a:lnTo>
                    <a:pt x="1582168" y="332224"/>
                  </a:lnTo>
                  <a:lnTo>
                    <a:pt x="1549570" y="301966"/>
                  </a:lnTo>
                  <a:lnTo>
                    <a:pt x="1515854" y="272932"/>
                  </a:lnTo>
                  <a:lnTo>
                    <a:pt x="1481057" y="245157"/>
                  </a:lnTo>
                  <a:lnTo>
                    <a:pt x="1445213" y="218677"/>
                  </a:lnTo>
                  <a:lnTo>
                    <a:pt x="1408359" y="193527"/>
                  </a:lnTo>
                  <a:lnTo>
                    <a:pt x="1370530" y="169742"/>
                  </a:lnTo>
                  <a:lnTo>
                    <a:pt x="1331760" y="147358"/>
                  </a:lnTo>
                  <a:lnTo>
                    <a:pt x="1292086" y="126411"/>
                  </a:lnTo>
                  <a:lnTo>
                    <a:pt x="1251544" y="106936"/>
                  </a:lnTo>
                  <a:lnTo>
                    <a:pt x="1210168" y="88968"/>
                  </a:lnTo>
                  <a:lnTo>
                    <a:pt x="1167994" y="72543"/>
                  </a:lnTo>
                  <a:lnTo>
                    <a:pt x="1125058" y="57696"/>
                  </a:lnTo>
                  <a:lnTo>
                    <a:pt x="1081394" y="44463"/>
                  </a:lnTo>
                  <a:lnTo>
                    <a:pt x="1037039" y="32879"/>
                  </a:lnTo>
                  <a:lnTo>
                    <a:pt x="992028" y="22981"/>
                  </a:lnTo>
                  <a:lnTo>
                    <a:pt x="946397" y="14802"/>
                  </a:lnTo>
                  <a:lnTo>
                    <a:pt x="900180" y="8379"/>
                  </a:lnTo>
                  <a:lnTo>
                    <a:pt x="853414" y="3747"/>
                  </a:lnTo>
                  <a:lnTo>
                    <a:pt x="806134" y="942"/>
                  </a:lnTo>
                  <a:lnTo>
                    <a:pt x="758375" y="0"/>
                  </a:lnTo>
                  <a:lnTo>
                    <a:pt x="710616" y="942"/>
                  </a:lnTo>
                  <a:lnTo>
                    <a:pt x="663336" y="3747"/>
                  </a:lnTo>
                  <a:lnTo>
                    <a:pt x="616569" y="8379"/>
                  </a:lnTo>
                  <a:lnTo>
                    <a:pt x="570353" y="14802"/>
                  </a:lnTo>
                  <a:lnTo>
                    <a:pt x="524721" y="22981"/>
                  </a:lnTo>
                  <a:lnTo>
                    <a:pt x="479711" y="32879"/>
                  </a:lnTo>
                  <a:lnTo>
                    <a:pt x="435356" y="44463"/>
                  </a:lnTo>
                  <a:lnTo>
                    <a:pt x="391692" y="57696"/>
                  </a:lnTo>
                  <a:lnTo>
                    <a:pt x="348756" y="72543"/>
                  </a:lnTo>
                  <a:lnTo>
                    <a:pt x="306582" y="88968"/>
                  </a:lnTo>
                  <a:lnTo>
                    <a:pt x="265206" y="106936"/>
                  </a:lnTo>
                  <a:lnTo>
                    <a:pt x="224663" y="126411"/>
                  </a:lnTo>
                  <a:lnTo>
                    <a:pt x="184990" y="147358"/>
                  </a:lnTo>
                  <a:lnTo>
                    <a:pt x="146220" y="169742"/>
                  </a:lnTo>
                  <a:lnTo>
                    <a:pt x="108391" y="193527"/>
                  </a:lnTo>
                  <a:lnTo>
                    <a:pt x="71537" y="218677"/>
                  </a:lnTo>
                  <a:lnTo>
                    <a:pt x="35693" y="245157"/>
                  </a:lnTo>
                  <a:lnTo>
                    <a:pt x="896" y="272932"/>
                  </a:lnTo>
                  <a:lnTo>
                    <a:pt x="0" y="27370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356" y="2971215"/>
              <a:ext cx="1917700" cy="2375535"/>
            </a:xfrm>
            <a:custGeom>
              <a:avLst/>
              <a:gdLst/>
              <a:ahLst/>
              <a:cxnLst/>
              <a:rect l="l" t="t" r="r" b="b"/>
              <a:pathLst>
                <a:path w="1917700" h="2375535">
                  <a:moveTo>
                    <a:pt x="1917646" y="2123783"/>
                  </a:moveTo>
                  <a:lnTo>
                    <a:pt x="1874301" y="2156251"/>
                  </a:lnTo>
                  <a:lnTo>
                    <a:pt x="1837446" y="2181401"/>
                  </a:lnTo>
                  <a:lnTo>
                    <a:pt x="1799617" y="2205185"/>
                  </a:lnTo>
                  <a:lnTo>
                    <a:pt x="1760847" y="2227569"/>
                  </a:lnTo>
                  <a:lnTo>
                    <a:pt x="1721174" y="2248516"/>
                  </a:lnTo>
                  <a:lnTo>
                    <a:pt x="1680631" y="2267991"/>
                  </a:lnTo>
                  <a:lnTo>
                    <a:pt x="1639255" y="2285958"/>
                  </a:lnTo>
                  <a:lnTo>
                    <a:pt x="1597081" y="2302383"/>
                  </a:lnTo>
                  <a:lnTo>
                    <a:pt x="1554145" y="2317230"/>
                  </a:lnTo>
                  <a:lnTo>
                    <a:pt x="1510481" y="2330462"/>
                  </a:lnTo>
                  <a:lnTo>
                    <a:pt x="1466127" y="2342046"/>
                  </a:lnTo>
                  <a:lnTo>
                    <a:pt x="1421116" y="2351944"/>
                  </a:lnTo>
                  <a:lnTo>
                    <a:pt x="1375484" y="2360123"/>
                  </a:lnTo>
                  <a:lnTo>
                    <a:pt x="1329268" y="2366545"/>
                  </a:lnTo>
                  <a:lnTo>
                    <a:pt x="1282501" y="2371177"/>
                  </a:lnTo>
                  <a:lnTo>
                    <a:pt x="1235221" y="2373982"/>
                  </a:lnTo>
                  <a:lnTo>
                    <a:pt x="1187462" y="2374925"/>
                  </a:lnTo>
                  <a:lnTo>
                    <a:pt x="1139703" y="2373982"/>
                  </a:lnTo>
                  <a:lnTo>
                    <a:pt x="1092423" y="2371177"/>
                  </a:lnTo>
                  <a:lnTo>
                    <a:pt x="1045657" y="2366545"/>
                  </a:lnTo>
                  <a:lnTo>
                    <a:pt x="999440" y="2360123"/>
                  </a:lnTo>
                  <a:lnTo>
                    <a:pt x="953809" y="2351944"/>
                  </a:lnTo>
                  <a:lnTo>
                    <a:pt x="908798" y="2342046"/>
                  </a:lnTo>
                  <a:lnTo>
                    <a:pt x="864443" y="2330462"/>
                  </a:lnTo>
                  <a:lnTo>
                    <a:pt x="820780" y="2317230"/>
                  </a:lnTo>
                  <a:lnTo>
                    <a:pt x="777843" y="2302383"/>
                  </a:lnTo>
                  <a:lnTo>
                    <a:pt x="735669" y="2285958"/>
                  </a:lnTo>
                  <a:lnTo>
                    <a:pt x="694293" y="2267991"/>
                  </a:lnTo>
                  <a:lnTo>
                    <a:pt x="653751" y="2248516"/>
                  </a:lnTo>
                  <a:lnTo>
                    <a:pt x="614077" y="2227569"/>
                  </a:lnTo>
                  <a:lnTo>
                    <a:pt x="575308" y="2205185"/>
                  </a:lnTo>
                  <a:lnTo>
                    <a:pt x="537478" y="2181401"/>
                  </a:lnTo>
                  <a:lnTo>
                    <a:pt x="500624" y="2156251"/>
                  </a:lnTo>
                  <a:lnTo>
                    <a:pt x="464780" y="2129771"/>
                  </a:lnTo>
                  <a:lnTo>
                    <a:pt x="429983" y="2101996"/>
                  </a:lnTo>
                  <a:lnTo>
                    <a:pt x="396268" y="2072963"/>
                  </a:lnTo>
                  <a:lnTo>
                    <a:pt x="363669" y="2042705"/>
                  </a:lnTo>
                  <a:lnTo>
                    <a:pt x="332224" y="2011260"/>
                  </a:lnTo>
                  <a:lnTo>
                    <a:pt x="301966" y="1978662"/>
                  </a:lnTo>
                  <a:lnTo>
                    <a:pt x="272932" y="1944947"/>
                  </a:lnTo>
                  <a:lnTo>
                    <a:pt x="245157" y="1910150"/>
                  </a:lnTo>
                  <a:lnTo>
                    <a:pt x="218677" y="1874306"/>
                  </a:lnTo>
                  <a:lnTo>
                    <a:pt x="193527" y="1837452"/>
                  </a:lnTo>
                  <a:lnTo>
                    <a:pt x="169742" y="1799622"/>
                  </a:lnTo>
                  <a:lnTo>
                    <a:pt x="147358" y="1760853"/>
                  </a:lnTo>
                  <a:lnTo>
                    <a:pt x="126411" y="1721179"/>
                  </a:lnTo>
                  <a:lnTo>
                    <a:pt x="106936" y="1680637"/>
                  </a:lnTo>
                  <a:lnTo>
                    <a:pt x="88968" y="1639260"/>
                  </a:lnTo>
                  <a:lnTo>
                    <a:pt x="72543" y="1597086"/>
                  </a:lnTo>
                  <a:lnTo>
                    <a:pt x="57696" y="1554150"/>
                  </a:lnTo>
                  <a:lnTo>
                    <a:pt x="44463" y="1510486"/>
                  </a:lnTo>
                  <a:lnTo>
                    <a:pt x="32879" y="1466131"/>
                  </a:lnTo>
                  <a:lnTo>
                    <a:pt x="22981" y="1421119"/>
                  </a:lnTo>
                  <a:lnTo>
                    <a:pt x="14802" y="1375487"/>
                  </a:lnTo>
                  <a:lnTo>
                    <a:pt x="8379" y="1329270"/>
                  </a:lnTo>
                  <a:lnTo>
                    <a:pt x="3747" y="1282503"/>
                  </a:lnTo>
                  <a:lnTo>
                    <a:pt x="942" y="1235222"/>
                  </a:lnTo>
                  <a:lnTo>
                    <a:pt x="0" y="1187462"/>
                  </a:lnTo>
                  <a:lnTo>
                    <a:pt x="942" y="1139703"/>
                  </a:lnTo>
                  <a:lnTo>
                    <a:pt x="3747" y="1092423"/>
                  </a:lnTo>
                  <a:lnTo>
                    <a:pt x="8379" y="1045657"/>
                  </a:lnTo>
                  <a:lnTo>
                    <a:pt x="14802" y="999440"/>
                  </a:lnTo>
                  <a:lnTo>
                    <a:pt x="22981" y="953809"/>
                  </a:lnTo>
                  <a:lnTo>
                    <a:pt x="32879" y="908798"/>
                  </a:lnTo>
                  <a:lnTo>
                    <a:pt x="44463" y="864443"/>
                  </a:lnTo>
                  <a:lnTo>
                    <a:pt x="57696" y="820780"/>
                  </a:lnTo>
                  <a:lnTo>
                    <a:pt x="72543" y="777843"/>
                  </a:lnTo>
                  <a:lnTo>
                    <a:pt x="88968" y="735669"/>
                  </a:lnTo>
                  <a:lnTo>
                    <a:pt x="106936" y="694293"/>
                  </a:lnTo>
                  <a:lnTo>
                    <a:pt x="126411" y="653751"/>
                  </a:lnTo>
                  <a:lnTo>
                    <a:pt x="147358" y="614077"/>
                  </a:lnTo>
                  <a:lnTo>
                    <a:pt x="169742" y="575308"/>
                  </a:lnTo>
                  <a:lnTo>
                    <a:pt x="193527" y="537478"/>
                  </a:lnTo>
                  <a:lnTo>
                    <a:pt x="218677" y="500624"/>
                  </a:lnTo>
                  <a:lnTo>
                    <a:pt x="245157" y="464780"/>
                  </a:lnTo>
                  <a:lnTo>
                    <a:pt x="272932" y="429983"/>
                  </a:lnTo>
                  <a:lnTo>
                    <a:pt x="301966" y="396268"/>
                  </a:lnTo>
                  <a:lnTo>
                    <a:pt x="332224" y="363669"/>
                  </a:lnTo>
                  <a:lnTo>
                    <a:pt x="363669" y="332224"/>
                  </a:lnTo>
                  <a:lnTo>
                    <a:pt x="396268" y="301966"/>
                  </a:lnTo>
                  <a:lnTo>
                    <a:pt x="429983" y="272932"/>
                  </a:lnTo>
                  <a:lnTo>
                    <a:pt x="464780" y="245157"/>
                  </a:lnTo>
                  <a:lnTo>
                    <a:pt x="500624" y="218677"/>
                  </a:lnTo>
                  <a:lnTo>
                    <a:pt x="537478" y="193527"/>
                  </a:lnTo>
                  <a:lnTo>
                    <a:pt x="575308" y="169742"/>
                  </a:lnTo>
                  <a:lnTo>
                    <a:pt x="614077" y="147358"/>
                  </a:lnTo>
                  <a:lnTo>
                    <a:pt x="653751" y="126411"/>
                  </a:lnTo>
                  <a:lnTo>
                    <a:pt x="694293" y="106936"/>
                  </a:lnTo>
                  <a:lnTo>
                    <a:pt x="735669" y="88968"/>
                  </a:lnTo>
                  <a:lnTo>
                    <a:pt x="777843" y="72543"/>
                  </a:lnTo>
                  <a:lnTo>
                    <a:pt x="820780" y="57696"/>
                  </a:lnTo>
                  <a:lnTo>
                    <a:pt x="864443" y="44463"/>
                  </a:lnTo>
                  <a:lnTo>
                    <a:pt x="908798" y="32879"/>
                  </a:lnTo>
                  <a:lnTo>
                    <a:pt x="953809" y="22981"/>
                  </a:lnTo>
                  <a:lnTo>
                    <a:pt x="999440" y="14802"/>
                  </a:lnTo>
                  <a:lnTo>
                    <a:pt x="1045657" y="8379"/>
                  </a:lnTo>
                  <a:lnTo>
                    <a:pt x="1092423" y="3747"/>
                  </a:lnTo>
                  <a:lnTo>
                    <a:pt x="1139703" y="942"/>
                  </a:lnTo>
                  <a:lnTo>
                    <a:pt x="1187462" y="0"/>
                  </a:lnTo>
                  <a:lnTo>
                    <a:pt x="1235221" y="942"/>
                  </a:lnTo>
                  <a:lnTo>
                    <a:pt x="1282501" y="3747"/>
                  </a:lnTo>
                  <a:lnTo>
                    <a:pt x="1329268" y="8379"/>
                  </a:lnTo>
                  <a:lnTo>
                    <a:pt x="1375484" y="14802"/>
                  </a:lnTo>
                  <a:lnTo>
                    <a:pt x="1421116" y="22981"/>
                  </a:lnTo>
                  <a:lnTo>
                    <a:pt x="1466127" y="32879"/>
                  </a:lnTo>
                  <a:lnTo>
                    <a:pt x="1510481" y="44463"/>
                  </a:lnTo>
                  <a:lnTo>
                    <a:pt x="1554145" y="57696"/>
                  </a:lnTo>
                  <a:lnTo>
                    <a:pt x="1597081" y="72543"/>
                  </a:lnTo>
                  <a:lnTo>
                    <a:pt x="1639255" y="88968"/>
                  </a:lnTo>
                  <a:lnTo>
                    <a:pt x="1680631" y="106936"/>
                  </a:lnTo>
                  <a:lnTo>
                    <a:pt x="1721174" y="126411"/>
                  </a:lnTo>
                  <a:lnTo>
                    <a:pt x="1760847" y="147358"/>
                  </a:lnTo>
                  <a:lnTo>
                    <a:pt x="1799617" y="169742"/>
                  </a:lnTo>
                  <a:lnTo>
                    <a:pt x="1837446" y="193527"/>
                  </a:lnTo>
                  <a:lnTo>
                    <a:pt x="1874301" y="218677"/>
                  </a:lnTo>
                  <a:lnTo>
                    <a:pt x="1910144" y="245157"/>
                  </a:lnTo>
                  <a:lnTo>
                    <a:pt x="1917646" y="251146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909265" y="3722275"/>
              <a:ext cx="864869" cy="1194435"/>
            </a:xfrm>
            <a:custGeom>
              <a:avLst/>
              <a:gdLst/>
              <a:ahLst/>
              <a:cxnLst/>
              <a:rect l="l" t="t" r="r" b="b"/>
              <a:pathLst>
                <a:path w="864870" h="1194435">
                  <a:moveTo>
                    <a:pt x="432269" y="0"/>
                  </a:move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6493" y="876709"/>
                  </a:lnTo>
                  <a:lnTo>
                    <a:pt x="281021" y="903821"/>
                  </a:lnTo>
                  <a:lnTo>
                    <a:pt x="253746" y="937860"/>
                  </a:lnTo>
                  <a:lnTo>
                    <a:pt x="236233" y="977429"/>
                  </a:lnTo>
                  <a:lnTo>
                    <a:pt x="230047" y="1021130"/>
                  </a:lnTo>
                  <a:lnTo>
                    <a:pt x="236901" y="1067134"/>
                  </a:lnTo>
                  <a:lnTo>
                    <a:pt x="256244" y="1108465"/>
                  </a:lnTo>
                  <a:lnTo>
                    <a:pt x="286251" y="1143479"/>
                  </a:lnTo>
                  <a:lnTo>
                    <a:pt x="325098" y="1170527"/>
                  </a:lnTo>
                  <a:lnTo>
                    <a:pt x="370959" y="1187964"/>
                  </a:lnTo>
                  <a:lnTo>
                    <a:pt x="422008" y="1194142"/>
                  </a:lnTo>
                  <a:lnTo>
                    <a:pt x="473016" y="1187964"/>
                  </a:lnTo>
                  <a:lnTo>
                    <a:pt x="518864" y="1170527"/>
                  </a:lnTo>
                  <a:lnTo>
                    <a:pt x="557715" y="1143479"/>
                  </a:lnTo>
                  <a:lnTo>
                    <a:pt x="587737" y="1108465"/>
                  </a:lnTo>
                  <a:lnTo>
                    <a:pt x="607095" y="1067134"/>
                  </a:lnTo>
                  <a:lnTo>
                    <a:pt x="613956" y="1021130"/>
                  </a:lnTo>
                  <a:lnTo>
                    <a:pt x="608118" y="978638"/>
                  </a:lnTo>
                  <a:lnTo>
                    <a:pt x="591563" y="940018"/>
                  </a:lnTo>
                  <a:lnTo>
                    <a:pt x="565722" y="906539"/>
                  </a:lnTo>
                  <a:lnTo>
                    <a:pt x="532030" y="879470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909265" y="3722275"/>
              <a:ext cx="864869" cy="1194435"/>
            </a:xfrm>
            <a:custGeom>
              <a:avLst/>
              <a:gdLst/>
              <a:ahLst/>
              <a:cxnLst/>
              <a:rect l="l" t="t" r="r" b="b"/>
              <a:pathLst>
                <a:path w="864870" h="1194435">
                  <a:moveTo>
                    <a:pt x="864654" y="432384"/>
                  </a:move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6493" y="876709"/>
                  </a:lnTo>
                  <a:lnTo>
                    <a:pt x="281021" y="903821"/>
                  </a:lnTo>
                  <a:lnTo>
                    <a:pt x="253746" y="937860"/>
                  </a:lnTo>
                  <a:lnTo>
                    <a:pt x="236233" y="977429"/>
                  </a:lnTo>
                  <a:lnTo>
                    <a:pt x="230047" y="1021130"/>
                  </a:lnTo>
                  <a:lnTo>
                    <a:pt x="236901" y="1067134"/>
                  </a:lnTo>
                  <a:lnTo>
                    <a:pt x="256244" y="1108465"/>
                  </a:lnTo>
                  <a:lnTo>
                    <a:pt x="286251" y="1143479"/>
                  </a:lnTo>
                  <a:lnTo>
                    <a:pt x="325098" y="1170527"/>
                  </a:lnTo>
                  <a:lnTo>
                    <a:pt x="370959" y="1187964"/>
                  </a:lnTo>
                  <a:lnTo>
                    <a:pt x="422008" y="1194142"/>
                  </a:lnTo>
                  <a:lnTo>
                    <a:pt x="473016" y="1187964"/>
                  </a:lnTo>
                  <a:lnTo>
                    <a:pt x="518864" y="1170527"/>
                  </a:lnTo>
                  <a:lnTo>
                    <a:pt x="557715" y="1143479"/>
                  </a:lnTo>
                  <a:lnTo>
                    <a:pt x="587737" y="1108465"/>
                  </a:lnTo>
                  <a:lnTo>
                    <a:pt x="607095" y="1067134"/>
                  </a:lnTo>
                  <a:lnTo>
                    <a:pt x="613956" y="1021130"/>
                  </a:lnTo>
                  <a:lnTo>
                    <a:pt x="608118" y="978638"/>
                  </a:lnTo>
                  <a:lnTo>
                    <a:pt x="591563" y="940018"/>
                  </a:lnTo>
                  <a:lnTo>
                    <a:pt x="565722" y="906539"/>
                  </a:lnTo>
                  <a:lnTo>
                    <a:pt x="532030" y="879470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close/>
                </a:path>
              </a:pathLst>
            </a:custGeom>
            <a:ln w="25399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909265" y="3722275"/>
              <a:ext cx="864869" cy="995044"/>
            </a:xfrm>
            <a:custGeom>
              <a:avLst/>
              <a:gdLst/>
              <a:ahLst/>
              <a:cxnLst/>
              <a:rect l="l" t="t" r="r" b="b"/>
              <a:pathLst>
                <a:path w="864870" h="995045">
                  <a:moveTo>
                    <a:pt x="432269" y="0"/>
                  </a:move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7638" y="876037"/>
                  </a:lnTo>
                  <a:lnTo>
                    <a:pt x="282933" y="902015"/>
                  </a:lnTo>
                  <a:lnTo>
                    <a:pt x="255862" y="934602"/>
                  </a:lnTo>
                  <a:lnTo>
                    <a:pt x="237807" y="972540"/>
                  </a:lnTo>
                  <a:lnTo>
                    <a:pt x="273175" y="932201"/>
                  </a:lnTo>
                  <a:lnTo>
                    <a:pt x="317001" y="900934"/>
                  </a:lnTo>
                  <a:lnTo>
                    <a:pt x="366709" y="880721"/>
                  </a:lnTo>
                  <a:lnTo>
                    <a:pt x="419722" y="873544"/>
                  </a:lnTo>
                  <a:lnTo>
                    <a:pt x="469439" y="879320"/>
                  </a:lnTo>
                  <a:lnTo>
                    <a:pt x="514386" y="895717"/>
                  </a:lnTo>
                  <a:lnTo>
                    <a:pt x="553681" y="921338"/>
                  </a:lnTo>
                  <a:lnTo>
                    <a:pt x="586445" y="954786"/>
                  </a:lnTo>
                  <a:lnTo>
                    <a:pt x="611797" y="994663"/>
                  </a:lnTo>
                  <a:lnTo>
                    <a:pt x="597393" y="950720"/>
                  </a:lnTo>
                  <a:lnTo>
                    <a:pt x="571361" y="912537"/>
                  </a:lnTo>
                  <a:lnTo>
                    <a:pt x="535578" y="881773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909276" y="3722282"/>
              <a:ext cx="864869" cy="995044"/>
            </a:xfrm>
            <a:custGeom>
              <a:avLst/>
              <a:gdLst/>
              <a:ahLst/>
              <a:cxnLst/>
              <a:rect l="l" t="t" r="r" b="b"/>
              <a:pathLst>
                <a:path w="864870" h="995045">
                  <a:moveTo>
                    <a:pt x="611784" y="994664"/>
                  </a:moveTo>
                  <a:lnTo>
                    <a:pt x="597386" y="950720"/>
                  </a:lnTo>
                  <a:lnTo>
                    <a:pt x="571353" y="912536"/>
                  </a:lnTo>
                  <a:lnTo>
                    <a:pt x="535567" y="881767"/>
                  </a:lnTo>
                  <a:lnTo>
                    <a:pt x="491909" y="860069"/>
                  </a:lnTo>
                  <a:lnTo>
                    <a:pt x="539587" y="850726"/>
                  </a:lnTo>
                  <a:lnTo>
                    <a:pt x="585238" y="836327"/>
                  </a:lnTo>
                  <a:lnTo>
                    <a:pt x="628549" y="817179"/>
                  </a:lnTo>
                  <a:lnTo>
                    <a:pt x="669211" y="793591"/>
                  </a:lnTo>
                  <a:lnTo>
                    <a:pt x="706912" y="765872"/>
                  </a:lnTo>
                  <a:lnTo>
                    <a:pt x="741341" y="734330"/>
                  </a:lnTo>
                  <a:lnTo>
                    <a:pt x="772189" y="699272"/>
                  </a:lnTo>
                  <a:lnTo>
                    <a:pt x="799143" y="661008"/>
                  </a:lnTo>
                  <a:lnTo>
                    <a:pt x="821893" y="619846"/>
                  </a:lnTo>
                  <a:lnTo>
                    <a:pt x="840129" y="576094"/>
                  </a:lnTo>
                  <a:lnTo>
                    <a:pt x="853540" y="530061"/>
                  </a:lnTo>
                  <a:lnTo>
                    <a:pt x="861814" y="482055"/>
                  </a:lnTo>
                  <a:lnTo>
                    <a:pt x="864641" y="432384"/>
                  </a:lnTo>
                  <a:lnTo>
                    <a:pt x="862104" y="385264"/>
                  </a:lnTo>
                  <a:lnTo>
                    <a:pt x="854670" y="339616"/>
                  </a:lnTo>
                  <a:lnTo>
                    <a:pt x="842601" y="295703"/>
                  </a:lnTo>
                  <a:lnTo>
                    <a:pt x="826162" y="253788"/>
                  </a:lnTo>
                  <a:lnTo>
                    <a:pt x="805616" y="214135"/>
                  </a:lnTo>
                  <a:lnTo>
                    <a:pt x="781226" y="177007"/>
                  </a:lnTo>
                  <a:lnTo>
                    <a:pt x="753257" y="142669"/>
                  </a:lnTo>
                  <a:lnTo>
                    <a:pt x="721972" y="111383"/>
                  </a:lnTo>
                  <a:lnTo>
                    <a:pt x="687633" y="83414"/>
                  </a:lnTo>
                  <a:lnTo>
                    <a:pt x="650506" y="59024"/>
                  </a:lnTo>
                  <a:lnTo>
                    <a:pt x="610853" y="38478"/>
                  </a:lnTo>
                  <a:lnTo>
                    <a:pt x="568938" y="22039"/>
                  </a:lnTo>
                  <a:lnTo>
                    <a:pt x="525024" y="9971"/>
                  </a:lnTo>
                  <a:lnTo>
                    <a:pt x="479376" y="2536"/>
                  </a:lnTo>
                  <a:lnTo>
                    <a:pt x="432257" y="0"/>
                  </a:lnTo>
                  <a:lnTo>
                    <a:pt x="385161" y="2536"/>
                  </a:lnTo>
                  <a:lnTo>
                    <a:pt x="339533" y="9971"/>
                  </a:lnTo>
                  <a:lnTo>
                    <a:pt x="295638" y="22039"/>
                  </a:lnTo>
                  <a:lnTo>
                    <a:pt x="253738" y="38478"/>
                  </a:lnTo>
                  <a:lnTo>
                    <a:pt x="214097" y="59024"/>
                  </a:lnTo>
                  <a:lnTo>
                    <a:pt x="176980" y="83414"/>
                  </a:lnTo>
                  <a:lnTo>
                    <a:pt x="142650" y="111383"/>
                  </a:lnTo>
                  <a:lnTo>
                    <a:pt x="111370" y="142669"/>
                  </a:lnTo>
                  <a:lnTo>
                    <a:pt x="83406" y="177007"/>
                  </a:lnTo>
                  <a:lnTo>
                    <a:pt x="59020" y="214135"/>
                  </a:lnTo>
                  <a:lnTo>
                    <a:pt x="38476" y="253788"/>
                  </a:lnTo>
                  <a:lnTo>
                    <a:pt x="22038" y="295703"/>
                  </a:lnTo>
                  <a:lnTo>
                    <a:pt x="9970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2" y="480955"/>
                  </a:lnTo>
                  <a:lnTo>
                    <a:pt x="10617" y="527940"/>
                  </a:lnTo>
                  <a:lnTo>
                    <a:pt x="23454" y="573051"/>
                  </a:lnTo>
                  <a:lnTo>
                    <a:pt x="40921" y="616001"/>
                  </a:lnTo>
                  <a:lnTo>
                    <a:pt x="62729" y="656503"/>
                  </a:lnTo>
                  <a:lnTo>
                    <a:pt x="88587" y="694269"/>
                  </a:lnTo>
                  <a:lnTo>
                    <a:pt x="118204" y="729012"/>
                  </a:lnTo>
                  <a:lnTo>
                    <a:pt x="151291" y="760445"/>
                  </a:lnTo>
                  <a:lnTo>
                    <a:pt x="187555" y="788281"/>
                  </a:lnTo>
                  <a:lnTo>
                    <a:pt x="226707" y="812233"/>
                  </a:lnTo>
                  <a:lnTo>
                    <a:pt x="268456" y="832013"/>
                  </a:lnTo>
                  <a:lnTo>
                    <a:pt x="312512" y="847335"/>
                  </a:lnTo>
                  <a:lnTo>
                    <a:pt x="358584" y="857910"/>
                  </a:lnTo>
                  <a:lnTo>
                    <a:pt x="317626" y="876030"/>
                  </a:lnTo>
                  <a:lnTo>
                    <a:pt x="282921" y="902009"/>
                  </a:lnTo>
                  <a:lnTo>
                    <a:pt x="255850" y="934596"/>
                  </a:lnTo>
                  <a:lnTo>
                    <a:pt x="237794" y="972540"/>
                  </a:lnTo>
                </a:path>
              </a:pathLst>
            </a:custGeom>
            <a:ln w="25399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108008" y="4507749"/>
              <a:ext cx="467359" cy="255270"/>
            </a:xfrm>
            <a:custGeom>
              <a:avLst/>
              <a:gdLst/>
              <a:ahLst/>
              <a:cxnLst/>
              <a:rect l="l" t="t" r="r" b="b"/>
              <a:pathLst>
                <a:path w="467360" h="255270">
                  <a:moveTo>
                    <a:pt x="467156" y="0"/>
                  </a:moveTo>
                  <a:lnTo>
                    <a:pt x="0" y="0"/>
                  </a:lnTo>
                  <a:lnTo>
                    <a:pt x="0" y="254774"/>
                  </a:lnTo>
                  <a:lnTo>
                    <a:pt x="467156" y="254774"/>
                  </a:lnTo>
                  <a:lnTo>
                    <a:pt x="467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108008" y="4507749"/>
              <a:ext cx="467359" cy="255270"/>
            </a:xfrm>
            <a:custGeom>
              <a:avLst/>
              <a:gdLst/>
              <a:ahLst/>
              <a:cxnLst/>
              <a:rect l="l" t="t" r="r" b="b"/>
              <a:pathLst>
                <a:path w="467360" h="255270">
                  <a:moveTo>
                    <a:pt x="467156" y="254774"/>
                  </a:moveTo>
                  <a:lnTo>
                    <a:pt x="0" y="254774"/>
                  </a:lnTo>
                  <a:lnTo>
                    <a:pt x="0" y="127393"/>
                  </a:lnTo>
                  <a:lnTo>
                    <a:pt x="0" y="0"/>
                  </a:lnTo>
                  <a:lnTo>
                    <a:pt x="467156" y="0"/>
                  </a:lnTo>
                  <a:lnTo>
                    <a:pt x="467156" y="254774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108008" y="4622439"/>
              <a:ext cx="467359" cy="25400"/>
            </a:xfrm>
            <a:custGeom>
              <a:avLst/>
              <a:gdLst/>
              <a:ahLst/>
              <a:cxnLst/>
              <a:rect l="l" t="t" r="r" b="b"/>
              <a:pathLst>
                <a:path w="467360" h="25400">
                  <a:moveTo>
                    <a:pt x="0" y="25400"/>
                  </a:moveTo>
                  <a:lnTo>
                    <a:pt x="467156" y="25400"/>
                  </a:lnTo>
                  <a:lnTo>
                    <a:pt x="46715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737722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105816" y="0"/>
                  </a:moveTo>
                  <a:lnTo>
                    <a:pt x="0" y="6871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737722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0" y="68719"/>
                  </a:moveTo>
                  <a:lnTo>
                    <a:pt x="105816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647024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647024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3611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67423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0"/>
                  </a:moveTo>
                  <a:lnTo>
                    <a:pt x="116395" y="453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67423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0"/>
                  </a:moveTo>
                  <a:lnTo>
                    <a:pt x="116395" y="45351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819348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0" y="0"/>
                  </a:moveTo>
                  <a:lnTo>
                    <a:pt x="89916" y="8768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19348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0" y="0"/>
                  </a:moveTo>
                  <a:lnTo>
                    <a:pt x="89916" y="8768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055166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0" y="0"/>
                  </a:moveTo>
                  <a:lnTo>
                    <a:pt x="52844" y="11789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055166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0" y="0"/>
                  </a:moveTo>
                  <a:lnTo>
                    <a:pt x="52844" y="117894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341587" y="343229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906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341587" y="343229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9065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859316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0" y="0"/>
                  </a:moveTo>
                  <a:lnTo>
                    <a:pt x="105816" y="6871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859316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105816" y="6871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912219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912219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91222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116395" y="0"/>
                  </a:moveTo>
                  <a:lnTo>
                    <a:pt x="0" y="453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91222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116395" y="0"/>
                  </a:moveTo>
                  <a:lnTo>
                    <a:pt x="0" y="45351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793590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89915" y="0"/>
                  </a:moveTo>
                  <a:lnTo>
                    <a:pt x="0" y="8768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793590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89915" y="0"/>
                  </a:moveTo>
                  <a:lnTo>
                    <a:pt x="0" y="8768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594837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52857" y="0"/>
                  </a:moveTo>
                  <a:lnTo>
                    <a:pt x="0" y="11789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594837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52857" y="0"/>
                  </a:moveTo>
                  <a:lnTo>
                    <a:pt x="0" y="117894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object 22">
            <a:extLst>
              <a:ext uri="{FF2B5EF4-FFF2-40B4-BE49-F238E27FC236}">
                <a16:creationId xmlns="" xmlns:a16="http://schemas.microsoft.com/office/drawing/2014/main" id="{993A93A7-B6B1-4DE1-98AC-DEFCD62EBDC2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5">
            <a:extLst>
              <a:ext uri="{FF2B5EF4-FFF2-40B4-BE49-F238E27FC236}">
                <a16:creationId xmlns="" xmlns:a16="http://schemas.microsoft.com/office/drawing/2014/main" id="{CB275A84-EE4C-407C-B36A-A7B666C14BFA}"/>
              </a:ext>
            </a:extLst>
          </p:cNvPr>
          <p:cNvSpPr txBox="1">
            <a:spLocks/>
          </p:cNvSpPr>
          <p:nvPr/>
        </p:nvSpPr>
        <p:spPr>
          <a:xfrm>
            <a:off x="950586" y="875567"/>
            <a:ext cx="8587114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kern="0" dirty="0">
                <a:latin typeface="+mj-lt"/>
              </a:rPr>
              <a:t>ПУЛ ИНВЕСТИЦИОННЫХ ПРОЕКТОВ </a:t>
            </a:r>
          </a:p>
          <a:p>
            <a:pPr marL="12700">
              <a:spcBef>
                <a:spcPts val="100"/>
              </a:spcBef>
            </a:pPr>
            <a:r>
              <a:rPr lang="ru-RU" sz="3200" kern="0" dirty="0">
                <a:latin typeface="+mj-lt"/>
              </a:rPr>
              <a:t>С ПЕРЕЧНЕМ ПОТЕНЦИАЛЬНЫХ ИНВЕСТОРОВ</a:t>
            </a:r>
          </a:p>
        </p:txBody>
      </p:sp>
      <p:sp>
        <p:nvSpPr>
          <p:cNvPr id="46" name="Номер слайда 5">
            <a:extLst>
              <a:ext uri="{FF2B5EF4-FFF2-40B4-BE49-F238E27FC236}">
                <a16:creationId xmlns="" xmlns:a16="http://schemas.microsoft.com/office/drawing/2014/main" id="{F44AD4C3-0DC1-43C9-B23C-E0805AEF88A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47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4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67920027-143D-4FE2-BBC9-B69CF1CFE547}"/>
              </a:ext>
            </a:extLst>
          </p:cNvPr>
          <p:cNvSpPr/>
          <p:nvPr/>
        </p:nvSpPr>
        <p:spPr>
          <a:xfrm>
            <a:off x="-12700" y="0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="" xmlns:a16="http://schemas.microsoft.com/office/drawing/2014/main" id="{E805BEBC-B7B1-4F12-AE1F-94106117F1D8}"/>
              </a:ext>
            </a:extLst>
          </p:cNvPr>
          <p:cNvSpPr txBox="1">
            <a:spLocks/>
          </p:cNvSpPr>
          <p:nvPr/>
        </p:nvSpPr>
        <p:spPr>
          <a:xfrm>
            <a:off x="435168" y="75993"/>
            <a:ext cx="9926166" cy="657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lnSpc>
                <a:spcPts val="2600"/>
              </a:lnSpc>
              <a:spcBef>
                <a:spcPts val="100"/>
              </a:spcBef>
              <a:defRPr/>
            </a:pPr>
            <a:r>
              <a:rPr lang="ru-RU" sz="1800" kern="0" spc="15" dirty="0">
                <a:solidFill>
                  <a:srgbClr val="1F427B"/>
                </a:solidFill>
                <a:latin typeface="Calibri" panose="020F0502020204030204"/>
              </a:rPr>
              <a:t>Строительство высокотехнологичного хаба с функциями низкотемпературных и обычных складов, цехов по первичной переработке и фасовке продукции АПК</a:t>
            </a:r>
            <a:endParaRPr kumimoji="0" lang="ru-RU" sz="12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="" xmlns:a16="http://schemas.microsoft.com/office/drawing/2014/main" id="{CFBC38D3-0C60-4490-A4E5-C4F318992DC0}"/>
              </a:ext>
            </a:extLst>
          </p:cNvPr>
          <p:cNvSpPr txBox="1"/>
          <p:nvPr/>
        </p:nvSpPr>
        <p:spPr>
          <a:xfrm>
            <a:off x="7009763" y="1526784"/>
            <a:ext cx="1007182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04" marR="4791" lvl="0" indent="-10504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СРОК  О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</a:t>
            </a:r>
            <a:r>
              <a:rPr kumimoji="0" sz="895" b="1" i="0" u="none" strike="noStrike" kern="1200" cap="none" spc="-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У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ПАЕМО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0" name="object 13">
            <a:extLst>
              <a:ext uri="{FF2B5EF4-FFF2-40B4-BE49-F238E27FC236}">
                <a16:creationId xmlns="" xmlns:a16="http://schemas.microsoft.com/office/drawing/2014/main" id="{185FC08A-1A62-405E-8EFA-E649B70F321E}"/>
              </a:ext>
            </a:extLst>
          </p:cNvPr>
          <p:cNvSpPr/>
          <p:nvPr/>
        </p:nvSpPr>
        <p:spPr>
          <a:xfrm>
            <a:off x="7149339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="" xmlns:a16="http://schemas.microsoft.com/office/drawing/2014/main" id="{3473D257-5B63-404E-97C8-BA8CA566A365}"/>
              </a:ext>
            </a:extLst>
          </p:cNvPr>
          <p:cNvSpPr txBox="1"/>
          <p:nvPr/>
        </p:nvSpPr>
        <p:spPr>
          <a:xfrm>
            <a:off x="7362493" y="1122895"/>
            <a:ext cx="30179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62" marR="0" lvl="0" indent="0" algn="l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66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l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5" b="1" i="0" u="none" strike="noStrike" kern="1200" cap="none" spc="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 </a:t>
            </a:r>
            <a:r>
              <a:rPr kumimoji="0" sz="895" b="1" i="0" u="none" strike="noStrike" kern="1200" cap="none" spc="14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ме</a:t>
            </a:r>
            <a:r>
              <a:rPr kumimoji="0" sz="895" b="1" i="0" u="none" strike="noStrike" kern="1200" cap="none" spc="33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.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2" name="object 15">
            <a:extLst>
              <a:ext uri="{FF2B5EF4-FFF2-40B4-BE49-F238E27FC236}">
                <a16:creationId xmlns="" xmlns:a16="http://schemas.microsoft.com/office/drawing/2014/main" id="{002D9BCB-83BB-4D7F-AFA9-1E8290573665}"/>
              </a:ext>
            </a:extLst>
          </p:cNvPr>
          <p:cNvSpPr txBox="1"/>
          <p:nvPr/>
        </p:nvSpPr>
        <p:spPr>
          <a:xfrm>
            <a:off x="4775020" y="1526784"/>
            <a:ext cx="907182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ИНВ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Е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ТИЦИИ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3" name="object 16">
            <a:extLst>
              <a:ext uri="{FF2B5EF4-FFF2-40B4-BE49-F238E27FC236}">
                <a16:creationId xmlns="" xmlns:a16="http://schemas.microsoft.com/office/drawing/2014/main" id="{52F68BE5-A42D-40A8-9985-EEA702E2860A}"/>
              </a:ext>
            </a:extLst>
          </p:cNvPr>
          <p:cNvSpPr/>
          <p:nvPr/>
        </p:nvSpPr>
        <p:spPr>
          <a:xfrm>
            <a:off x="4864139" y="994417"/>
            <a:ext cx="728141" cy="455687"/>
          </a:xfrm>
          <a:custGeom>
            <a:avLst/>
            <a:gdLst/>
            <a:ahLst/>
            <a:cxnLst/>
            <a:rect l="l" t="t" r="r" b="b"/>
            <a:pathLst>
              <a:path w="772160" h="483234">
                <a:moveTo>
                  <a:pt x="771677" y="0"/>
                </a:moveTo>
                <a:lnTo>
                  <a:pt x="107518" y="292"/>
                </a:lnTo>
                <a:lnTo>
                  <a:pt x="0" y="107911"/>
                </a:lnTo>
                <a:lnTo>
                  <a:pt x="177" y="482854"/>
                </a:lnTo>
                <a:lnTo>
                  <a:pt x="664337" y="482561"/>
                </a:lnTo>
                <a:lnTo>
                  <a:pt x="771842" y="374954"/>
                </a:lnTo>
                <a:lnTo>
                  <a:pt x="77167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44" name="object 17">
            <a:extLst>
              <a:ext uri="{FF2B5EF4-FFF2-40B4-BE49-F238E27FC236}">
                <a16:creationId xmlns="" xmlns:a16="http://schemas.microsoft.com/office/drawing/2014/main" id="{2AD6E575-2E06-4F13-87D1-A6ECFD0FCEEC}"/>
              </a:ext>
            </a:extLst>
          </p:cNvPr>
          <p:cNvSpPr txBox="1"/>
          <p:nvPr/>
        </p:nvSpPr>
        <p:spPr>
          <a:xfrm>
            <a:off x="4984983" y="1143041"/>
            <a:ext cx="48645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noProof="0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323,7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="" xmlns:a16="http://schemas.microsoft.com/office/drawing/2014/main" id="{0A02B1A1-A846-42A6-977C-24AA83246DDF}"/>
              </a:ext>
            </a:extLst>
          </p:cNvPr>
          <p:cNvSpPr txBox="1"/>
          <p:nvPr/>
        </p:nvSpPr>
        <p:spPr>
          <a:xfrm>
            <a:off x="9397972" y="1526784"/>
            <a:ext cx="676046" cy="245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NPV</a:t>
            </a:r>
            <a:endParaRPr kumimoji="0" lang="ru-RU" sz="895" b="1" i="0" u="none" strike="noStrike" kern="1200" cap="none" spc="-62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</a:t>
            </a:r>
            <a:r>
              <a:rPr kumimoji="0" lang="ru-RU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82 мес.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6" name="object 19">
            <a:extLst>
              <a:ext uri="{FF2B5EF4-FFF2-40B4-BE49-F238E27FC236}">
                <a16:creationId xmlns="" xmlns:a16="http://schemas.microsoft.com/office/drawing/2014/main" id="{A7EC9DCD-B4C9-4C02-93E7-32B37F6D8DA3}"/>
              </a:ext>
            </a:extLst>
          </p:cNvPr>
          <p:cNvSpPr/>
          <p:nvPr/>
        </p:nvSpPr>
        <p:spPr>
          <a:xfrm>
            <a:off x="9371848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47" name="object 20">
            <a:extLst>
              <a:ext uri="{FF2B5EF4-FFF2-40B4-BE49-F238E27FC236}">
                <a16:creationId xmlns="" xmlns:a16="http://schemas.microsoft.com/office/drawing/2014/main" id="{EA383152-5FC5-439D-BE6B-C4A8ED8E468C}"/>
              </a:ext>
            </a:extLst>
          </p:cNvPr>
          <p:cNvSpPr txBox="1"/>
          <p:nvPr/>
        </p:nvSpPr>
        <p:spPr>
          <a:xfrm>
            <a:off x="9456552" y="1122895"/>
            <a:ext cx="55873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79,9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="" xmlns:a16="http://schemas.microsoft.com/office/drawing/2014/main" id="{BECD6A09-65A7-44F4-BDCE-FB3C1D54DF70}"/>
              </a:ext>
            </a:extLst>
          </p:cNvPr>
          <p:cNvSpPr txBox="1"/>
          <p:nvPr/>
        </p:nvSpPr>
        <p:spPr>
          <a:xfrm>
            <a:off x="5935022" y="1526784"/>
            <a:ext cx="858680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791" lvl="0" indent="12255" algn="ctr" defTabSz="1008400" rtl="0" eaLnBrk="1" fontAlgn="auto" latinLnBrk="0" hangingPunct="1">
              <a:lnSpc>
                <a:spcPts val="900"/>
              </a:lnSpc>
              <a:spcBef>
                <a:spcPts val="2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ОБОР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ТНЫЙ</a:t>
            </a:r>
            <a:r>
              <a:rPr kumimoji="0" lang="ru-RU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КАПИТАЛ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F891C101-5B53-468B-9F39-67EAFD352140}"/>
              </a:ext>
            </a:extLst>
          </p:cNvPr>
          <p:cNvSpPr/>
          <p:nvPr/>
        </p:nvSpPr>
        <p:spPr>
          <a:xfrm>
            <a:off x="6000379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3" name="object 23">
            <a:extLst>
              <a:ext uri="{FF2B5EF4-FFF2-40B4-BE49-F238E27FC236}">
                <a16:creationId xmlns="" xmlns:a16="http://schemas.microsoft.com/office/drawing/2014/main" id="{5C96EED9-95CF-4995-A940-34F45D1D26DE}"/>
              </a:ext>
            </a:extLst>
          </p:cNvPr>
          <p:cNvSpPr txBox="1"/>
          <p:nvPr/>
        </p:nvSpPr>
        <p:spPr>
          <a:xfrm>
            <a:off x="6091006" y="1112911"/>
            <a:ext cx="54671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12,3</a:t>
            </a: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</a:t>
            </a: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8" name="object 24">
            <a:extLst>
              <a:ext uri="{FF2B5EF4-FFF2-40B4-BE49-F238E27FC236}">
                <a16:creationId xmlns="" xmlns:a16="http://schemas.microsoft.com/office/drawing/2014/main" id="{DC6F4096-1615-41ED-90FC-B09D2EB71FB6}"/>
              </a:ext>
            </a:extLst>
          </p:cNvPr>
          <p:cNvSpPr/>
          <p:nvPr/>
        </p:nvSpPr>
        <p:spPr>
          <a:xfrm>
            <a:off x="8271856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9" name="object 23">
            <a:extLst>
              <a:ext uri="{FF2B5EF4-FFF2-40B4-BE49-F238E27FC236}">
                <a16:creationId xmlns="" xmlns:a16="http://schemas.microsoft.com/office/drawing/2014/main" id="{1BB2289B-F2D4-4382-8D52-B1460EF76157}"/>
              </a:ext>
            </a:extLst>
          </p:cNvPr>
          <p:cNvSpPr txBox="1"/>
          <p:nvPr/>
        </p:nvSpPr>
        <p:spPr>
          <a:xfrm>
            <a:off x="8280480" y="1175284"/>
            <a:ext cx="671349" cy="15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672" marR="0" lvl="0" indent="0" algn="l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spc="37" dirty="0">
                <a:solidFill>
                  <a:srgbClr val="414042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13,4</a:t>
            </a:r>
            <a:r>
              <a:rPr kumimoji="0" sz="1603" b="1" i="0" u="none" strike="noStrike" kern="1200" cap="none" spc="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%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0" name="object 23">
            <a:extLst>
              <a:ext uri="{FF2B5EF4-FFF2-40B4-BE49-F238E27FC236}">
                <a16:creationId xmlns="" xmlns:a16="http://schemas.microsoft.com/office/drawing/2014/main" id="{4EF5C6B3-A53F-4D32-990D-6072A5A5D8FE}"/>
              </a:ext>
            </a:extLst>
          </p:cNvPr>
          <p:cNvSpPr txBox="1"/>
          <p:nvPr/>
        </p:nvSpPr>
        <p:spPr>
          <a:xfrm>
            <a:off x="8339256" y="1526784"/>
            <a:ext cx="612573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15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IRR</a:t>
            </a:r>
            <a:r>
              <a:rPr kumimoji="0" sz="895" b="1" i="0" u="none" strike="noStrike" kern="1200" cap="none" spc="-66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(BHP)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="" xmlns:a16="http://schemas.microsoft.com/office/drawing/2014/main" id="{8C45C1A9-D777-4329-882B-B007522CCEF0}"/>
              </a:ext>
            </a:extLst>
          </p:cNvPr>
          <p:cNvSpPr/>
          <p:nvPr/>
        </p:nvSpPr>
        <p:spPr>
          <a:xfrm flipV="1">
            <a:off x="4287600" y="1841580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20">
            <a:extLst>
              <a:ext uri="{FF2B5EF4-FFF2-40B4-BE49-F238E27FC236}">
                <a16:creationId xmlns="" xmlns:a16="http://schemas.microsoft.com/office/drawing/2014/main" id="{9A686771-8DDE-4D21-83B1-69591C22DF83}"/>
              </a:ext>
            </a:extLst>
          </p:cNvPr>
          <p:cNvSpPr txBox="1"/>
          <p:nvPr/>
        </p:nvSpPr>
        <p:spPr>
          <a:xfrm>
            <a:off x="4775020" y="1883118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3" name="object 26">
            <a:extLst>
              <a:ext uri="{FF2B5EF4-FFF2-40B4-BE49-F238E27FC236}">
                <a16:creationId xmlns="" xmlns:a16="http://schemas.microsoft.com/office/drawing/2014/main" id="{C1CB3FAD-0DC9-48EA-954C-52B6218D2BEB}"/>
              </a:ext>
            </a:extLst>
          </p:cNvPr>
          <p:cNvSpPr txBox="1"/>
          <p:nvPr/>
        </p:nvSpPr>
        <p:spPr>
          <a:xfrm>
            <a:off x="4660899" y="2333625"/>
            <a:ext cx="5773617" cy="1055840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Организация автоматизированного специализированного сельскохозяйственного складского комплекса с производственными помещениями (фасовка, упаковка), зонами спец. режима хранения (поддержание температуры, влажности) площадью 25 тыс. м. кв.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Оказание услуг складирования, погрузки/разгрузки, перевалки/перепаллечивания, укрупнение/ разукрупнение партий товаров, транспортной упаковки, учета товародвижения и доставка до точки реализации/потребления.</a:t>
            </a:r>
            <a:endParaRPr kumimoji="0" lang="ru-RU" sz="1000" b="0" i="0" u="none" strike="noStrike" kern="1200" cap="none" spc="-19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Развитием модели бизнеса комплекса может быть организация службы логистики.</a:t>
            </a:r>
          </a:p>
        </p:txBody>
      </p:sp>
      <p:sp>
        <p:nvSpPr>
          <p:cNvPr id="64" name="object 29">
            <a:extLst>
              <a:ext uri="{FF2B5EF4-FFF2-40B4-BE49-F238E27FC236}">
                <a16:creationId xmlns="" xmlns:a16="http://schemas.microsoft.com/office/drawing/2014/main" id="{40886B44-8BBE-4AC2-9A45-27F44377CBBC}"/>
              </a:ext>
            </a:extLst>
          </p:cNvPr>
          <p:cNvSpPr txBox="1"/>
          <p:nvPr/>
        </p:nvSpPr>
        <p:spPr>
          <a:xfrm>
            <a:off x="165100" y="4050320"/>
            <a:ext cx="4081671" cy="952517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Предоставление земельного участка площадью 5,5 Га, с примыканием к автодороге с подведенными коммуникациями: электроэнергия, газ, вода, канализация.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Строительство объектов:  25 тыс. м. кв. на основе быстровозводимых конструкций.</a:t>
            </a:r>
          </a:p>
          <a:p>
            <a:pPr marL="176050" marR="4791" lvl="0" indent="-161678" algn="just" defTabSz="1008400" rtl="0" eaLnBrk="1" fontAlgn="auto" latinLnBrk="0" hangingPunct="1">
              <a:lnSpc>
                <a:spcPts val="850"/>
              </a:lnSpc>
              <a:spcBef>
                <a:spcPts val="47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Кадровое обеспечение: </a:t>
            </a:r>
            <a:r>
              <a:rPr lang="ru-RU" sz="1000" noProof="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25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 человек, местный персонал, обучение.</a:t>
            </a:r>
          </a:p>
          <a:p>
            <a:pPr marL="176050" marR="4791" lvl="0" indent="-161678" algn="just" defTabSz="1008400" rtl="0" eaLnBrk="1" fontAlgn="auto" latinLnBrk="0" hangingPunct="1">
              <a:lnSpc>
                <a:spcPts val="850"/>
              </a:lnSpc>
              <a:spcBef>
                <a:spcPts val="47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Технология: изучение опыта лучших 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логистических центров в сфере АПК.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5" name="object 31">
            <a:extLst>
              <a:ext uri="{FF2B5EF4-FFF2-40B4-BE49-F238E27FC236}">
                <a16:creationId xmlns="" xmlns:a16="http://schemas.microsoft.com/office/drawing/2014/main" id="{27807EF5-6BB4-4D9C-A7BA-0862AC06E793}"/>
              </a:ext>
            </a:extLst>
          </p:cNvPr>
          <p:cNvSpPr txBox="1"/>
          <p:nvPr/>
        </p:nvSpPr>
        <p:spPr>
          <a:xfrm>
            <a:off x="4660899" y="3869886"/>
            <a:ext cx="5675796" cy="87302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В Чувашии растет инвестиционная привлекательность агропромышленного комплекса: объем инвестиций в отрасль в 2020 году по сравнению с показателем предыдущего года увеличился на 24,6% и составил 7,6 млрд руб. На эту сумму в регионе было реализовано 336 инвестиционных проектов, предусматривающих создание 508 новых рабочих мест.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Район расположен в наиболее экономически активной части Республики, по территории района проходит федеральная трасса Москва – Нижний Новгород – Казань.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</p:txBody>
      </p:sp>
      <p:sp>
        <p:nvSpPr>
          <p:cNvPr id="66" name="object 36">
            <a:extLst>
              <a:ext uri="{FF2B5EF4-FFF2-40B4-BE49-F238E27FC236}">
                <a16:creationId xmlns="" xmlns:a16="http://schemas.microsoft.com/office/drawing/2014/main" id="{3EBDE94F-AB69-4DDB-9159-CD532FA07F96}"/>
              </a:ext>
            </a:extLst>
          </p:cNvPr>
          <p:cNvSpPr txBox="1"/>
          <p:nvPr/>
        </p:nvSpPr>
        <p:spPr>
          <a:xfrm>
            <a:off x="4864139" y="3552825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7" name="object 34">
            <a:extLst>
              <a:ext uri="{FF2B5EF4-FFF2-40B4-BE49-F238E27FC236}">
                <a16:creationId xmlns="" xmlns:a16="http://schemas.microsoft.com/office/drawing/2014/main" id="{871999B2-8902-4E4D-9506-D44B3E76DC5E}"/>
              </a:ext>
            </a:extLst>
          </p:cNvPr>
          <p:cNvSpPr txBox="1"/>
          <p:nvPr/>
        </p:nvSpPr>
        <p:spPr>
          <a:xfrm>
            <a:off x="346133" y="3759670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8" name="object 32">
            <a:extLst>
              <a:ext uri="{FF2B5EF4-FFF2-40B4-BE49-F238E27FC236}">
                <a16:creationId xmlns="" xmlns:a16="http://schemas.microsoft.com/office/drawing/2014/main" id="{B7D7BB9C-EDC9-48FC-912D-6B292A3D9867}"/>
              </a:ext>
            </a:extLst>
          </p:cNvPr>
          <p:cNvSpPr txBox="1"/>
          <p:nvPr/>
        </p:nvSpPr>
        <p:spPr>
          <a:xfrm>
            <a:off x="4660899" y="5153025"/>
            <a:ext cx="6550737" cy="748163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Производственные предприятия малого бизнеса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Местные торговые сети и предприятия HoReCa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Сетевые торговые операторы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Курьерские / почтовые компании, крупные предприятия агропромышленного комплекса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Логистические операторы, например GTD</a:t>
            </a:r>
          </a:p>
        </p:txBody>
      </p:sp>
      <p:sp>
        <p:nvSpPr>
          <p:cNvPr id="69" name="object 37">
            <a:extLst>
              <a:ext uri="{FF2B5EF4-FFF2-40B4-BE49-F238E27FC236}">
                <a16:creationId xmlns="" xmlns:a16="http://schemas.microsoft.com/office/drawing/2014/main" id="{4E7E913B-FFD3-4119-A5CA-3AD5A3DB37D5}"/>
              </a:ext>
            </a:extLst>
          </p:cNvPr>
          <p:cNvSpPr txBox="1"/>
          <p:nvPr/>
        </p:nvSpPr>
        <p:spPr>
          <a:xfrm>
            <a:off x="4864139" y="4842335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71" name="object 20">
            <a:extLst>
              <a:ext uri="{FF2B5EF4-FFF2-40B4-BE49-F238E27FC236}">
                <a16:creationId xmlns="" xmlns:a16="http://schemas.microsoft.com/office/drawing/2014/main" id="{20E42B33-9ED8-4F2A-B9FC-B7A0A3012DFA}"/>
              </a:ext>
            </a:extLst>
          </p:cNvPr>
          <p:cNvSpPr txBox="1"/>
          <p:nvPr/>
        </p:nvSpPr>
        <p:spPr>
          <a:xfrm>
            <a:off x="1336394" y="5880188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sp>
        <p:nvSpPr>
          <p:cNvPr id="72" name="object 4">
            <a:extLst>
              <a:ext uri="{FF2B5EF4-FFF2-40B4-BE49-F238E27FC236}">
                <a16:creationId xmlns="" xmlns:a16="http://schemas.microsoft.com/office/drawing/2014/main" id="{D6B9EDE9-2A0F-432E-8D83-A998C7E22245}"/>
              </a:ext>
            </a:extLst>
          </p:cNvPr>
          <p:cNvSpPr txBox="1"/>
          <p:nvPr/>
        </p:nvSpPr>
        <p:spPr>
          <a:xfrm>
            <a:off x="200291" y="6540370"/>
            <a:ext cx="4412652" cy="709271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Предоставление земельного участка с подведенными коммуникациями / подведение коммуникаций на основе ГЧП / МЧП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 на приобретение оборудования центра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Поддержка в части предоставления целевых займов / предоставления гарантий</a:t>
            </a:r>
          </a:p>
          <a:p>
            <a:pPr marL="161678" marR="0" lvl="0" indent="-161678" algn="l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73" name="object 49">
            <a:extLst>
              <a:ext uri="{FF2B5EF4-FFF2-40B4-BE49-F238E27FC236}">
                <a16:creationId xmlns="" xmlns:a16="http://schemas.microsoft.com/office/drawing/2014/main" id="{DC5CF1F0-2D00-484C-A06E-222513004B5A}"/>
              </a:ext>
            </a:extLst>
          </p:cNvPr>
          <p:cNvSpPr txBox="1"/>
          <p:nvPr/>
        </p:nvSpPr>
        <p:spPr>
          <a:xfrm>
            <a:off x="4660900" y="6540370"/>
            <a:ext cx="4508473" cy="36334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Координация в части взаимодействия с администрациями и бизнесом соседних МО – использование хаба для целей развития бизнеса группы районов</a:t>
            </a:r>
          </a:p>
        </p:txBody>
      </p:sp>
      <p:sp>
        <p:nvSpPr>
          <p:cNvPr id="74" name="Номер слайда 5">
            <a:extLst>
              <a:ext uri="{FF2B5EF4-FFF2-40B4-BE49-F238E27FC236}">
                <a16:creationId xmlns="" xmlns:a16="http://schemas.microsoft.com/office/drawing/2014/main" id="{6F703824-23C9-456C-8023-BDA19CA7C89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EAAE93B-337B-4EED-A36B-5AB4B7107812}"/>
              </a:ext>
            </a:extLst>
          </p:cNvPr>
          <p:cNvSpPr/>
          <p:nvPr/>
        </p:nvSpPr>
        <p:spPr>
          <a:xfrm>
            <a:off x="6350" y="6049069"/>
            <a:ext cx="10693400" cy="3672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="" xmlns:a16="http://schemas.microsoft.com/office/drawing/2014/main" id="{03A16AFC-4FA4-4046-A92C-7D6616CA9B3D}"/>
              </a:ext>
            </a:extLst>
          </p:cNvPr>
          <p:cNvSpPr txBox="1"/>
          <p:nvPr/>
        </p:nvSpPr>
        <p:spPr>
          <a:xfrm>
            <a:off x="1336394" y="6120693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sp>
        <p:nvSpPr>
          <p:cNvPr id="49" name="object 37">
            <a:extLst>
              <a:ext uri="{FF2B5EF4-FFF2-40B4-BE49-F238E27FC236}">
                <a16:creationId xmlns="" xmlns:a16="http://schemas.microsoft.com/office/drawing/2014/main" id="{24909C0E-ED00-4871-BF47-3E4B144C8444}"/>
              </a:ext>
            </a:extLst>
          </p:cNvPr>
          <p:cNvSpPr txBox="1"/>
          <p:nvPr/>
        </p:nvSpPr>
        <p:spPr>
          <a:xfrm>
            <a:off x="249032" y="5191450"/>
            <a:ext cx="4221142" cy="485234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инвесторы</a:t>
            </a:r>
          </a:p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См. слайд «Проекты, предложенные бизнесом»</a:t>
            </a:r>
            <a:endParaRPr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pic>
        <p:nvPicPr>
          <p:cNvPr id="1026" name="Picture 2" descr="каркасное строительство сельскохозяйственных объектов">
            <a:extLst>
              <a:ext uri="{FF2B5EF4-FFF2-40B4-BE49-F238E27FC236}">
                <a16:creationId xmlns="" xmlns:a16="http://schemas.microsoft.com/office/drawing/2014/main" id="{84DB5D6F-6FD4-485C-B477-AF434E4D4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74" b="3365"/>
          <a:stretch/>
        </p:blipFill>
        <p:spPr bwMode="auto">
          <a:xfrm>
            <a:off x="-12700" y="945529"/>
            <a:ext cx="4244400" cy="2772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4720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BEF42B79-C9D4-439D-B096-57DE56B063EC}"/>
              </a:ext>
            </a:extLst>
          </p:cNvPr>
          <p:cNvSpPr/>
          <p:nvPr/>
        </p:nvSpPr>
        <p:spPr>
          <a:xfrm>
            <a:off x="0" y="-2"/>
            <a:ext cx="10693400" cy="743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="" xmlns:a16="http://schemas.microsoft.com/office/drawing/2014/main" id="{007DBC7F-41A5-4D5C-B03D-07DF53AC886D}"/>
              </a:ext>
            </a:extLst>
          </p:cNvPr>
          <p:cNvSpPr txBox="1">
            <a:spLocks/>
          </p:cNvSpPr>
          <p:nvPr/>
        </p:nvSpPr>
        <p:spPr>
          <a:xfrm>
            <a:off x="265309" y="59036"/>
            <a:ext cx="10334359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lnSpc>
                <a:spcPts val="2500"/>
              </a:lnSpc>
              <a:spcBef>
                <a:spcPts val="100"/>
              </a:spcBef>
              <a:defRPr/>
            </a:pPr>
            <a:r>
              <a:rPr lang="ru-RU" sz="1800" kern="0" dirty="0">
                <a:solidFill>
                  <a:srgbClr val="1F427B"/>
                </a:solidFill>
                <a:latin typeface="Calibri" panose="020F0502020204030204"/>
              </a:rPr>
              <a:t>Создание пчеловодческого кооператива с централизованной системой финансовой поддержки, материально-технического снабжения, сбыта на базе имеющихся частных хозяйств</a:t>
            </a:r>
          </a:p>
        </p:txBody>
      </p:sp>
      <p:sp>
        <p:nvSpPr>
          <p:cNvPr id="38" name="object 12">
            <a:extLst>
              <a:ext uri="{FF2B5EF4-FFF2-40B4-BE49-F238E27FC236}">
                <a16:creationId xmlns="" xmlns:a16="http://schemas.microsoft.com/office/drawing/2014/main" id="{117D4407-6239-4796-80E5-B6305A93ACFB}"/>
              </a:ext>
            </a:extLst>
          </p:cNvPr>
          <p:cNvSpPr txBox="1"/>
          <p:nvPr/>
        </p:nvSpPr>
        <p:spPr>
          <a:xfrm>
            <a:off x="7009763" y="1658255"/>
            <a:ext cx="1007182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04" marR="4791" lvl="0" indent="-10504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СРОК  О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</a:t>
            </a:r>
            <a:r>
              <a:rPr kumimoji="0" sz="895" b="1" i="0" u="none" strike="noStrike" kern="1200" cap="none" spc="-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У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ПАЕМО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="" xmlns:a16="http://schemas.microsoft.com/office/drawing/2014/main" id="{3B92D452-ABE9-44ED-9D8E-06DE3EC941C4}"/>
              </a:ext>
            </a:extLst>
          </p:cNvPr>
          <p:cNvSpPr/>
          <p:nvPr/>
        </p:nvSpPr>
        <p:spPr>
          <a:xfrm>
            <a:off x="7149339" y="1125888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40" name="object 14">
            <a:extLst>
              <a:ext uri="{FF2B5EF4-FFF2-40B4-BE49-F238E27FC236}">
                <a16:creationId xmlns="" xmlns:a16="http://schemas.microsoft.com/office/drawing/2014/main" id="{4E3FBBAE-D309-468C-95FC-9FA358AF6AC5}"/>
              </a:ext>
            </a:extLst>
          </p:cNvPr>
          <p:cNvSpPr txBox="1"/>
          <p:nvPr/>
        </p:nvSpPr>
        <p:spPr>
          <a:xfrm>
            <a:off x="7362493" y="1254366"/>
            <a:ext cx="30179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62" marR="0" lvl="0" indent="0" algn="l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28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l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5" b="1" i="0" u="none" strike="noStrike" kern="1200" cap="none" spc="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 </a:t>
            </a:r>
            <a:r>
              <a:rPr kumimoji="0" sz="895" b="1" i="0" u="none" strike="noStrike" kern="1200" cap="none" spc="14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ме</a:t>
            </a:r>
            <a:r>
              <a:rPr kumimoji="0" sz="895" b="1" i="0" u="none" strike="noStrike" kern="1200" cap="none" spc="33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.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1" name="object 15">
            <a:extLst>
              <a:ext uri="{FF2B5EF4-FFF2-40B4-BE49-F238E27FC236}">
                <a16:creationId xmlns="" xmlns:a16="http://schemas.microsoft.com/office/drawing/2014/main" id="{75EFA2BB-2803-4476-A9DC-8C3C51F82C9F}"/>
              </a:ext>
            </a:extLst>
          </p:cNvPr>
          <p:cNvSpPr txBox="1"/>
          <p:nvPr/>
        </p:nvSpPr>
        <p:spPr>
          <a:xfrm>
            <a:off x="4775020" y="1658255"/>
            <a:ext cx="907182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ИНВ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Е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ТИЦИИ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2" name="object 16">
            <a:extLst>
              <a:ext uri="{FF2B5EF4-FFF2-40B4-BE49-F238E27FC236}">
                <a16:creationId xmlns="" xmlns:a16="http://schemas.microsoft.com/office/drawing/2014/main" id="{7F2EF4C2-5340-4653-A987-D3A92B799985}"/>
              </a:ext>
            </a:extLst>
          </p:cNvPr>
          <p:cNvSpPr/>
          <p:nvPr/>
        </p:nvSpPr>
        <p:spPr>
          <a:xfrm>
            <a:off x="4826649" y="1118234"/>
            <a:ext cx="728141" cy="455687"/>
          </a:xfrm>
          <a:custGeom>
            <a:avLst/>
            <a:gdLst/>
            <a:ahLst/>
            <a:cxnLst/>
            <a:rect l="l" t="t" r="r" b="b"/>
            <a:pathLst>
              <a:path w="772160" h="483234">
                <a:moveTo>
                  <a:pt x="771677" y="0"/>
                </a:moveTo>
                <a:lnTo>
                  <a:pt x="107518" y="292"/>
                </a:lnTo>
                <a:lnTo>
                  <a:pt x="0" y="107911"/>
                </a:lnTo>
                <a:lnTo>
                  <a:pt x="177" y="482854"/>
                </a:lnTo>
                <a:lnTo>
                  <a:pt x="664337" y="482561"/>
                </a:lnTo>
                <a:lnTo>
                  <a:pt x="771842" y="374954"/>
                </a:lnTo>
                <a:lnTo>
                  <a:pt x="77167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43" name="object 17">
            <a:extLst>
              <a:ext uri="{FF2B5EF4-FFF2-40B4-BE49-F238E27FC236}">
                <a16:creationId xmlns="" xmlns:a16="http://schemas.microsoft.com/office/drawing/2014/main" id="{290D9CCE-FF1C-4A14-9795-6D50D9F6F528}"/>
              </a:ext>
            </a:extLst>
          </p:cNvPr>
          <p:cNvSpPr txBox="1"/>
          <p:nvPr/>
        </p:nvSpPr>
        <p:spPr>
          <a:xfrm>
            <a:off x="4956604" y="1264123"/>
            <a:ext cx="5719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10,7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4" name="object 18">
            <a:extLst>
              <a:ext uri="{FF2B5EF4-FFF2-40B4-BE49-F238E27FC236}">
                <a16:creationId xmlns="" xmlns:a16="http://schemas.microsoft.com/office/drawing/2014/main" id="{5F2B0306-A59D-4340-8E0E-BF49D04ECEBA}"/>
              </a:ext>
            </a:extLst>
          </p:cNvPr>
          <p:cNvSpPr txBox="1"/>
          <p:nvPr/>
        </p:nvSpPr>
        <p:spPr>
          <a:xfrm>
            <a:off x="9397972" y="1658255"/>
            <a:ext cx="676046" cy="245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NPV</a:t>
            </a:r>
            <a:endParaRPr kumimoji="0" lang="ru-RU" sz="895" b="1" i="0" u="none" strike="noStrike" kern="1200" cap="none" spc="-62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</a:t>
            </a:r>
            <a:r>
              <a:rPr kumimoji="0" lang="ru-RU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60 мес.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5" name="object 19">
            <a:extLst>
              <a:ext uri="{FF2B5EF4-FFF2-40B4-BE49-F238E27FC236}">
                <a16:creationId xmlns="" xmlns:a16="http://schemas.microsoft.com/office/drawing/2014/main" id="{9AC45D96-DAC2-4703-AF4B-EF0867434FD6}"/>
              </a:ext>
            </a:extLst>
          </p:cNvPr>
          <p:cNvSpPr/>
          <p:nvPr/>
        </p:nvSpPr>
        <p:spPr>
          <a:xfrm>
            <a:off x="9371848" y="1125888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46" name="object 20">
            <a:extLst>
              <a:ext uri="{FF2B5EF4-FFF2-40B4-BE49-F238E27FC236}">
                <a16:creationId xmlns="" xmlns:a16="http://schemas.microsoft.com/office/drawing/2014/main" id="{CAEC8CCD-3F6D-4B6E-996E-B6C9BC7B2EE8}"/>
              </a:ext>
            </a:extLst>
          </p:cNvPr>
          <p:cNvSpPr txBox="1"/>
          <p:nvPr/>
        </p:nvSpPr>
        <p:spPr>
          <a:xfrm>
            <a:off x="9456552" y="1254366"/>
            <a:ext cx="55873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38,66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7" name="object 21">
            <a:extLst>
              <a:ext uri="{FF2B5EF4-FFF2-40B4-BE49-F238E27FC236}">
                <a16:creationId xmlns="" xmlns:a16="http://schemas.microsoft.com/office/drawing/2014/main" id="{9CA6E091-E52B-49BA-BFC2-D4D9317D483A}"/>
              </a:ext>
            </a:extLst>
          </p:cNvPr>
          <p:cNvSpPr txBox="1"/>
          <p:nvPr/>
        </p:nvSpPr>
        <p:spPr>
          <a:xfrm>
            <a:off x="5935022" y="1658255"/>
            <a:ext cx="858680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791" lvl="0" indent="12255" algn="ctr" defTabSz="1008400" rtl="0" eaLnBrk="1" fontAlgn="auto" latinLnBrk="0" hangingPunct="1">
              <a:lnSpc>
                <a:spcPts val="900"/>
              </a:lnSpc>
              <a:spcBef>
                <a:spcPts val="2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ОБОР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ТНЫЙ</a:t>
            </a:r>
            <a:r>
              <a:rPr kumimoji="0" lang="ru-RU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КАПИТАЛ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8" name="object 22">
            <a:extLst>
              <a:ext uri="{FF2B5EF4-FFF2-40B4-BE49-F238E27FC236}">
                <a16:creationId xmlns="" xmlns:a16="http://schemas.microsoft.com/office/drawing/2014/main" id="{21ECA2F2-D5D4-4ADB-B0CA-32D569D304E2}"/>
              </a:ext>
            </a:extLst>
          </p:cNvPr>
          <p:cNvSpPr/>
          <p:nvPr/>
        </p:nvSpPr>
        <p:spPr>
          <a:xfrm>
            <a:off x="6000379" y="1125888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="" xmlns:a16="http://schemas.microsoft.com/office/drawing/2014/main" id="{F85C6247-7FB2-4B73-A3F8-88E52274AD78}"/>
              </a:ext>
            </a:extLst>
          </p:cNvPr>
          <p:cNvSpPr txBox="1"/>
          <p:nvPr/>
        </p:nvSpPr>
        <p:spPr>
          <a:xfrm>
            <a:off x="6143818" y="1254366"/>
            <a:ext cx="44131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3,7</a:t>
            </a: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</a:t>
            </a: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3" name="object 24">
            <a:extLst>
              <a:ext uri="{FF2B5EF4-FFF2-40B4-BE49-F238E27FC236}">
                <a16:creationId xmlns="" xmlns:a16="http://schemas.microsoft.com/office/drawing/2014/main" id="{EE477427-2DFF-437D-A6BC-140AE4FA1F84}"/>
              </a:ext>
            </a:extLst>
          </p:cNvPr>
          <p:cNvSpPr/>
          <p:nvPr/>
        </p:nvSpPr>
        <p:spPr>
          <a:xfrm>
            <a:off x="8271856" y="1125888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8" name="object 23">
            <a:extLst>
              <a:ext uri="{FF2B5EF4-FFF2-40B4-BE49-F238E27FC236}">
                <a16:creationId xmlns="" xmlns:a16="http://schemas.microsoft.com/office/drawing/2014/main" id="{3F6DA646-C6D5-4AE3-A318-881E11F90A92}"/>
              </a:ext>
            </a:extLst>
          </p:cNvPr>
          <p:cNvSpPr txBox="1"/>
          <p:nvPr/>
        </p:nvSpPr>
        <p:spPr>
          <a:xfrm>
            <a:off x="8312113" y="1307394"/>
            <a:ext cx="61257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672" marR="0" lvl="0" indent="0" algn="l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95,7%</a:t>
            </a:r>
          </a:p>
        </p:txBody>
      </p:sp>
      <p:sp>
        <p:nvSpPr>
          <p:cNvPr id="59" name="object 23">
            <a:extLst>
              <a:ext uri="{FF2B5EF4-FFF2-40B4-BE49-F238E27FC236}">
                <a16:creationId xmlns="" xmlns:a16="http://schemas.microsoft.com/office/drawing/2014/main" id="{50F32D6F-4805-4AAD-AF7F-735D55C01B56}"/>
              </a:ext>
            </a:extLst>
          </p:cNvPr>
          <p:cNvSpPr txBox="1"/>
          <p:nvPr/>
        </p:nvSpPr>
        <p:spPr>
          <a:xfrm>
            <a:off x="8339256" y="1658255"/>
            <a:ext cx="612573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15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IRR</a:t>
            </a:r>
            <a:r>
              <a:rPr kumimoji="0" sz="895" b="1" i="0" u="none" strike="noStrike" kern="1200" cap="none" spc="-66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(BHP)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="" xmlns:a16="http://schemas.microsoft.com/office/drawing/2014/main" id="{EC514763-3281-4C76-AD86-406E0C75EA70}"/>
              </a:ext>
            </a:extLst>
          </p:cNvPr>
          <p:cNvSpPr/>
          <p:nvPr/>
        </p:nvSpPr>
        <p:spPr>
          <a:xfrm flipV="1">
            <a:off x="4287600" y="1931509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="" xmlns:a16="http://schemas.microsoft.com/office/drawing/2014/main" id="{065F0ABB-BCEE-47C9-BCA9-084F5684CBF7}"/>
              </a:ext>
            </a:extLst>
          </p:cNvPr>
          <p:cNvSpPr txBox="1"/>
          <p:nvPr/>
        </p:nvSpPr>
        <p:spPr>
          <a:xfrm>
            <a:off x="4775020" y="1973047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3" name="object 31">
            <a:extLst>
              <a:ext uri="{FF2B5EF4-FFF2-40B4-BE49-F238E27FC236}">
                <a16:creationId xmlns="" xmlns:a16="http://schemas.microsoft.com/office/drawing/2014/main" id="{6B3937FD-F849-4106-96ED-AB07549E2C88}"/>
              </a:ext>
            </a:extLst>
          </p:cNvPr>
          <p:cNvSpPr txBox="1"/>
          <p:nvPr/>
        </p:nvSpPr>
        <p:spPr>
          <a:xfrm>
            <a:off x="4645371" y="3851409"/>
            <a:ext cx="5781686" cy="988444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Пчеловодство играет огромную роль в повышении урожайности подсолнечника, гречихи, рапса и иных культур, требующих перекрестного опыления. Выход полезной зерновой продукции увеличивается на 40–60 %. Грамотные фермеры обращаются к пчеловодам с просьбой установить улья поближе к полям, и готовы за это платить. 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В России насчитывается около 3,5 млн. пчелосемей, тогда как потребность вдвое больше. 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У нас в стране производится 345 г меда на человека при потребности 1,5 кг в год. 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Мировой рынок тоже далек от насыщения: эксперты оценивают его потенциал в 1 млн. тонн, тогда как поступает на него около 370 т. </a:t>
            </a:r>
          </a:p>
        </p:txBody>
      </p:sp>
      <p:sp>
        <p:nvSpPr>
          <p:cNvPr id="64" name="object 36">
            <a:extLst>
              <a:ext uri="{FF2B5EF4-FFF2-40B4-BE49-F238E27FC236}">
                <a16:creationId xmlns="" xmlns:a16="http://schemas.microsoft.com/office/drawing/2014/main" id="{ECEE0B54-6477-4ED0-B13C-E11F72CEF759}"/>
              </a:ext>
            </a:extLst>
          </p:cNvPr>
          <p:cNvSpPr txBox="1"/>
          <p:nvPr/>
        </p:nvSpPr>
        <p:spPr>
          <a:xfrm>
            <a:off x="4798189" y="3566005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5" name="object 29">
            <a:extLst>
              <a:ext uri="{FF2B5EF4-FFF2-40B4-BE49-F238E27FC236}">
                <a16:creationId xmlns="" xmlns:a16="http://schemas.microsoft.com/office/drawing/2014/main" id="{CD5519A9-1612-4B36-B170-D8FCA97D6F02}"/>
              </a:ext>
            </a:extLst>
          </p:cNvPr>
          <p:cNvSpPr txBox="1"/>
          <p:nvPr/>
        </p:nvSpPr>
        <p:spPr>
          <a:xfrm>
            <a:off x="83462" y="3869015"/>
            <a:ext cx="4065595" cy="1178348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Аренда здания/помещения площадью от 500 кв. м., соответствующего санитарным и лицензионным требованиям, с удобной транспортной развязкой (при выходе на продукты с высокой добавленной стоимостью потребуется расширение);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Оборудование: модульные линии по переработке мёда, фасовочное оборудование (специализированное оборудование для экстракции, производства косметической продукции – на втором этапе проекта).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Кадровое обеспечение: 22 человека, местные кадры;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Технология: ц</a:t>
            </a:r>
            <a:r>
              <a:rPr lang="ru-RU" sz="1000" dirty="0"/>
              <a:t>ентрифугирование, фильтрование, отстаивание, купаж, </a:t>
            </a:r>
          </a:p>
          <a:p>
            <a:pPr marL="174625" marR="4791" lvl="0" indent="3175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defRPr/>
            </a:pPr>
            <a:r>
              <a:rPr lang="ru-RU" sz="1000" dirty="0"/>
              <a:t>нагревание расфасовку и хранение. </a:t>
            </a:r>
            <a:endParaRPr lang="ru-RU" sz="1000" dirty="0"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6" name="object 34">
            <a:extLst>
              <a:ext uri="{FF2B5EF4-FFF2-40B4-BE49-F238E27FC236}">
                <a16:creationId xmlns="" xmlns:a16="http://schemas.microsoft.com/office/drawing/2014/main" id="{AF024519-A4B4-4390-80A3-0B05093FCAAC}"/>
              </a:ext>
            </a:extLst>
          </p:cNvPr>
          <p:cNvSpPr txBox="1"/>
          <p:nvPr/>
        </p:nvSpPr>
        <p:spPr>
          <a:xfrm>
            <a:off x="265309" y="3578365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7" name="object 32">
            <a:extLst>
              <a:ext uri="{FF2B5EF4-FFF2-40B4-BE49-F238E27FC236}">
                <a16:creationId xmlns="" xmlns:a16="http://schemas.microsoft.com/office/drawing/2014/main" id="{583BE14F-F657-43FC-B710-1A4D09548DE2}"/>
              </a:ext>
            </a:extLst>
          </p:cNvPr>
          <p:cNvSpPr txBox="1"/>
          <p:nvPr/>
        </p:nvSpPr>
        <p:spPr>
          <a:xfrm>
            <a:off x="4663123" y="5215740"/>
            <a:ext cx="5780088" cy="743161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1977" marR="849709" lvl="0" algn="just" defTabSz="1008400" rtl="0" eaLnBrk="1" fontAlgn="auto" latinLnBrk="0" hangingPunct="1">
              <a:lnSpc>
                <a:spcPts val="850"/>
              </a:lnSpc>
              <a:spcBef>
                <a:spcPts val="239"/>
              </a:spcBef>
              <a:spcAft>
                <a:spcPts val="0"/>
              </a:spcAft>
              <a:buClr>
                <a:srgbClr val="1F427B"/>
              </a:buClr>
              <a:buSzPct val="150000"/>
              <a:tabLst/>
              <a:defRPr/>
            </a:pPr>
            <a:endParaRPr lang="ru-RU" sz="1000" dirty="0">
              <a:ea typeface="Microsoft JhengHei UI" panose="020B0604030504040204" pitchFamily="34" charset="-120"/>
              <a:cs typeface="DIN Pro Black"/>
            </a:endParaRP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Частные пасеки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Сетевые региональные и федеральные  продуктовые ритейлеры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Экспорт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8" name="object 37">
            <a:extLst>
              <a:ext uri="{FF2B5EF4-FFF2-40B4-BE49-F238E27FC236}">
                <a16:creationId xmlns="" xmlns:a16="http://schemas.microsoft.com/office/drawing/2014/main" id="{9F816DC7-A38D-4919-88B4-631134470E5F}"/>
              </a:ext>
            </a:extLst>
          </p:cNvPr>
          <p:cNvSpPr txBox="1"/>
          <p:nvPr/>
        </p:nvSpPr>
        <p:spPr>
          <a:xfrm>
            <a:off x="4798189" y="5076512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37C75E8C-9505-46C7-A3F6-7DAB4DA2B822}"/>
              </a:ext>
            </a:extLst>
          </p:cNvPr>
          <p:cNvSpPr/>
          <p:nvPr/>
        </p:nvSpPr>
        <p:spPr>
          <a:xfrm>
            <a:off x="6350" y="6049069"/>
            <a:ext cx="10693400" cy="3672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bject 20">
            <a:extLst>
              <a:ext uri="{FF2B5EF4-FFF2-40B4-BE49-F238E27FC236}">
                <a16:creationId xmlns="" xmlns:a16="http://schemas.microsoft.com/office/drawing/2014/main" id="{B387A0A5-02C6-437B-8050-DFF53F9F9938}"/>
              </a:ext>
            </a:extLst>
          </p:cNvPr>
          <p:cNvSpPr txBox="1"/>
          <p:nvPr/>
        </p:nvSpPr>
        <p:spPr>
          <a:xfrm>
            <a:off x="1336394" y="6120693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sp>
        <p:nvSpPr>
          <p:cNvPr id="73" name="Номер слайда 5">
            <a:extLst>
              <a:ext uri="{FF2B5EF4-FFF2-40B4-BE49-F238E27FC236}">
                <a16:creationId xmlns="" xmlns:a16="http://schemas.microsoft.com/office/drawing/2014/main" id="{F7BF6E82-7540-4F6A-9D48-6C49C3760FA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bject 4"/>
          <p:cNvSpPr txBox="1"/>
          <p:nvPr/>
        </p:nvSpPr>
        <p:spPr>
          <a:xfrm>
            <a:off x="200291" y="6540370"/>
            <a:ext cx="4444494" cy="589174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Содействие в подборе помещений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 на приобретение оборудования, строительство.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Поддержка в части предоставления целевых займов / предоставления гарантий</a:t>
            </a:r>
          </a:p>
          <a:p>
            <a:pPr marL="161678" marR="0" lvl="0" indent="-161678" algn="l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1" name="object 49"/>
          <p:cNvSpPr txBox="1"/>
          <p:nvPr/>
        </p:nvSpPr>
        <p:spPr>
          <a:xfrm>
            <a:off x="4660900" y="6540370"/>
            <a:ext cx="4508473" cy="87130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Организационная поддержка в части проведения необходимых лабораторных исследований и получения разрешительной документации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Организационная поддержка в части организации закупочных сессий с ритейлерами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Помощь в подготовки кадров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</a:endParaRPr>
          </a:p>
          <a:p>
            <a:pPr marL="173655" marR="0" lvl="0" indent="-161678" algn="l" defTabSz="1008400" rtl="0" eaLnBrk="1" fontAlgn="auto" latinLnBrk="0" hangingPunct="1">
              <a:lnSpc>
                <a:spcPts val="850"/>
              </a:lnSpc>
              <a:spcBef>
                <a:spcPts val="95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37" name="object 32">
            <a:extLst>
              <a:ext uri="{FF2B5EF4-FFF2-40B4-BE49-F238E27FC236}">
                <a16:creationId xmlns="" xmlns:a16="http://schemas.microsoft.com/office/drawing/2014/main" id="{583BE14F-F657-43FC-B710-1A4D09548DE2}"/>
              </a:ext>
            </a:extLst>
          </p:cNvPr>
          <p:cNvSpPr txBox="1"/>
          <p:nvPr/>
        </p:nvSpPr>
        <p:spPr>
          <a:xfrm>
            <a:off x="4656772" y="2396340"/>
            <a:ext cx="6633528" cy="1345890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Создание пчеловодческого кооператива с централизованной системой финансовой поддержки, материально-технического снабжения, сбыта на базе пасек  частных хозяйств.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Кооператив  рассчитан на объединение не менее 100 хозяйств-пасек под единым брендом, едиными стандартами организации производственного процесса на всех этапах и единой ценовой политикой.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Кооператив призван обеспечить качественное материально-техническое снабжение, консультационное и организационное обеспечение членов кооператива.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Ориентация производства на высоко маржинальные продукты из мёда: драже, кремы, медовые композиции, бальзамы и косметика.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pic>
        <p:nvPicPr>
          <p:cNvPr id="6146" name="Picture 2" descr="https://sun9-63.userapi.com/impf/c854524/v854524745/2431c/GhxyRZIMLdg.jpg?size=1000x480&amp;quality=96&amp;sign=d72cfe04b0390475730e923f6164cd82&amp;type=share"/>
          <p:cNvPicPr>
            <a:picLocks noChangeAspect="1" noChangeArrowheads="1"/>
          </p:cNvPicPr>
          <p:nvPr/>
        </p:nvPicPr>
        <p:blipFill>
          <a:blip r:embed="rId3" cstate="print"/>
          <a:srcRect l="8245" r="9065"/>
          <a:stretch>
            <a:fillRect/>
          </a:stretch>
        </p:blipFill>
        <p:spPr bwMode="auto">
          <a:xfrm>
            <a:off x="0" y="882232"/>
            <a:ext cx="4244400" cy="2463808"/>
          </a:xfrm>
          <a:prstGeom prst="rect">
            <a:avLst/>
          </a:prstGeom>
          <a:noFill/>
        </p:spPr>
      </p:pic>
      <p:sp>
        <p:nvSpPr>
          <p:cNvPr id="34" name="object 37">
            <a:extLst>
              <a:ext uri="{FF2B5EF4-FFF2-40B4-BE49-F238E27FC236}">
                <a16:creationId xmlns="" xmlns:a16="http://schemas.microsoft.com/office/drawing/2014/main" id="{24909C0E-ED00-4871-BF47-3E4B144C8444}"/>
              </a:ext>
            </a:extLst>
          </p:cNvPr>
          <p:cNvSpPr txBox="1"/>
          <p:nvPr/>
        </p:nvSpPr>
        <p:spPr>
          <a:xfrm>
            <a:off x="249032" y="5191450"/>
            <a:ext cx="4221142" cy="485234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инвесторы</a:t>
            </a:r>
          </a:p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См. слайд «Проекты, предложенные бизнесом»</a:t>
            </a:r>
            <a:endParaRPr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45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6160" y="1567160"/>
            <a:ext cx="2568431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600" b="1" dirty="0">
                <a:latin typeface="+mj-lt"/>
                <a:cs typeface="DIN Pro Bold" panose="020B0804020101020102" pitchFamily="34" charset="0"/>
              </a:rPr>
              <a:t>480 </a:t>
            </a:r>
            <a:r>
              <a:rPr sz="1600" b="1" dirty="0" err="1">
                <a:latin typeface="+mj-lt"/>
                <a:cs typeface="DIN Pro Bold" panose="020B0804020101020102" pitchFamily="34" charset="0"/>
              </a:rPr>
              <a:t>респондент</a:t>
            </a:r>
            <a:r>
              <a:rPr lang="ru-RU" sz="1600" b="1" dirty="0" err="1">
                <a:latin typeface="+mj-lt"/>
                <a:cs typeface="DIN Pro Bold" panose="020B0804020101020102" pitchFamily="34" charset="0"/>
              </a:rPr>
              <a:t>ов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>
                <a:latin typeface="+mj-lt"/>
                <a:cs typeface="DIN Pro Bold" panose="020B0804020101020102" pitchFamily="34" charset="0"/>
              </a:rPr>
              <a:t> </a:t>
            </a:r>
            <a:endParaRPr lang="ru-RU" sz="1600" b="1" dirty="0">
              <a:latin typeface="+mj-lt"/>
              <a:cs typeface="DIN Pro Bold" panose="020B0804020101020102" pitchFamily="34" charset="0"/>
            </a:endParaRPr>
          </a:p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sz="1600" b="1" dirty="0">
                <a:latin typeface="+mj-lt"/>
                <a:cs typeface="DIN Pro Bold" panose="020B0804020101020102" pitchFamily="34" charset="0"/>
              </a:rPr>
              <a:t>(&gt;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1,5</a:t>
            </a:r>
            <a:r>
              <a:rPr sz="1600" b="1" dirty="0">
                <a:latin typeface="+mj-lt"/>
                <a:cs typeface="DIN Pro Bold" panose="020B0804020101020102" pitchFamily="34" charset="0"/>
              </a:rPr>
              <a:t>%)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>
                <a:latin typeface="+mj-lt"/>
                <a:cs typeface="DIN Pro Bold" panose="020B0804020101020102" pitchFamily="34" charset="0"/>
              </a:rPr>
              <a:t>из 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31 366 </a:t>
            </a:r>
            <a:r>
              <a:rPr sz="1600" b="1" dirty="0" err="1">
                <a:latin typeface="+mj-lt"/>
                <a:cs typeface="DIN Pro Bold" panose="020B0804020101020102" pitchFamily="34" charset="0"/>
              </a:rPr>
              <a:t>человек</a:t>
            </a:r>
            <a:endParaRPr sz="1600" b="1" dirty="0">
              <a:latin typeface="+mj-lt"/>
              <a:cs typeface="DIN Pro Bold" panose="020B0804020101020102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6160" y="4238625"/>
            <a:ext cx="116967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БИЗНЕС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6160" y="2714625"/>
            <a:ext cx="23082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АДМИНИСТРАЦИЯ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6160" y="5959657"/>
            <a:ext cx="150495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ЭКСПЕРТЫ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6160" y="1190625"/>
            <a:ext cx="13258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НАСЕЛЕНИЕ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6160" y="6279870"/>
            <a:ext cx="225553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600" b="1" dirty="0">
                <a:latin typeface="+mj-lt"/>
              </a:rPr>
              <a:t>15 федеральных </a:t>
            </a:r>
          </a:p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600" b="1" dirty="0">
                <a:latin typeface="+mj-lt"/>
              </a:rPr>
              <a:t>и региональных </a:t>
            </a:r>
            <a:r>
              <a:rPr sz="1600" b="1" dirty="0" err="1">
                <a:latin typeface="+mj-lt"/>
              </a:rPr>
              <a:t>экспертов</a:t>
            </a:r>
            <a:endParaRPr sz="1600" b="1" dirty="0">
              <a:latin typeface="+mj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6160" y="4550568"/>
            <a:ext cx="2759010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sz="1600" b="1" dirty="0">
                <a:latin typeface="+mj-lt"/>
                <a:cs typeface="DIN Pro Bold" panose="020B0804020101020102" pitchFamily="34" charset="0"/>
              </a:rPr>
              <a:t>Анкетирование</a:t>
            </a:r>
          </a:p>
          <a:p>
            <a:pPr marL="12700">
              <a:lnSpc>
                <a:spcPts val="1700"/>
              </a:lnSpc>
            </a:pPr>
            <a:r>
              <a:rPr lang="ru-RU" sz="1600" b="1" dirty="0">
                <a:latin typeface="+mj-lt"/>
                <a:cs typeface="DIN Pro Bold" panose="020B0804020101020102" pitchFamily="34" charset="0"/>
              </a:rPr>
              <a:t>34</a:t>
            </a:r>
            <a:r>
              <a:rPr sz="1600" b="1" dirty="0">
                <a:latin typeface="+mj-lt"/>
                <a:cs typeface="DIN Pro Bold" panose="020B0804020101020102" pitchFamily="34" charset="0"/>
              </a:rPr>
              <a:t> предпринимател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я</a:t>
            </a:r>
            <a:r>
              <a:rPr sz="1600" b="1" dirty="0">
                <a:latin typeface="+mj-lt"/>
                <a:cs typeface="DIN Pro Bold" panose="020B0804020101020102" pitchFamily="34" charset="0"/>
              </a:rPr>
              <a:t>,</a:t>
            </a:r>
          </a:p>
          <a:p>
            <a:pPr marL="12700" marR="252729">
              <a:lnSpc>
                <a:spcPts val="1700"/>
              </a:lnSpc>
              <a:spcBef>
                <a:spcPts val="140"/>
              </a:spcBef>
            </a:pPr>
            <a:r>
              <a:rPr lang="ru-RU" sz="1600" b="1" dirty="0">
                <a:latin typeface="+mj-lt"/>
                <a:cs typeface="DIN Pro Bold" panose="020B0804020101020102" pitchFamily="34" charset="0"/>
              </a:rPr>
              <a:t>и</a:t>
            </a:r>
            <a:r>
              <a:rPr sz="1600" b="1" dirty="0" err="1">
                <a:latin typeface="+mj-lt"/>
                <a:cs typeface="DIN Pro Bold" panose="020B0804020101020102" pitchFamily="34" charset="0"/>
              </a:rPr>
              <a:t>нтервью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 с</a:t>
            </a:r>
            <a:r>
              <a:rPr sz="1600" b="1" dirty="0">
                <a:latin typeface="+mj-lt"/>
                <a:cs typeface="DIN Pro Bold" panose="020B0804020101020102" pitchFamily="34" charset="0"/>
              </a:rPr>
              <a:t> 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20</a:t>
            </a:r>
            <a:r>
              <a:rPr sz="1600" b="1" dirty="0"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latin typeface="+mj-lt"/>
                <a:cs typeface="DIN Pro Bold" panose="020B0804020101020102" pitchFamily="34" charset="0"/>
              </a:rPr>
              <a:t>ключевы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ми</a:t>
            </a:r>
            <a:r>
              <a:rPr sz="1600" b="1" dirty="0"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latin typeface="+mj-lt"/>
                <a:cs typeface="DIN Pro Bold" panose="020B0804020101020102" pitchFamily="34" charset="0"/>
              </a:rPr>
              <a:t>компани</a:t>
            </a:r>
            <a:r>
              <a:rPr lang="ru-RU" sz="1600" b="1" dirty="0" err="1">
                <a:latin typeface="+mj-lt"/>
                <a:cs typeface="DIN Pro Bold" panose="020B0804020101020102" pitchFamily="34" charset="0"/>
              </a:rPr>
              <a:t>ями</a:t>
            </a:r>
            <a:endParaRPr sz="1600" b="1" dirty="0">
              <a:latin typeface="+mj-lt"/>
              <a:cs typeface="DIN Pro Bold" panose="020B0804020101020102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6160" y="3004841"/>
            <a:ext cx="3278586" cy="70275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57225">
              <a:lnSpc>
                <a:spcPts val="1700"/>
              </a:lnSpc>
              <a:spcBef>
                <a:spcPts val="380"/>
              </a:spcBef>
            </a:pPr>
            <a:r>
              <a:rPr sz="1600" b="1" dirty="0">
                <a:latin typeface="+mj-lt"/>
                <a:cs typeface="DIN Pro Bold" panose="020B0804020101020102" pitchFamily="34" charset="0"/>
              </a:rPr>
              <a:t>Работа с </a:t>
            </a:r>
            <a:r>
              <a:rPr sz="1600" b="1" dirty="0" err="1">
                <a:latin typeface="+mj-lt"/>
                <a:cs typeface="DIN Pro Bold" panose="020B0804020101020102" pitchFamily="34" charset="0"/>
              </a:rPr>
              <a:t>командой</a:t>
            </a:r>
            <a:r>
              <a:rPr sz="1600" b="1" dirty="0">
                <a:latin typeface="+mj-lt"/>
                <a:cs typeface="DIN Pro Bold" panose="020B0804020101020102" pitchFamily="34" charset="0"/>
              </a:rPr>
              <a:t>  </a:t>
            </a:r>
            <a:r>
              <a:rPr sz="1600" b="1" dirty="0" err="1">
                <a:latin typeface="+mj-lt"/>
                <a:cs typeface="DIN Pro Bold" panose="020B0804020101020102" pitchFamily="34" charset="0"/>
              </a:rPr>
              <a:t>Администрации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 Моргаушского </a:t>
            </a:r>
            <a:r>
              <a:rPr lang="ru-RU" sz="1600" b="1" dirty="0" smtClean="0">
                <a:latin typeface="+mj-lt"/>
                <a:cs typeface="DIN Pro Bold" panose="020B0804020101020102" pitchFamily="34" charset="0"/>
              </a:rPr>
              <a:t>МО</a:t>
            </a:r>
            <a:endParaRPr sz="1600" b="1" dirty="0">
              <a:latin typeface="+mj-lt"/>
              <a:cs typeface="DIN Pro Bold" panose="020B0804020101020102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 rot="16200000">
            <a:off x="2061682" y="1572837"/>
            <a:ext cx="379095" cy="220979"/>
          </a:xfrm>
          <a:custGeom>
            <a:avLst/>
            <a:gdLst/>
            <a:ahLst/>
            <a:cxnLst/>
            <a:rect l="l" t="t" r="r" b="b"/>
            <a:pathLst>
              <a:path w="379094" h="220979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85" y="219646"/>
                </a:lnTo>
                <a:lnTo>
                  <a:pt x="188353" y="220980"/>
                </a:lnTo>
                <a:lnTo>
                  <a:pt x="190423" y="220980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17" name="object 17"/>
          <p:cNvSpPr/>
          <p:nvPr/>
        </p:nvSpPr>
        <p:spPr>
          <a:xfrm rot="16200000">
            <a:off x="2046354" y="4705201"/>
            <a:ext cx="379095" cy="221615"/>
          </a:xfrm>
          <a:custGeom>
            <a:avLst/>
            <a:gdLst/>
            <a:ahLst/>
            <a:cxnLst/>
            <a:rect l="l" t="t" r="r" b="b"/>
            <a:pathLst>
              <a:path w="379095" h="221614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98" y="219646"/>
                </a:lnTo>
                <a:lnTo>
                  <a:pt x="188353" y="220992"/>
                </a:lnTo>
                <a:lnTo>
                  <a:pt x="190436" y="220992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19" name="object 19"/>
          <p:cNvSpPr/>
          <p:nvPr/>
        </p:nvSpPr>
        <p:spPr>
          <a:xfrm rot="16200000">
            <a:off x="2061820" y="3139813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8206" y="4307682"/>
            <a:ext cx="1069975" cy="1069975"/>
            <a:chOff x="3483640" y="2100784"/>
            <a:chExt cx="1069975" cy="1069975"/>
          </a:xfrm>
        </p:grpSpPr>
        <p:sp>
          <p:nvSpPr>
            <p:cNvPr id="21" name="object 21"/>
            <p:cNvSpPr/>
            <p:nvPr/>
          </p:nvSpPr>
          <p:spPr>
            <a:xfrm>
              <a:off x="3483640" y="2100784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33" y="0"/>
                  </a:moveTo>
                  <a:lnTo>
                    <a:pt x="484462" y="2338"/>
                  </a:lnTo>
                  <a:lnTo>
                    <a:pt x="437028" y="8917"/>
                  </a:lnTo>
                  <a:lnTo>
                    <a:pt x="391021" y="19549"/>
                  </a:lnTo>
                  <a:lnTo>
                    <a:pt x="346628" y="34043"/>
                  </a:lnTo>
                  <a:lnTo>
                    <a:pt x="304037" y="52210"/>
                  </a:lnTo>
                  <a:lnTo>
                    <a:pt x="263437" y="73861"/>
                  </a:lnTo>
                  <a:lnTo>
                    <a:pt x="225016" y="98806"/>
                  </a:lnTo>
                  <a:lnTo>
                    <a:pt x="188961" y="126856"/>
                  </a:lnTo>
                  <a:lnTo>
                    <a:pt x="155462" y="157822"/>
                  </a:lnTo>
                  <a:lnTo>
                    <a:pt x="124706" y="191515"/>
                  </a:lnTo>
                  <a:lnTo>
                    <a:pt x="96881" y="227744"/>
                  </a:lnTo>
                  <a:lnTo>
                    <a:pt x="72176" y="266320"/>
                  </a:lnTo>
                  <a:lnTo>
                    <a:pt x="50779" y="307055"/>
                  </a:lnTo>
                  <a:lnTo>
                    <a:pt x="32879" y="349759"/>
                  </a:lnTo>
                  <a:lnTo>
                    <a:pt x="18662" y="394242"/>
                  </a:lnTo>
                  <a:lnTo>
                    <a:pt x="8318" y="440315"/>
                  </a:lnTo>
                  <a:lnTo>
                    <a:pt x="2034" y="487788"/>
                  </a:lnTo>
                  <a:lnTo>
                    <a:pt x="0" y="536473"/>
                  </a:lnTo>
                  <a:lnTo>
                    <a:pt x="2338" y="585144"/>
                  </a:lnTo>
                  <a:lnTo>
                    <a:pt x="8917" y="632577"/>
                  </a:lnTo>
                  <a:lnTo>
                    <a:pt x="19549" y="678585"/>
                  </a:lnTo>
                  <a:lnTo>
                    <a:pt x="34043" y="722978"/>
                  </a:lnTo>
                  <a:lnTo>
                    <a:pt x="52210" y="765569"/>
                  </a:lnTo>
                  <a:lnTo>
                    <a:pt x="73861" y="806169"/>
                  </a:lnTo>
                  <a:lnTo>
                    <a:pt x="98806" y="844590"/>
                  </a:lnTo>
                  <a:lnTo>
                    <a:pt x="126856" y="880645"/>
                  </a:lnTo>
                  <a:lnTo>
                    <a:pt x="157822" y="914144"/>
                  </a:lnTo>
                  <a:lnTo>
                    <a:pt x="191515" y="944900"/>
                  </a:lnTo>
                  <a:lnTo>
                    <a:pt x="227744" y="972724"/>
                  </a:lnTo>
                  <a:lnTo>
                    <a:pt x="266320" y="997429"/>
                  </a:lnTo>
                  <a:lnTo>
                    <a:pt x="307055" y="1018826"/>
                  </a:lnTo>
                  <a:lnTo>
                    <a:pt x="349759" y="1036727"/>
                  </a:lnTo>
                  <a:lnTo>
                    <a:pt x="394242" y="1050944"/>
                  </a:lnTo>
                  <a:lnTo>
                    <a:pt x="440315" y="1061288"/>
                  </a:lnTo>
                  <a:lnTo>
                    <a:pt x="487788" y="1067571"/>
                  </a:lnTo>
                  <a:lnTo>
                    <a:pt x="536473" y="1069606"/>
                  </a:lnTo>
                  <a:lnTo>
                    <a:pt x="585144" y="1067268"/>
                  </a:lnTo>
                  <a:lnTo>
                    <a:pt x="632578" y="1060688"/>
                  </a:lnTo>
                  <a:lnTo>
                    <a:pt x="678586" y="1050056"/>
                  </a:lnTo>
                  <a:lnTo>
                    <a:pt x="722979" y="1035561"/>
                  </a:lnTo>
                  <a:lnTo>
                    <a:pt x="765571" y="1017393"/>
                  </a:lnTo>
                  <a:lnTo>
                    <a:pt x="806172" y="995742"/>
                  </a:lnTo>
                  <a:lnTo>
                    <a:pt x="844594" y="970795"/>
                  </a:lnTo>
                  <a:lnTo>
                    <a:pt x="880649" y="942744"/>
                  </a:lnTo>
                  <a:lnTo>
                    <a:pt x="914149" y="911777"/>
                  </a:lnTo>
                  <a:lnTo>
                    <a:pt x="944905" y="878084"/>
                  </a:lnTo>
                  <a:lnTo>
                    <a:pt x="972730" y="841854"/>
                  </a:lnTo>
                  <a:lnTo>
                    <a:pt x="997435" y="803276"/>
                  </a:lnTo>
                  <a:lnTo>
                    <a:pt x="1018832" y="762540"/>
                  </a:lnTo>
                  <a:lnTo>
                    <a:pt x="1036732" y="719836"/>
                  </a:lnTo>
                  <a:lnTo>
                    <a:pt x="1050948" y="675352"/>
                  </a:lnTo>
                  <a:lnTo>
                    <a:pt x="1061291" y="629279"/>
                  </a:lnTo>
                  <a:lnTo>
                    <a:pt x="1067573" y="581805"/>
                  </a:lnTo>
                  <a:lnTo>
                    <a:pt x="1069606" y="533120"/>
                  </a:lnTo>
                  <a:lnTo>
                    <a:pt x="1067268" y="484451"/>
                  </a:lnTo>
                  <a:lnTo>
                    <a:pt x="1060688" y="437019"/>
                  </a:lnTo>
                  <a:lnTo>
                    <a:pt x="1050056" y="391014"/>
                  </a:lnTo>
                  <a:lnTo>
                    <a:pt x="1035561" y="346622"/>
                  </a:lnTo>
                  <a:lnTo>
                    <a:pt x="1017394" y="304032"/>
                  </a:lnTo>
                  <a:lnTo>
                    <a:pt x="995742" y="263433"/>
                  </a:lnTo>
                  <a:lnTo>
                    <a:pt x="970796" y="225013"/>
                  </a:lnTo>
                  <a:lnTo>
                    <a:pt x="942745" y="188959"/>
                  </a:lnTo>
                  <a:lnTo>
                    <a:pt x="911779" y="155460"/>
                  </a:lnTo>
                  <a:lnTo>
                    <a:pt x="878086" y="124705"/>
                  </a:lnTo>
                  <a:lnTo>
                    <a:pt x="841856" y="96881"/>
                  </a:lnTo>
                  <a:lnTo>
                    <a:pt x="803280" y="72176"/>
                  </a:lnTo>
                  <a:lnTo>
                    <a:pt x="762545" y="50779"/>
                  </a:lnTo>
                  <a:lnTo>
                    <a:pt x="719842" y="32878"/>
                  </a:lnTo>
                  <a:lnTo>
                    <a:pt x="675360" y="18662"/>
                  </a:lnTo>
                  <a:lnTo>
                    <a:pt x="629288" y="8318"/>
                  </a:lnTo>
                  <a:lnTo>
                    <a:pt x="581816" y="203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789937" y="2360189"/>
              <a:ext cx="439420" cy="607060"/>
            </a:xfrm>
            <a:custGeom>
              <a:avLst/>
              <a:gdLst/>
              <a:ahLst/>
              <a:cxnLst/>
              <a:rect l="l" t="t" r="r" b="b"/>
              <a:pathLst>
                <a:path w="439420" h="607060">
                  <a:moveTo>
                    <a:pt x="99098" y="0"/>
                  </a:moveTo>
                  <a:lnTo>
                    <a:pt x="24930" y="0"/>
                  </a:lnTo>
                  <a:lnTo>
                    <a:pt x="11939" y="845"/>
                  </a:lnTo>
                  <a:lnTo>
                    <a:pt x="4384" y="4295"/>
                  </a:lnTo>
                  <a:lnTo>
                    <a:pt x="873" y="11722"/>
                  </a:lnTo>
                  <a:lnTo>
                    <a:pt x="12" y="24498"/>
                  </a:lnTo>
                  <a:lnTo>
                    <a:pt x="0" y="583044"/>
                  </a:lnTo>
                  <a:lnTo>
                    <a:pt x="884" y="595266"/>
                  </a:lnTo>
                  <a:lnTo>
                    <a:pt x="4306" y="602516"/>
                  </a:lnTo>
                  <a:lnTo>
                    <a:pt x="11446" y="605990"/>
                  </a:lnTo>
                  <a:lnTo>
                    <a:pt x="23482" y="606882"/>
                  </a:lnTo>
                  <a:lnTo>
                    <a:pt x="422694" y="606856"/>
                  </a:lnTo>
                  <a:lnTo>
                    <a:pt x="432968" y="606247"/>
                  </a:lnTo>
                  <a:lnTo>
                    <a:pt x="438238" y="601586"/>
                  </a:lnTo>
                  <a:lnTo>
                    <a:pt x="438645" y="591388"/>
                  </a:lnTo>
                  <a:lnTo>
                    <a:pt x="438866" y="578336"/>
                  </a:lnTo>
                  <a:lnTo>
                    <a:pt x="438759" y="529209"/>
                  </a:lnTo>
                  <a:lnTo>
                    <a:pt x="407784" y="529209"/>
                  </a:lnTo>
                  <a:lnTo>
                    <a:pt x="407784" y="575094"/>
                  </a:lnTo>
                  <a:lnTo>
                    <a:pt x="31546" y="575094"/>
                  </a:lnTo>
                  <a:lnTo>
                    <a:pt x="31546" y="30708"/>
                  </a:lnTo>
                  <a:lnTo>
                    <a:pt x="99098" y="30708"/>
                  </a:lnTo>
                  <a:lnTo>
                    <a:pt x="99098" y="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914465" y="2304063"/>
              <a:ext cx="190332" cy="107153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982428" y="2360269"/>
              <a:ext cx="246379" cy="222250"/>
            </a:xfrm>
            <a:custGeom>
              <a:avLst/>
              <a:gdLst/>
              <a:ahLst/>
              <a:cxnLst/>
              <a:rect l="l" t="t" r="r" b="b"/>
              <a:pathLst>
                <a:path w="246379" h="222250">
                  <a:moveTo>
                    <a:pt x="185191" y="163042"/>
                  </a:moveTo>
                  <a:lnTo>
                    <a:pt x="0" y="163042"/>
                  </a:lnTo>
                  <a:lnTo>
                    <a:pt x="0" y="182702"/>
                  </a:lnTo>
                  <a:lnTo>
                    <a:pt x="185191" y="182702"/>
                  </a:lnTo>
                  <a:lnTo>
                    <a:pt x="185191" y="163042"/>
                  </a:lnTo>
                  <a:close/>
                </a:path>
                <a:path w="246379" h="222250">
                  <a:moveTo>
                    <a:pt x="246265" y="31750"/>
                  </a:moveTo>
                  <a:lnTo>
                    <a:pt x="246151" y="6350"/>
                  </a:lnTo>
                  <a:lnTo>
                    <a:pt x="243674" y="6350"/>
                  </a:lnTo>
                  <a:lnTo>
                    <a:pt x="243674" y="0"/>
                  </a:lnTo>
                  <a:lnTo>
                    <a:pt x="147434" y="0"/>
                  </a:lnTo>
                  <a:lnTo>
                    <a:pt x="147434" y="6350"/>
                  </a:lnTo>
                  <a:lnTo>
                    <a:pt x="147434" y="31750"/>
                  </a:lnTo>
                  <a:lnTo>
                    <a:pt x="215912" y="31750"/>
                  </a:lnTo>
                  <a:lnTo>
                    <a:pt x="215912" y="222250"/>
                  </a:lnTo>
                  <a:lnTo>
                    <a:pt x="246265" y="222250"/>
                  </a:lnTo>
                  <a:lnTo>
                    <a:pt x="246265" y="3175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847122" y="2583037"/>
              <a:ext cx="108762" cy="76873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847738" y="2476408"/>
              <a:ext cx="108927" cy="7678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846574" y="2689282"/>
              <a:ext cx="108851" cy="76644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845722" y="2795456"/>
              <a:ext cx="108851" cy="7684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980878" y="2623921"/>
              <a:ext cx="367030" cy="238125"/>
            </a:xfrm>
            <a:custGeom>
              <a:avLst/>
              <a:gdLst/>
              <a:ahLst/>
              <a:cxnLst/>
              <a:rect l="l" t="t" r="r" b="b"/>
              <a:pathLst>
                <a:path w="367029" h="238125">
                  <a:moveTo>
                    <a:pt x="62496" y="111937"/>
                  </a:moveTo>
                  <a:lnTo>
                    <a:pt x="368" y="111937"/>
                  </a:lnTo>
                  <a:lnTo>
                    <a:pt x="368" y="130594"/>
                  </a:lnTo>
                  <a:lnTo>
                    <a:pt x="62496" y="130594"/>
                  </a:lnTo>
                  <a:lnTo>
                    <a:pt x="62496" y="111937"/>
                  </a:lnTo>
                  <a:close/>
                </a:path>
                <a:path w="367029" h="238125">
                  <a:moveTo>
                    <a:pt x="93446" y="218287"/>
                  </a:moveTo>
                  <a:lnTo>
                    <a:pt x="0" y="218287"/>
                  </a:lnTo>
                  <a:lnTo>
                    <a:pt x="0" y="237680"/>
                  </a:lnTo>
                  <a:lnTo>
                    <a:pt x="88353" y="237655"/>
                  </a:lnTo>
                  <a:lnTo>
                    <a:pt x="90690" y="237286"/>
                  </a:lnTo>
                  <a:lnTo>
                    <a:pt x="93446" y="237058"/>
                  </a:lnTo>
                  <a:lnTo>
                    <a:pt x="93446" y="218287"/>
                  </a:lnTo>
                  <a:close/>
                </a:path>
                <a:path w="367029" h="238125">
                  <a:moveTo>
                    <a:pt x="106883" y="5092"/>
                  </a:moveTo>
                  <a:lnTo>
                    <a:pt x="152" y="5092"/>
                  </a:lnTo>
                  <a:lnTo>
                    <a:pt x="152" y="24879"/>
                  </a:lnTo>
                  <a:lnTo>
                    <a:pt x="106883" y="24879"/>
                  </a:lnTo>
                  <a:lnTo>
                    <a:pt x="106883" y="5092"/>
                  </a:lnTo>
                  <a:close/>
                </a:path>
                <a:path w="367029" h="238125">
                  <a:moveTo>
                    <a:pt x="366433" y="70954"/>
                  </a:moveTo>
                  <a:lnTo>
                    <a:pt x="337261" y="41948"/>
                  </a:lnTo>
                  <a:lnTo>
                    <a:pt x="304482" y="41922"/>
                  </a:lnTo>
                  <a:lnTo>
                    <a:pt x="303072" y="41808"/>
                  </a:lnTo>
                  <a:lnTo>
                    <a:pt x="301459" y="41732"/>
                  </a:lnTo>
                  <a:lnTo>
                    <a:pt x="301459" y="38087"/>
                  </a:lnTo>
                  <a:lnTo>
                    <a:pt x="298361" y="22834"/>
                  </a:lnTo>
                  <a:lnTo>
                    <a:pt x="297078" y="20929"/>
                  </a:lnTo>
                  <a:lnTo>
                    <a:pt x="290233" y="10795"/>
                  </a:lnTo>
                  <a:lnTo>
                    <a:pt x="280149" y="4254"/>
                  </a:lnTo>
                  <a:lnTo>
                    <a:pt x="280149" y="41630"/>
                  </a:lnTo>
                  <a:lnTo>
                    <a:pt x="194652" y="41630"/>
                  </a:lnTo>
                  <a:lnTo>
                    <a:pt x="251066" y="20955"/>
                  </a:lnTo>
                  <a:lnTo>
                    <a:pt x="262013" y="20967"/>
                  </a:lnTo>
                  <a:lnTo>
                    <a:pt x="270344" y="22402"/>
                  </a:lnTo>
                  <a:lnTo>
                    <a:pt x="276301" y="26504"/>
                  </a:lnTo>
                  <a:lnTo>
                    <a:pt x="279654" y="32994"/>
                  </a:lnTo>
                  <a:lnTo>
                    <a:pt x="280149" y="41630"/>
                  </a:lnTo>
                  <a:lnTo>
                    <a:pt x="280149" y="4254"/>
                  </a:lnTo>
                  <a:lnTo>
                    <a:pt x="278041" y="2882"/>
                  </a:lnTo>
                  <a:lnTo>
                    <a:pt x="262699" y="25"/>
                  </a:lnTo>
                  <a:lnTo>
                    <a:pt x="223799" y="0"/>
                  </a:lnTo>
                  <a:lnTo>
                    <a:pt x="210820" y="38"/>
                  </a:lnTo>
                  <a:lnTo>
                    <a:pt x="174790" y="28397"/>
                  </a:lnTo>
                  <a:lnTo>
                    <a:pt x="173520" y="37058"/>
                  </a:lnTo>
                  <a:lnTo>
                    <a:pt x="172847" y="41935"/>
                  </a:lnTo>
                  <a:lnTo>
                    <a:pt x="126136" y="44005"/>
                  </a:lnTo>
                  <a:lnTo>
                    <a:pt x="108559" y="72453"/>
                  </a:lnTo>
                  <a:lnTo>
                    <a:pt x="108597" y="197523"/>
                  </a:lnTo>
                  <a:lnTo>
                    <a:pt x="137274" y="226339"/>
                  </a:lnTo>
                  <a:lnTo>
                    <a:pt x="237820" y="226402"/>
                  </a:lnTo>
                  <a:lnTo>
                    <a:pt x="338353" y="226339"/>
                  </a:lnTo>
                  <a:lnTo>
                    <a:pt x="349643" y="224218"/>
                  </a:lnTo>
                  <a:lnTo>
                    <a:pt x="358521" y="218351"/>
                  </a:lnTo>
                  <a:lnTo>
                    <a:pt x="364337" y="209397"/>
                  </a:lnTo>
                  <a:lnTo>
                    <a:pt x="366433" y="198043"/>
                  </a:lnTo>
                  <a:lnTo>
                    <a:pt x="366433" y="70954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119951" y="2694901"/>
              <a:ext cx="198120" cy="127000"/>
            </a:xfrm>
            <a:custGeom>
              <a:avLst/>
              <a:gdLst/>
              <a:ahLst/>
              <a:cxnLst/>
              <a:rect l="l" t="t" r="r" b="b"/>
              <a:pathLst>
                <a:path w="198120" h="127000">
                  <a:moveTo>
                    <a:pt x="195529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124625"/>
                  </a:lnTo>
                  <a:lnTo>
                    <a:pt x="2197" y="126822"/>
                  </a:lnTo>
                  <a:lnTo>
                    <a:pt x="192811" y="126822"/>
                  </a:lnTo>
                  <a:lnTo>
                    <a:pt x="195529" y="126822"/>
                  </a:lnTo>
                  <a:lnTo>
                    <a:pt x="197726" y="124625"/>
                  </a:lnTo>
                  <a:lnTo>
                    <a:pt x="197726" y="2197"/>
                  </a:lnTo>
                  <a:lnTo>
                    <a:pt x="195529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 rot="16200000">
            <a:off x="2061184" y="6268971"/>
            <a:ext cx="379095" cy="220979"/>
          </a:xfrm>
          <a:custGeom>
            <a:avLst/>
            <a:gdLst/>
            <a:ahLst/>
            <a:cxnLst/>
            <a:rect l="l" t="t" r="r" b="b"/>
            <a:pathLst>
              <a:path w="379095" h="220979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85" y="219646"/>
                </a:lnTo>
                <a:lnTo>
                  <a:pt x="188341" y="220980"/>
                </a:lnTo>
                <a:lnTo>
                  <a:pt x="190423" y="220980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88206" y="5889558"/>
            <a:ext cx="1069975" cy="1069975"/>
            <a:chOff x="8789908" y="2101330"/>
            <a:chExt cx="1069975" cy="1069975"/>
          </a:xfrm>
        </p:grpSpPr>
        <p:sp>
          <p:nvSpPr>
            <p:cNvPr id="33" name="object 33"/>
            <p:cNvSpPr/>
            <p:nvPr/>
          </p:nvSpPr>
          <p:spPr>
            <a:xfrm>
              <a:off x="8789908" y="2101330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20" y="0"/>
                  </a:moveTo>
                  <a:lnTo>
                    <a:pt x="484449" y="2338"/>
                  </a:lnTo>
                  <a:lnTo>
                    <a:pt x="437016" y="8918"/>
                  </a:lnTo>
                  <a:lnTo>
                    <a:pt x="391008" y="19550"/>
                  </a:lnTo>
                  <a:lnTo>
                    <a:pt x="346615" y="34044"/>
                  </a:lnTo>
                  <a:lnTo>
                    <a:pt x="304025" y="52212"/>
                  </a:lnTo>
                  <a:lnTo>
                    <a:pt x="263425" y="73864"/>
                  </a:lnTo>
                  <a:lnTo>
                    <a:pt x="225004" y="98810"/>
                  </a:lnTo>
                  <a:lnTo>
                    <a:pt x="188950" y="126861"/>
                  </a:lnTo>
                  <a:lnTo>
                    <a:pt x="155451" y="157827"/>
                  </a:lnTo>
                  <a:lnTo>
                    <a:pt x="124695" y="191520"/>
                  </a:lnTo>
                  <a:lnTo>
                    <a:pt x="96871" y="227749"/>
                  </a:lnTo>
                  <a:lnTo>
                    <a:pt x="72167" y="266326"/>
                  </a:lnTo>
                  <a:lnTo>
                    <a:pt x="50772" y="307061"/>
                  </a:lnTo>
                  <a:lnTo>
                    <a:pt x="32872" y="349764"/>
                  </a:lnTo>
                  <a:lnTo>
                    <a:pt x="18657" y="394246"/>
                  </a:lnTo>
                  <a:lnTo>
                    <a:pt x="8314" y="440318"/>
                  </a:lnTo>
                  <a:lnTo>
                    <a:pt x="2032" y="487790"/>
                  </a:lnTo>
                  <a:lnTo>
                    <a:pt x="0" y="536473"/>
                  </a:lnTo>
                  <a:lnTo>
                    <a:pt x="2336" y="585144"/>
                  </a:lnTo>
                  <a:lnTo>
                    <a:pt x="8914" y="632577"/>
                  </a:lnTo>
                  <a:lnTo>
                    <a:pt x="19543" y="678585"/>
                  </a:lnTo>
                  <a:lnTo>
                    <a:pt x="34036" y="722978"/>
                  </a:lnTo>
                  <a:lnTo>
                    <a:pt x="52202" y="765569"/>
                  </a:lnTo>
                  <a:lnTo>
                    <a:pt x="73852" y="806169"/>
                  </a:lnTo>
                  <a:lnTo>
                    <a:pt x="98796" y="844590"/>
                  </a:lnTo>
                  <a:lnTo>
                    <a:pt x="126846" y="880645"/>
                  </a:lnTo>
                  <a:lnTo>
                    <a:pt x="157811" y="914144"/>
                  </a:lnTo>
                  <a:lnTo>
                    <a:pt x="191503" y="944900"/>
                  </a:lnTo>
                  <a:lnTo>
                    <a:pt x="227732" y="972724"/>
                  </a:lnTo>
                  <a:lnTo>
                    <a:pt x="266308" y="997429"/>
                  </a:lnTo>
                  <a:lnTo>
                    <a:pt x="307043" y="1018826"/>
                  </a:lnTo>
                  <a:lnTo>
                    <a:pt x="349746" y="1036727"/>
                  </a:lnTo>
                  <a:lnTo>
                    <a:pt x="394229" y="1050944"/>
                  </a:lnTo>
                  <a:lnTo>
                    <a:pt x="440302" y="1061288"/>
                  </a:lnTo>
                  <a:lnTo>
                    <a:pt x="487775" y="1067571"/>
                  </a:lnTo>
                  <a:lnTo>
                    <a:pt x="536460" y="1069606"/>
                  </a:lnTo>
                  <a:lnTo>
                    <a:pt x="585131" y="1067268"/>
                  </a:lnTo>
                  <a:lnTo>
                    <a:pt x="632565" y="1060688"/>
                  </a:lnTo>
                  <a:lnTo>
                    <a:pt x="678573" y="1050057"/>
                  </a:lnTo>
                  <a:lnTo>
                    <a:pt x="722967" y="1035563"/>
                  </a:lnTo>
                  <a:lnTo>
                    <a:pt x="765558" y="1017396"/>
                  </a:lnTo>
                  <a:lnTo>
                    <a:pt x="806159" y="995745"/>
                  </a:lnTo>
                  <a:lnTo>
                    <a:pt x="844581" y="970800"/>
                  </a:lnTo>
                  <a:lnTo>
                    <a:pt x="880636" y="942749"/>
                  </a:lnTo>
                  <a:lnTo>
                    <a:pt x="914136" y="911783"/>
                  </a:lnTo>
                  <a:lnTo>
                    <a:pt x="944892" y="878091"/>
                  </a:lnTo>
                  <a:lnTo>
                    <a:pt x="972717" y="841862"/>
                  </a:lnTo>
                  <a:lnTo>
                    <a:pt x="997422" y="803285"/>
                  </a:lnTo>
                  <a:lnTo>
                    <a:pt x="1018819" y="762551"/>
                  </a:lnTo>
                  <a:lnTo>
                    <a:pt x="1036720" y="719847"/>
                  </a:lnTo>
                  <a:lnTo>
                    <a:pt x="1050935" y="675364"/>
                  </a:lnTo>
                  <a:lnTo>
                    <a:pt x="1061279" y="629291"/>
                  </a:lnTo>
                  <a:lnTo>
                    <a:pt x="1067561" y="581818"/>
                  </a:lnTo>
                  <a:lnTo>
                    <a:pt x="1069594" y="533133"/>
                  </a:lnTo>
                  <a:lnTo>
                    <a:pt x="1067255" y="484462"/>
                  </a:lnTo>
                  <a:lnTo>
                    <a:pt x="1060675" y="437028"/>
                  </a:lnTo>
                  <a:lnTo>
                    <a:pt x="1050043" y="391021"/>
                  </a:lnTo>
                  <a:lnTo>
                    <a:pt x="1035549" y="346628"/>
                  </a:lnTo>
                  <a:lnTo>
                    <a:pt x="1017381" y="304037"/>
                  </a:lnTo>
                  <a:lnTo>
                    <a:pt x="995729" y="263437"/>
                  </a:lnTo>
                  <a:lnTo>
                    <a:pt x="970783" y="225016"/>
                  </a:lnTo>
                  <a:lnTo>
                    <a:pt x="942732" y="188961"/>
                  </a:lnTo>
                  <a:lnTo>
                    <a:pt x="911766" y="155462"/>
                  </a:lnTo>
                  <a:lnTo>
                    <a:pt x="878073" y="124706"/>
                  </a:lnTo>
                  <a:lnTo>
                    <a:pt x="841844" y="96881"/>
                  </a:lnTo>
                  <a:lnTo>
                    <a:pt x="803267" y="72176"/>
                  </a:lnTo>
                  <a:lnTo>
                    <a:pt x="762532" y="50779"/>
                  </a:lnTo>
                  <a:lnTo>
                    <a:pt x="719829" y="32879"/>
                  </a:lnTo>
                  <a:lnTo>
                    <a:pt x="675347" y="18662"/>
                  </a:lnTo>
                  <a:lnTo>
                    <a:pt x="629275" y="8318"/>
                  </a:lnTo>
                  <a:lnTo>
                    <a:pt x="581803" y="2034"/>
                  </a:lnTo>
                  <a:lnTo>
                    <a:pt x="533120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213859" y="2332894"/>
              <a:ext cx="240182" cy="246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000" baseline="-25000" dirty="0">
                <a:latin typeface="+mj-lt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086548" y="2300775"/>
              <a:ext cx="495300" cy="687070"/>
            </a:xfrm>
            <a:custGeom>
              <a:avLst/>
              <a:gdLst/>
              <a:ahLst/>
              <a:cxnLst/>
              <a:rect l="l" t="t" r="r" b="b"/>
              <a:pathLst>
                <a:path w="495300" h="687069">
                  <a:moveTo>
                    <a:pt x="247091" y="0"/>
                  </a:moveTo>
                  <a:lnTo>
                    <a:pt x="246151" y="0"/>
                  </a:lnTo>
                  <a:lnTo>
                    <a:pt x="216574" y="3205"/>
                  </a:lnTo>
                  <a:lnTo>
                    <a:pt x="162589" y="26603"/>
                  </a:lnTo>
                  <a:lnTo>
                    <a:pt x="120641" y="69911"/>
                  </a:lnTo>
                  <a:lnTo>
                    <a:pt x="98617" y="125420"/>
                  </a:lnTo>
                  <a:lnTo>
                    <a:pt x="95961" y="155765"/>
                  </a:lnTo>
                  <a:lnTo>
                    <a:pt x="98957" y="186485"/>
                  </a:lnTo>
                  <a:lnTo>
                    <a:pt x="121876" y="242256"/>
                  </a:lnTo>
                  <a:lnTo>
                    <a:pt x="148095" y="272378"/>
                  </a:lnTo>
                  <a:lnTo>
                    <a:pt x="170891" y="288721"/>
                  </a:lnTo>
                  <a:lnTo>
                    <a:pt x="153024" y="291084"/>
                  </a:lnTo>
                  <a:lnTo>
                    <a:pt x="102539" y="309600"/>
                  </a:lnTo>
                  <a:lnTo>
                    <a:pt x="60336" y="340110"/>
                  </a:lnTo>
                  <a:lnTo>
                    <a:pt x="29279" y="377572"/>
                  </a:lnTo>
                  <a:lnTo>
                    <a:pt x="9453" y="421837"/>
                  </a:lnTo>
                  <a:lnTo>
                    <a:pt x="939" y="472757"/>
                  </a:lnTo>
                  <a:lnTo>
                    <a:pt x="317" y="521576"/>
                  </a:lnTo>
                  <a:lnTo>
                    <a:pt x="634" y="527037"/>
                  </a:lnTo>
                  <a:lnTo>
                    <a:pt x="0" y="620814"/>
                  </a:lnTo>
                  <a:lnTo>
                    <a:pt x="69732" y="661118"/>
                  </a:lnTo>
                  <a:lnTo>
                    <a:pt x="120646" y="672725"/>
                  </a:lnTo>
                  <a:lnTo>
                    <a:pt x="170032" y="680779"/>
                  </a:lnTo>
                  <a:lnTo>
                    <a:pt x="218236" y="685368"/>
                  </a:lnTo>
                  <a:lnTo>
                    <a:pt x="261518" y="686650"/>
                  </a:lnTo>
                  <a:lnTo>
                    <a:pt x="288368" y="686109"/>
                  </a:lnTo>
                  <a:lnTo>
                    <a:pt x="340660" y="681775"/>
                  </a:lnTo>
                  <a:lnTo>
                    <a:pt x="398524" y="671569"/>
                  </a:lnTo>
                  <a:lnTo>
                    <a:pt x="454650" y="654591"/>
                  </a:lnTo>
                  <a:lnTo>
                    <a:pt x="256670" y="654591"/>
                  </a:lnTo>
                  <a:lnTo>
                    <a:pt x="220129" y="653249"/>
                  </a:lnTo>
                  <a:lnTo>
                    <a:pt x="174979" y="649025"/>
                  </a:lnTo>
                  <a:lnTo>
                    <a:pt x="128682" y="641608"/>
                  </a:lnTo>
                  <a:lnTo>
                    <a:pt x="80918" y="630941"/>
                  </a:lnTo>
                  <a:lnTo>
                    <a:pt x="31368" y="616966"/>
                  </a:lnTo>
                  <a:lnTo>
                    <a:pt x="31673" y="559155"/>
                  </a:lnTo>
                  <a:lnTo>
                    <a:pt x="31978" y="559155"/>
                  </a:lnTo>
                  <a:lnTo>
                    <a:pt x="31678" y="521576"/>
                  </a:lnTo>
                  <a:lnTo>
                    <a:pt x="32296" y="474370"/>
                  </a:lnTo>
                  <a:lnTo>
                    <a:pt x="39317" y="431448"/>
                  </a:lnTo>
                  <a:lnTo>
                    <a:pt x="55773" y="394517"/>
                  </a:lnTo>
                  <a:lnTo>
                    <a:pt x="81814" y="363308"/>
                  </a:lnTo>
                  <a:lnTo>
                    <a:pt x="117589" y="337553"/>
                  </a:lnTo>
                  <a:lnTo>
                    <a:pt x="167065" y="321020"/>
                  </a:lnTo>
                  <a:lnTo>
                    <a:pt x="235220" y="319359"/>
                  </a:lnTo>
                  <a:lnTo>
                    <a:pt x="408376" y="319359"/>
                  </a:lnTo>
                  <a:lnTo>
                    <a:pt x="404342" y="316110"/>
                  </a:lnTo>
                  <a:lnTo>
                    <a:pt x="366081" y="297690"/>
                  </a:lnTo>
                  <a:lnTo>
                    <a:pt x="324548" y="289369"/>
                  </a:lnTo>
                  <a:lnTo>
                    <a:pt x="322656" y="289369"/>
                  </a:lnTo>
                  <a:lnTo>
                    <a:pt x="322021" y="289052"/>
                  </a:lnTo>
                  <a:lnTo>
                    <a:pt x="336107" y="278130"/>
                  </a:lnTo>
                  <a:lnTo>
                    <a:pt x="247713" y="278130"/>
                  </a:lnTo>
                  <a:lnTo>
                    <a:pt x="224348" y="275732"/>
                  </a:lnTo>
                  <a:lnTo>
                    <a:pt x="181490" y="258170"/>
                  </a:lnTo>
                  <a:lnTo>
                    <a:pt x="147814" y="224369"/>
                  </a:lnTo>
                  <a:lnTo>
                    <a:pt x="129672" y="179986"/>
                  </a:lnTo>
                  <a:lnTo>
                    <a:pt x="127335" y="155765"/>
                  </a:lnTo>
                  <a:lnTo>
                    <a:pt x="127388" y="154482"/>
                  </a:lnTo>
                  <a:lnTo>
                    <a:pt x="135974" y="108718"/>
                  </a:lnTo>
                  <a:lnTo>
                    <a:pt x="161797" y="68732"/>
                  </a:lnTo>
                  <a:lnTo>
                    <a:pt x="200721" y="41752"/>
                  </a:lnTo>
                  <a:lnTo>
                    <a:pt x="246456" y="32118"/>
                  </a:lnTo>
                  <a:lnTo>
                    <a:pt x="338475" y="32118"/>
                  </a:lnTo>
                  <a:lnTo>
                    <a:pt x="330776" y="25749"/>
                  </a:lnTo>
                  <a:lnTo>
                    <a:pt x="304780" y="11645"/>
                  </a:lnTo>
                  <a:lnTo>
                    <a:pt x="276670" y="2961"/>
                  </a:lnTo>
                  <a:lnTo>
                    <a:pt x="247091" y="0"/>
                  </a:lnTo>
                  <a:close/>
                </a:path>
                <a:path w="495300" h="687069">
                  <a:moveTo>
                    <a:pt x="408376" y="319359"/>
                  </a:moveTo>
                  <a:lnTo>
                    <a:pt x="235220" y="319359"/>
                  </a:lnTo>
                  <a:lnTo>
                    <a:pt x="264375" y="319401"/>
                  </a:lnTo>
                  <a:lnTo>
                    <a:pt x="293588" y="319925"/>
                  </a:lnTo>
                  <a:lnTo>
                    <a:pt x="363466" y="330610"/>
                  </a:lnTo>
                  <a:lnTo>
                    <a:pt x="400066" y="351612"/>
                  </a:lnTo>
                  <a:lnTo>
                    <a:pt x="430119" y="381864"/>
                  </a:lnTo>
                  <a:lnTo>
                    <a:pt x="451292" y="419054"/>
                  </a:lnTo>
                  <a:lnTo>
                    <a:pt x="461251" y="460870"/>
                  </a:lnTo>
                  <a:lnTo>
                    <a:pt x="463170" y="553335"/>
                  </a:lnTo>
                  <a:lnTo>
                    <a:pt x="463264" y="561563"/>
                  </a:lnTo>
                  <a:lnTo>
                    <a:pt x="463441" y="569429"/>
                  </a:lnTo>
                  <a:lnTo>
                    <a:pt x="463448" y="615683"/>
                  </a:lnTo>
                  <a:lnTo>
                    <a:pt x="441204" y="625285"/>
                  </a:lnTo>
                  <a:lnTo>
                    <a:pt x="390249" y="640518"/>
                  </a:lnTo>
                  <a:lnTo>
                    <a:pt x="327049" y="651129"/>
                  </a:lnTo>
                  <a:lnTo>
                    <a:pt x="256670" y="654591"/>
                  </a:lnTo>
                  <a:lnTo>
                    <a:pt x="454650" y="654591"/>
                  </a:lnTo>
                  <a:lnTo>
                    <a:pt x="491112" y="633460"/>
                  </a:lnTo>
                  <a:lnTo>
                    <a:pt x="494804" y="618248"/>
                  </a:lnTo>
                  <a:lnTo>
                    <a:pt x="494753" y="615683"/>
                  </a:lnTo>
                  <a:lnTo>
                    <a:pt x="494804" y="569429"/>
                  </a:lnTo>
                  <a:lnTo>
                    <a:pt x="494624" y="561563"/>
                  </a:lnTo>
                  <a:lnTo>
                    <a:pt x="494526" y="553335"/>
                  </a:lnTo>
                  <a:lnTo>
                    <a:pt x="494463" y="497043"/>
                  </a:lnTo>
                  <a:lnTo>
                    <a:pt x="493872" y="478099"/>
                  </a:lnTo>
                  <a:lnTo>
                    <a:pt x="492607" y="458304"/>
                  </a:lnTo>
                  <a:lnTo>
                    <a:pt x="483465" y="415725"/>
                  </a:lnTo>
                  <a:lnTo>
                    <a:pt x="464637" y="376751"/>
                  </a:lnTo>
                  <a:lnTo>
                    <a:pt x="437729" y="343004"/>
                  </a:lnTo>
                  <a:lnTo>
                    <a:pt x="408376" y="319359"/>
                  </a:lnTo>
                  <a:close/>
                </a:path>
                <a:path w="495300" h="687069">
                  <a:moveTo>
                    <a:pt x="323595" y="289052"/>
                  </a:moveTo>
                  <a:lnTo>
                    <a:pt x="322656" y="289369"/>
                  </a:lnTo>
                  <a:lnTo>
                    <a:pt x="324548" y="289369"/>
                  </a:lnTo>
                  <a:lnTo>
                    <a:pt x="323595" y="289052"/>
                  </a:lnTo>
                  <a:close/>
                </a:path>
                <a:path w="495300" h="687069">
                  <a:moveTo>
                    <a:pt x="338475" y="32118"/>
                  </a:moveTo>
                  <a:lnTo>
                    <a:pt x="247091" y="32118"/>
                  </a:lnTo>
                  <a:lnTo>
                    <a:pt x="270641" y="34482"/>
                  </a:lnTo>
                  <a:lnTo>
                    <a:pt x="292954" y="41394"/>
                  </a:lnTo>
                  <a:lnTo>
                    <a:pt x="331749" y="67767"/>
                  </a:lnTo>
                  <a:lnTo>
                    <a:pt x="358205" y="107515"/>
                  </a:lnTo>
                  <a:lnTo>
                    <a:pt x="367487" y="154482"/>
                  </a:lnTo>
                  <a:lnTo>
                    <a:pt x="358391" y="202709"/>
                  </a:lnTo>
                  <a:lnTo>
                    <a:pt x="333003" y="241842"/>
                  </a:lnTo>
                  <a:lnTo>
                    <a:pt x="294913" y="268207"/>
                  </a:lnTo>
                  <a:lnTo>
                    <a:pt x="247713" y="278130"/>
                  </a:lnTo>
                  <a:lnTo>
                    <a:pt x="336107" y="278130"/>
                  </a:lnTo>
                  <a:lnTo>
                    <a:pt x="353391" y="264728"/>
                  </a:lnTo>
                  <a:lnTo>
                    <a:pt x="377731" y="233206"/>
                  </a:lnTo>
                  <a:lnTo>
                    <a:pt x="393424" y="195965"/>
                  </a:lnTo>
                  <a:lnTo>
                    <a:pt x="398856" y="154482"/>
                  </a:lnTo>
                  <a:lnTo>
                    <a:pt x="395905" y="124003"/>
                  </a:lnTo>
                  <a:lnTo>
                    <a:pt x="387249" y="95149"/>
                  </a:lnTo>
                  <a:lnTo>
                    <a:pt x="373186" y="68584"/>
                  </a:lnTo>
                  <a:lnTo>
                    <a:pt x="354012" y="44970"/>
                  </a:lnTo>
                  <a:lnTo>
                    <a:pt x="338475" y="32118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9117915" y="2620132"/>
              <a:ext cx="432434" cy="335280"/>
            </a:xfrm>
            <a:custGeom>
              <a:avLst/>
              <a:gdLst/>
              <a:ahLst/>
              <a:cxnLst/>
              <a:rect l="l" t="t" r="r" b="b"/>
              <a:pathLst>
                <a:path w="432434" h="335280">
                  <a:moveTo>
                    <a:pt x="233006" y="42"/>
                  </a:moveTo>
                  <a:lnTo>
                    <a:pt x="153327" y="528"/>
                  </a:lnTo>
                  <a:lnTo>
                    <a:pt x="102086" y="10552"/>
                  </a:lnTo>
                  <a:lnTo>
                    <a:pt x="50451" y="43954"/>
                  </a:lnTo>
                  <a:lnTo>
                    <a:pt x="24409" y="75162"/>
                  </a:lnTo>
                  <a:lnTo>
                    <a:pt x="7949" y="112091"/>
                  </a:lnTo>
                  <a:lnTo>
                    <a:pt x="927" y="155011"/>
                  </a:lnTo>
                  <a:lnTo>
                    <a:pt x="268" y="178290"/>
                  </a:lnTo>
                  <a:lnTo>
                    <a:pt x="622" y="239796"/>
                  </a:lnTo>
                  <a:lnTo>
                    <a:pt x="304" y="239796"/>
                  </a:lnTo>
                  <a:lnTo>
                    <a:pt x="0" y="297606"/>
                  </a:lnTo>
                  <a:lnTo>
                    <a:pt x="49555" y="311582"/>
                  </a:lnTo>
                  <a:lnTo>
                    <a:pt x="97318" y="322249"/>
                  </a:lnTo>
                  <a:lnTo>
                    <a:pt x="143612" y="329666"/>
                  </a:lnTo>
                  <a:lnTo>
                    <a:pt x="188760" y="333890"/>
                  </a:lnTo>
                  <a:lnTo>
                    <a:pt x="225303" y="335231"/>
                  </a:lnTo>
                  <a:lnTo>
                    <a:pt x="260997" y="334496"/>
                  </a:lnTo>
                  <a:lnTo>
                    <a:pt x="329234" y="327159"/>
                  </a:lnTo>
                  <a:lnTo>
                    <a:pt x="385595" y="314146"/>
                  </a:lnTo>
                  <a:lnTo>
                    <a:pt x="432079" y="296323"/>
                  </a:lnTo>
                  <a:lnTo>
                    <a:pt x="431761" y="217634"/>
                  </a:lnTo>
                  <a:lnTo>
                    <a:pt x="431911" y="198693"/>
                  </a:lnTo>
                  <a:lnTo>
                    <a:pt x="431152" y="160452"/>
                  </a:lnTo>
                  <a:lnTo>
                    <a:pt x="419931" y="99695"/>
                  </a:lnTo>
                  <a:lnTo>
                    <a:pt x="398756" y="62505"/>
                  </a:lnTo>
                  <a:lnTo>
                    <a:pt x="368703" y="32252"/>
                  </a:lnTo>
                  <a:lnTo>
                    <a:pt x="332102" y="11250"/>
                  </a:lnTo>
                  <a:lnTo>
                    <a:pt x="291287" y="1810"/>
                  </a:lnTo>
                  <a:lnTo>
                    <a:pt x="262219" y="565"/>
                  </a:lnTo>
                  <a:lnTo>
                    <a:pt x="233006" y="4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9230446" y="2655070"/>
              <a:ext cx="206722" cy="241888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</p:grpSp>
      <p:sp>
        <p:nvSpPr>
          <p:cNvPr id="39" name="object 6">
            <a:extLst>
              <a:ext uri="{FF2B5EF4-FFF2-40B4-BE49-F238E27FC236}">
                <a16:creationId xmlns="" xmlns:a16="http://schemas.microsoft.com/office/drawing/2014/main" id="{2E19F96C-4F9B-4225-8590-3CC3DE6F60D1}"/>
              </a:ext>
            </a:extLst>
          </p:cNvPr>
          <p:cNvSpPr txBox="1"/>
          <p:nvPr/>
        </p:nvSpPr>
        <p:spPr>
          <a:xfrm>
            <a:off x="6244482" y="1475329"/>
            <a:ext cx="31849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1450">
              <a:spcBef>
                <a:spcPts val="95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latin typeface="+mj-lt"/>
                <a:cs typeface="DIN Pro Medium" panose="020B0604020101020102" pitchFamily="34" charset="0"/>
              </a:rPr>
              <a:t>Выявлены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ключевые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проблемы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>                           </a:t>
            </a:r>
            <a:r>
              <a:rPr lang="en-US" sz="1200" b="1" dirty="0">
                <a:latin typeface="+mj-lt"/>
                <a:cs typeface="DIN Pro Medium" panose="020B0604020101020102" pitchFamily="34" charset="0"/>
              </a:rPr>
              <a:t>              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и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фактор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>ы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удержания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на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территории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МО</a:t>
            </a:r>
            <a:endParaRPr sz="12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0" name="object 16">
            <a:extLst>
              <a:ext uri="{FF2B5EF4-FFF2-40B4-BE49-F238E27FC236}">
                <a16:creationId xmlns="" xmlns:a16="http://schemas.microsoft.com/office/drawing/2014/main" id="{C4F96453-C8CE-40D2-BD28-73E87CDA7C0E}"/>
              </a:ext>
            </a:extLst>
          </p:cNvPr>
          <p:cNvSpPr/>
          <p:nvPr/>
        </p:nvSpPr>
        <p:spPr>
          <a:xfrm rot="16200000">
            <a:off x="5463213" y="1572837"/>
            <a:ext cx="379095" cy="220979"/>
          </a:xfrm>
          <a:custGeom>
            <a:avLst/>
            <a:gdLst/>
            <a:ahLst/>
            <a:cxnLst/>
            <a:rect l="l" t="t" r="r" b="b"/>
            <a:pathLst>
              <a:path w="379094" h="220979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85" y="219646"/>
                </a:lnTo>
                <a:lnTo>
                  <a:pt x="188353" y="220980"/>
                </a:lnTo>
                <a:lnTo>
                  <a:pt x="190423" y="220980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="" xmlns:a16="http://schemas.microsoft.com/office/drawing/2014/main" id="{59778B19-FAF3-4BB3-965D-9C6A298E1440}"/>
              </a:ext>
            </a:extLst>
          </p:cNvPr>
          <p:cNvSpPr txBox="1"/>
          <p:nvPr/>
        </p:nvSpPr>
        <p:spPr>
          <a:xfrm>
            <a:off x="6261100" y="2214274"/>
            <a:ext cx="4953000" cy="19672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latin typeface="+mj-lt"/>
                <a:cs typeface="DIN Pro Medium" panose="020B0604020101020102" pitchFamily="34" charset="0"/>
              </a:rPr>
              <a:t>Собраны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статистические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данные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по</a:t>
            </a:r>
            <a:r>
              <a:rPr lang="en-US"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ресурсам</a:t>
            </a:r>
            <a:endParaRPr lang="ru-RU" sz="1200" b="1" dirty="0"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latin typeface="+mj-lt"/>
                <a:cs typeface="DIN Pro Medium" panose="020B0604020101020102" pitchFamily="34" charset="0"/>
              </a:rPr>
              <a:t>Определены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проблемы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вовлечения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ресурсов в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оборот</a:t>
            </a:r>
            <a:endParaRPr lang="en-US" sz="1200" b="1" dirty="0"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latin typeface="+mj-lt"/>
                <a:cs typeface="DIN Pro Medium" panose="020B0604020101020102" pitchFamily="34" charset="0"/>
              </a:rPr>
              <a:t>Проведена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сессия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SWOT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>-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анализа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lang="en-US" sz="1200" b="1" dirty="0">
                <a:latin typeface="+mj-lt"/>
                <a:cs typeface="DIN Pro Medium" panose="020B0604020101020102" pitchFamily="34" charset="0"/>
              </a:rPr>
              <a:t>                                                                                 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–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составлен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реестр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первоочередных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действий</a:t>
            </a:r>
            <a:endParaRPr lang="ru-RU" sz="1200" dirty="0"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latin typeface="+mj-lt"/>
                <a:cs typeface="DIN Pro Medium" panose="020B0604020101020102" pitchFamily="34" charset="0"/>
              </a:rPr>
              <a:t>Проведена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сессия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по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определению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пула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перспективных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проектов</a:t>
            </a:r>
            <a:endParaRPr lang="en-US" sz="1200" b="1" dirty="0"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latin typeface="+mj-lt"/>
                <a:cs typeface="DIN Pro Medium" panose="020B0604020101020102" pitchFamily="34" charset="0"/>
              </a:rPr>
              <a:t>Проведен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сбор данных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от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профильных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/>
            </a:r>
            <a:br>
              <a:rPr lang="ru-RU" sz="1200" b="1" dirty="0">
                <a:latin typeface="+mj-lt"/>
                <a:cs typeface="DIN Pro Medium" panose="020B0604020101020102" pitchFamily="34" charset="0"/>
              </a:rPr>
            </a:br>
            <a:r>
              <a:rPr sz="1200" b="1" dirty="0" err="1">
                <a:latin typeface="+mj-lt"/>
                <a:cs typeface="DIN Pro Medium" panose="020B0604020101020102" pitchFamily="34" charset="0"/>
              </a:rPr>
              <a:t>подразделений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–</a:t>
            </a:r>
            <a:r>
              <a:rPr lang="en-US"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консультации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,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идеи</a:t>
            </a:r>
            <a:endParaRPr lang="en-US" sz="1200" dirty="0"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latin typeface="+mj-lt"/>
                <a:cs typeface="DIN Pro Medium" panose="020B0604020101020102" pitchFamily="34" charset="0"/>
              </a:rPr>
              <a:t>Проведена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диагностика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работы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с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инвесторами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в МО</a:t>
            </a:r>
            <a:endParaRPr sz="12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2" name="object 19">
            <a:extLst>
              <a:ext uri="{FF2B5EF4-FFF2-40B4-BE49-F238E27FC236}">
                <a16:creationId xmlns="" xmlns:a16="http://schemas.microsoft.com/office/drawing/2014/main" id="{E0EB4353-3AF9-417D-BA44-80EE71F6DB7D}"/>
              </a:ext>
            </a:extLst>
          </p:cNvPr>
          <p:cNvSpPr/>
          <p:nvPr/>
        </p:nvSpPr>
        <p:spPr>
          <a:xfrm rot="16200000">
            <a:off x="5463849" y="3139814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3" name="object 13">
            <a:extLst>
              <a:ext uri="{FF2B5EF4-FFF2-40B4-BE49-F238E27FC236}">
                <a16:creationId xmlns="" xmlns:a16="http://schemas.microsoft.com/office/drawing/2014/main" id="{781887D4-C1EB-452A-B56C-BFCADD369ECB}"/>
              </a:ext>
            </a:extLst>
          </p:cNvPr>
          <p:cNvSpPr txBox="1"/>
          <p:nvPr/>
        </p:nvSpPr>
        <p:spPr>
          <a:xfrm>
            <a:off x="6261100" y="4587121"/>
            <a:ext cx="4953000" cy="618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latin typeface="+mj-lt"/>
                <a:cs typeface="DIN Pro Medium" panose="020B0604020101020102" pitchFamily="34" charset="0"/>
              </a:rPr>
              <a:t>Выявлены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готовность к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развитию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,</a:t>
            </a:r>
            <a:r>
              <a:rPr lang="en-US"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потенциал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развития,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отношени</a:t>
            </a:r>
            <a:r>
              <a:rPr lang="ru-RU" sz="1200" b="1" dirty="0">
                <a:latin typeface="+mj-lt"/>
                <a:cs typeface="DIN Pro Medium" panose="020B0604020101020102" pitchFamily="34" charset="0"/>
              </a:rPr>
              <a:t>е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к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государственной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поддержке</a:t>
            </a:r>
            <a:endParaRPr sz="1200" b="1" dirty="0"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>
                <a:latin typeface="+mj-lt"/>
                <a:cs typeface="DIN Pro Medium" panose="020B0604020101020102" pitchFamily="34" charset="0"/>
              </a:rPr>
              <a:t>Определены 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ключевые компетенции,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планы</a:t>
            </a:r>
            <a:r>
              <a:rPr sz="1200" b="1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latin typeface="+mj-lt"/>
                <a:cs typeface="DIN Pro Medium" panose="020B0604020101020102" pitchFamily="34" charset="0"/>
              </a:rPr>
              <a:t>развития</a:t>
            </a:r>
            <a:endParaRPr sz="1200" b="1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4" name="object 19">
            <a:extLst>
              <a:ext uri="{FF2B5EF4-FFF2-40B4-BE49-F238E27FC236}">
                <a16:creationId xmlns="" xmlns:a16="http://schemas.microsoft.com/office/drawing/2014/main" id="{233C96C4-6F0F-42B0-BB2C-151C51F5A7AE}"/>
              </a:ext>
            </a:extLst>
          </p:cNvPr>
          <p:cNvSpPr/>
          <p:nvPr/>
        </p:nvSpPr>
        <p:spPr>
          <a:xfrm rot="16200000">
            <a:off x="5466914" y="4718199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="" xmlns:a16="http://schemas.microsoft.com/office/drawing/2014/main" id="{7358C4C9-1D55-414F-AB70-644C6D5C81A9}"/>
              </a:ext>
            </a:extLst>
          </p:cNvPr>
          <p:cNvSpPr txBox="1"/>
          <p:nvPr/>
        </p:nvSpPr>
        <p:spPr>
          <a:xfrm>
            <a:off x="6261100" y="6037527"/>
            <a:ext cx="4724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200" b="1" dirty="0">
                <a:latin typeface="+mj-lt"/>
                <a:cs typeface="DIN Pro Medium" panose="020B0604020101020102" pitchFamily="34" charset="0"/>
              </a:rPr>
              <a:t>Проведена экспертная оценка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устойчиво</a:t>
            </a:r>
            <a:r>
              <a:rPr lang="ru-RU" sz="1200" dirty="0" err="1">
                <a:latin typeface="+mj-lt"/>
                <a:cs typeface="DIN Pro Medium" panose="020B0604020101020102" pitchFamily="34" charset="0"/>
              </a:rPr>
              <a:t>го</a:t>
            </a:r>
            <a:r>
              <a:rPr lang="en-US"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развити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я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территории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,</a:t>
            </a:r>
            <a:r>
              <a:rPr lang="en-US"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формировани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я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городской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среды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,</a:t>
            </a:r>
            <a:r>
              <a:rPr lang="en-US"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систем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ы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государственной</a:t>
            </a:r>
            <a:r>
              <a:rPr lang="en-US"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поддержк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и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бизнеса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, 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туризма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,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нов</a:t>
            </a:r>
            <a:r>
              <a:rPr lang="ru-RU" sz="1200" dirty="0" err="1">
                <a:latin typeface="+mj-lt"/>
                <a:cs typeface="DIN Pro Medium" panose="020B0604020101020102" pitchFamily="34" charset="0"/>
              </a:rPr>
              <a:t>ых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направлени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й</a:t>
            </a:r>
            <a:r>
              <a:rPr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latin typeface="+mj-lt"/>
                <a:cs typeface="DIN Pro Medium" panose="020B0604020101020102" pitchFamily="34" charset="0"/>
              </a:rPr>
              <a:t>бизнеса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, АПК, химического производства</a:t>
            </a:r>
            <a:endParaRPr sz="12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6" name="object 19">
            <a:extLst>
              <a:ext uri="{FF2B5EF4-FFF2-40B4-BE49-F238E27FC236}">
                <a16:creationId xmlns="" xmlns:a16="http://schemas.microsoft.com/office/drawing/2014/main" id="{0AE96CF0-FABF-4714-A0FA-CEB44897C433}"/>
              </a:ext>
            </a:extLst>
          </p:cNvPr>
          <p:cNvSpPr/>
          <p:nvPr/>
        </p:nvSpPr>
        <p:spPr>
          <a:xfrm rot="16200000">
            <a:off x="5458857" y="6256959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9" name="Номер слайда 5">
            <a:extLst>
              <a:ext uri="{FF2B5EF4-FFF2-40B4-BE49-F238E27FC236}">
                <a16:creationId xmlns="" xmlns:a16="http://schemas.microsoft.com/office/drawing/2014/main" id="{E5654E10-E620-41ED-B780-B07DD52053B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5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="" xmlns:a16="http://schemas.microsoft.com/office/drawing/2014/main" id="{3B54FE0A-063C-47F6-A0F5-D510918EC004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5">
            <a:extLst>
              <a:ext uri="{FF2B5EF4-FFF2-40B4-BE49-F238E27FC236}">
                <a16:creationId xmlns="" xmlns:a16="http://schemas.microsoft.com/office/drawing/2014/main" id="{61F72EAF-CFBA-4B8A-A9D8-54D1066CBF97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НАПРАВЛЕНИЯ СБОРА ИНФОРМАЦИИ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25E49C85-9745-4D86-9367-DFBADF3A7CE8}"/>
              </a:ext>
            </a:extLst>
          </p:cNvPr>
          <p:cNvGrpSpPr/>
          <p:nvPr/>
        </p:nvGrpSpPr>
        <p:grpSpPr>
          <a:xfrm>
            <a:off x="6602" y="2192232"/>
            <a:ext cx="2615189" cy="2042164"/>
            <a:chOff x="6602" y="2192232"/>
            <a:chExt cx="2615189" cy="2042164"/>
          </a:xfrm>
        </p:grpSpPr>
        <p:sp>
          <p:nvSpPr>
            <p:cNvPr id="52" name="object 21">
              <a:extLst>
                <a:ext uri="{FF2B5EF4-FFF2-40B4-BE49-F238E27FC236}">
                  <a16:creationId xmlns="" xmlns:a16="http://schemas.microsoft.com/office/drawing/2014/main" id="{9F13020E-291E-4BAE-B55D-5590FE25979C}"/>
                </a:ext>
              </a:extLst>
            </p:cNvPr>
            <p:cNvSpPr/>
            <p:nvPr/>
          </p:nvSpPr>
          <p:spPr>
            <a:xfrm>
              <a:off x="788206" y="2733228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33" y="0"/>
                  </a:moveTo>
                  <a:lnTo>
                    <a:pt x="484462" y="2338"/>
                  </a:lnTo>
                  <a:lnTo>
                    <a:pt x="437028" y="8917"/>
                  </a:lnTo>
                  <a:lnTo>
                    <a:pt x="391021" y="19549"/>
                  </a:lnTo>
                  <a:lnTo>
                    <a:pt x="346628" y="34043"/>
                  </a:lnTo>
                  <a:lnTo>
                    <a:pt x="304037" y="52210"/>
                  </a:lnTo>
                  <a:lnTo>
                    <a:pt x="263437" y="73861"/>
                  </a:lnTo>
                  <a:lnTo>
                    <a:pt x="225016" y="98806"/>
                  </a:lnTo>
                  <a:lnTo>
                    <a:pt x="188961" y="126856"/>
                  </a:lnTo>
                  <a:lnTo>
                    <a:pt x="155462" y="157822"/>
                  </a:lnTo>
                  <a:lnTo>
                    <a:pt x="124706" y="191515"/>
                  </a:lnTo>
                  <a:lnTo>
                    <a:pt x="96881" y="227744"/>
                  </a:lnTo>
                  <a:lnTo>
                    <a:pt x="72176" y="266320"/>
                  </a:lnTo>
                  <a:lnTo>
                    <a:pt x="50779" y="307055"/>
                  </a:lnTo>
                  <a:lnTo>
                    <a:pt x="32879" y="349759"/>
                  </a:lnTo>
                  <a:lnTo>
                    <a:pt x="18662" y="394242"/>
                  </a:lnTo>
                  <a:lnTo>
                    <a:pt x="8318" y="440315"/>
                  </a:lnTo>
                  <a:lnTo>
                    <a:pt x="2034" y="487788"/>
                  </a:lnTo>
                  <a:lnTo>
                    <a:pt x="0" y="536473"/>
                  </a:lnTo>
                  <a:lnTo>
                    <a:pt x="2338" y="585144"/>
                  </a:lnTo>
                  <a:lnTo>
                    <a:pt x="8917" y="632577"/>
                  </a:lnTo>
                  <a:lnTo>
                    <a:pt x="19549" y="678585"/>
                  </a:lnTo>
                  <a:lnTo>
                    <a:pt x="34043" y="722978"/>
                  </a:lnTo>
                  <a:lnTo>
                    <a:pt x="52210" y="765569"/>
                  </a:lnTo>
                  <a:lnTo>
                    <a:pt x="73861" y="806169"/>
                  </a:lnTo>
                  <a:lnTo>
                    <a:pt x="98806" y="844590"/>
                  </a:lnTo>
                  <a:lnTo>
                    <a:pt x="126856" y="880645"/>
                  </a:lnTo>
                  <a:lnTo>
                    <a:pt x="157822" y="914144"/>
                  </a:lnTo>
                  <a:lnTo>
                    <a:pt x="191515" y="944900"/>
                  </a:lnTo>
                  <a:lnTo>
                    <a:pt x="227744" y="972724"/>
                  </a:lnTo>
                  <a:lnTo>
                    <a:pt x="266320" y="997429"/>
                  </a:lnTo>
                  <a:lnTo>
                    <a:pt x="307055" y="1018826"/>
                  </a:lnTo>
                  <a:lnTo>
                    <a:pt x="349759" y="1036727"/>
                  </a:lnTo>
                  <a:lnTo>
                    <a:pt x="394242" y="1050944"/>
                  </a:lnTo>
                  <a:lnTo>
                    <a:pt x="440315" y="1061288"/>
                  </a:lnTo>
                  <a:lnTo>
                    <a:pt x="487788" y="1067571"/>
                  </a:lnTo>
                  <a:lnTo>
                    <a:pt x="536473" y="1069606"/>
                  </a:lnTo>
                  <a:lnTo>
                    <a:pt x="585144" y="1067268"/>
                  </a:lnTo>
                  <a:lnTo>
                    <a:pt x="632578" y="1060688"/>
                  </a:lnTo>
                  <a:lnTo>
                    <a:pt x="678586" y="1050056"/>
                  </a:lnTo>
                  <a:lnTo>
                    <a:pt x="722979" y="1035561"/>
                  </a:lnTo>
                  <a:lnTo>
                    <a:pt x="765571" y="1017393"/>
                  </a:lnTo>
                  <a:lnTo>
                    <a:pt x="806172" y="995742"/>
                  </a:lnTo>
                  <a:lnTo>
                    <a:pt x="844594" y="970795"/>
                  </a:lnTo>
                  <a:lnTo>
                    <a:pt x="880649" y="942744"/>
                  </a:lnTo>
                  <a:lnTo>
                    <a:pt x="914149" y="911777"/>
                  </a:lnTo>
                  <a:lnTo>
                    <a:pt x="944905" y="878084"/>
                  </a:lnTo>
                  <a:lnTo>
                    <a:pt x="972730" y="841854"/>
                  </a:lnTo>
                  <a:lnTo>
                    <a:pt x="997435" y="803276"/>
                  </a:lnTo>
                  <a:lnTo>
                    <a:pt x="1018832" y="762540"/>
                  </a:lnTo>
                  <a:lnTo>
                    <a:pt x="1036732" y="719836"/>
                  </a:lnTo>
                  <a:lnTo>
                    <a:pt x="1050948" y="675352"/>
                  </a:lnTo>
                  <a:lnTo>
                    <a:pt x="1061291" y="629279"/>
                  </a:lnTo>
                  <a:lnTo>
                    <a:pt x="1067573" y="581805"/>
                  </a:lnTo>
                  <a:lnTo>
                    <a:pt x="1069606" y="533120"/>
                  </a:lnTo>
                  <a:lnTo>
                    <a:pt x="1067268" y="484451"/>
                  </a:lnTo>
                  <a:lnTo>
                    <a:pt x="1060688" y="437019"/>
                  </a:lnTo>
                  <a:lnTo>
                    <a:pt x="1050056" y="391014"/>
                  </a:lnTo>
                  <a:lnTo>
                    <a:pt x="1035561" y="346622"/>
                  </a:lnTo>
                  <a:lnTo>
                    <a:pt x="1017394" y="304032"/>
                  </a:lnTo>
                  <a:lnTo>
                    <a:pt x="995742" y="263433"/>
                  </a:lnTo>
                  <a:lnTo>
                    <a:pt x="970796" y="225013"/>
                  </a:lnTo>
                  <a:lnTo>
                    <a:pt x="942745" y="188959"/>
                  </a:lnTo>
                  <a:lnTo>
                    <a:pt x="911779" y="155460"/>
                  </a:lnTo>
                  <a:lnTo>
                    <a:pt x="878086" y="124705"/>
                  </a:lnTo>
                  <a:lnTo>
                    <a:pt x="841856" y="96881"/>
                  </a:lnTo>
                  <a:lnTo>
                    <a:pt x="803280" y="72176"/>
                  </a:lnTo>
                  <a:lnTo>
                    <a:pt x="762545" y="50779"/>
                  </a:lnTo>
                  <a:lnTo>
                    <a:pt x="719842" y="32878"/>
                  </a:lnTo>
                  <a:lnTo>
                    <a:pt x="675360" y="18662"/>
                  </a:lnTo>
                  <a:lnTo>
                    <a:pt x="629288" y="8318"/>
                  </a:lnTo>
                  <a:lnTo>
                    <a:pt x="581816" y="203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A47A8140-75C3-4D22-84BE-469A11454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" y="2192232"/>
              <a:ext cx="2615189" cy="2042164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AB6DAD4A-8EFA-4F84-A189-21C755F59038}"/>
              </a:ext>
            </a:extLst>
          </p:cNvPr>
          <p:cNvGrpSpPr/>
          <p:nvPr/>
        </p:nvGrpSpPr>
        <p:grpSpPr>
          <a:xfrm>
            <a:off x="-156045" y="442391"/>
            <a:ext cx="2882978" cy="2402482"/>
            <a:chOff x="-156045" y="442391"/>
            <a:chExt cx="2882978" cy="2402482"/>
          </a:xfrm>
        </p:grpSpPr>
        <p:sp>
          <p:nvSpPr>
            <p:cNvPr id="53" name="object 21">
              <a:extLst>
                <a:ext uri="{FF2B5EF4-FFF2-40B4-BE49-F238E27FC236}">
                  <a16:creationId xmlns="" xmlns:a16="http://schemas.microsoft.com/office/drawing/2014/main" id="{FBD4F4B1-EF49-48C9-A0DE-CC7C74F90B26}"/>
                </a:ext>
              </a:extLst>
            </p:cNvPr>
            <p:cNvSpPr/>
            <p:nvPr/>
          </p:nvSpPr>
          <p:spPr>
            <a:xfrm>
              <a:off x="788206" y="1144299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33" y="0"/>
                  </a:moveTo>
                  <a:lnTo>
                    <a:pt x="484462" y="2338"/>
                  </a:lnTo>
                  <a:lnTo>
                    <a:pt x="437028" y="8917"/>
                  </a:lnTo>
                  <a:lnTo>
                    <a:pt x="391021" y="19549"/>
                  </a:lnTo>
                  <a:lnTo>
                    <a:pt x="346628" y="34043"/>
                  </a:lnTo>
                  <a:lnTo>
                    <a:pt x="304037" y="52210"/>
                  </a:lnTo>
                  <a:lnTo>
                    <a:pt x="263437" y="73861"/>
                  </a:lnTo>
                  <a:lnTo>
                    <a:pt x="225016" y="98806"/>
                  </a:lnTo>
                  <a:lnTo>
                    <a:pt x="188961" y="126856"/>
                  </a:lnTo>
                  <a:lnTo>
                    <a:pt x="155462" y="157822"/>
                  </a:lnTo>
                  <a:lnTo>
                    <a:pt x="124706" y="191515"/>
                  </a:lnTo>
                  <a:lnTo>
                    <a:pt x="96881" y="227744"/>
                  </a:lnTo>
                  <a:lnTo>
                    <a:pt x="72176" y="266320"/>
                  </a:lnTo>
                  <a:lnTo>
                    <a:pt x="50779" y="307055"/>
                  </a:lnTo>
                  <a:lnTo>
                    <a:pt x="32879" y="349759"/>
                  </a:lnTo>
                  <a:lnTo>
                    <a:pt x="18662" y="394242"/>
                  </a:lnTo>
                  <a:lnTo>
                    <a:pt x="8318" y="440315"/>
                  </a:lnTo>
                  <a:lnTo>
                    <a:pt x="2034" y="487788"/>
                  </a:lnTo>
                  <a:lnTo>
                    <a:pt x="0" y="536473"/>
                  </a:lnTo>
                  <a:lnTo>
                    <a:pt x="2338" y="585144"/>
                  </a:lnTo>
                  <a:lnTo>
                    <a:pt x="8917" y="632577"/>
                  </a:lnTo>
                  <a:lnTo>
                    <a:pt x="19549" y="678585"/>
                  </a:lnTo>
                  <a:lnTo>
                    <a:pt x="34043" y="722978"/>
                  </a:lnTo>
                  <a:lnTo>
                    <a:pt x="52210" y="765569"/>
                  </a:lnTo>
                  <a:lnTo>
                    <a:pt x="73861" y="806169"/>
                  </a:lnTo>
                  <a:lnTo>
                    <a:pt x="98806" y="844590"/>
                  </a:lnTo>
                  <a:lnTo>
                    <a:pt x="126856" y="880645"/>
                  </a:lnTo>
                  <a:lnTo>
                    <a:pt x="157822" y="914144"/>
                  </a:lnTo>
                  <a:lnTo>
                    <a:pt x="191515" y="944900"/>
                  </a:lnTo>
                  <a:lnTo>
                    <a:pt x="227744" y="972724"/>
                  </a:lnTo>
                  <a:lnTo>
                    <a:pt x="266320" y="997429"/>
                  </a:lnTo>
                  <a:lnTo>
                    <a:pt x="307055" y="1018826"/>
                  </a:lnTo>
                  <a:lnTo>
                    <a:pt x="349759" y="1036727"/>
                  </a:lnTo>
                  <a:lnTo>
                    <a:pt x="394242" y="1050944"/>
                  </a:lnTo>
                  <a:lnTo>
                    <a:pt x="440315" y="1061288"/>
                  </a:lnTo>
                  <a:lnTo>
                    <a:pt x="487788" y="1067571"/>
                  </a:lnTo>
                  <a:lnTo>
                    <a:pt x="536473" y="1069606"/>
                  </a:lnTo>
                  <a:lnTo>
                    <a:pt x="585144" y="1067268"/>
                  </a:lnTo>
                  <a:lnTo>
                    <a:pt x="632578" y="1060688"/>
                  </a:lnTo>
                  <a:lnTo>
                    <a:pt x="678586" y="1050056"/>
                  </a:lnTo>
                  <a:lnTo>
                    <a:pt x="722979" y="1035561"/>
                  </a:lnTo>
                  <a:lnTo>
                    <a:pt x="765571" y="1017393"/>
                  </a:lnTo>
                  <a:lnTo>
                    <a:pt x="806172" y="995742"/>
                  </a:lnTo>
                  <a:lnTo>
                    <a:pt x="844594" y="970795"/>
                  </a:lnTo>
                  <a:lnTo>
                    <a:pt x="880649" y="942744"/>
                  </a:lnTo>
                  <a:lnTo>
                    <a:pt x="914149" y="911777"/>
                  </a:lnTo>
                  <a:lnTo>
                    <a:pt x="944905" y="878084"/>
                  </a:lnTo>
                  <a:lnTo>
                    <a:pt x="972730" y="841854"/>
                  </a:lnTo>
                  <a:lnTo>
                    <a:pt x="997435" y="803276"/>
                  </a:lnTo>
                  <a:lnTo>
                    <a:pt x="1018832" y="762540"/>
                  </a:lnTo>
                  <a:lnTo>
                    <a:pt x="1036732" y="719836"/>
                  </a:lnTo>
                  <a:lnTo>
                    <a:pt x="1050948" y="675352"/>
                  </a:lnTo>
                  <a:lnTo>
                    <a:pt x="1061291" y="629279"/>
                  </a:lnTo>
                  <a:lnTo>
                    <a:pt x="1067573" y="581805"/>
                  </a:lnTo>
                  <a:lnTo>
                    <a:pt x="1069606" y="533120"/>
                  </a:lnTo>
                  <a:lnTo>
                    <a:pt x="1067268" y="484451"/>
                  </a:lnTo>
                  <a:lnTo>
                    <a:pt x="1060688" y="437019"/>
                  </a:lnTo>
                  <a:lnTo>
                    <a:pt x="1050056" y="391014"/>
                  </a:lnTo>
                  <a:lnTo>
                    <a:pt x="1035561" y="346622"/>
                  </a:lnTo>
                  <a:lnTo>
                    <a:pt x="1017394" y="304032"/>
                  </a:lnTo>
                  <a:lnTo>
                    <a:pt x="995742" y="263433"/>
                  </a:lnTo>
                  <a:lnTo>
                    <a:pt x="970796" y="225013"/>
                  </a:lnTo>
                  <a:lnTo>
                    <a:pt x="942745" y="188959"/>
                  </a:lnTo>
                  <a:lnTo>
                    <a:pt x="911779" y="155460"/>
                  </a:lnTo>
                  <a:lnTo>
                    <a:pt x="878086" y="124705"/>
                  </a:lnTo>
                  <a:lnTo>
                    <a:pt x="841856" y="96881"/>
                  </a:lnTo>
                  <a:lnTo>
                    <a:pt x="803280" y="72176"/>
                  </a:lnTo>
                  <a:lnTo>
                    <a:pt x="762545" y="50779"/>
                  </a:lnTo>
                  <a:lnTo>
                    <a:pt x="719842" y="32878"/>
                  </a:lnTo>
                  <a:lnTo>
                    <a:pt x="675360" y="18662"/>
                  </a:lnTo>
                  <a:lnTo>
                    <a:pt x="629288" y="8318"/>
                  </a:lnTo>
                  <a:lnTo>
                    <a:pt x="581816" y="203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="" xmlns:a16="http://schemas.microsoft.com/office/drawing/2014/main" id="{9A44E9CD-BF04-46B5-8BD0-DDBFE0C1F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045" y="442391"/>
              <a:ext cx="2882978" cy="2402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441920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149339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62493" y="1122895"/>
            <a:ext cx="30179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62" marR="0" lvl="0" indent="0" algn="l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lang="ru-RU" sz="1603" b="1" noProof="0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38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l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5" b="1" i="0" u="none" strike="noStrike" kern="1200" cap="none" spc="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 </a:t>
            </a:r>
            <a:r>
              <a:rPr kumimoji="0" sz="895" b="1" i="0" u="none" strike="noStrike" kern="1200" cap="none" spc="14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ме</a:t>
            </a:r>
            <a:r>
              <a:rPr kumimoji="0" sz="895" b="1" i="0" u="none" strike="noStrike" kern="1200" cap="none" spc="33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.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64139" y="994417"/>
            <a:ext cx="728141" cy="455687"/>
          </a:xfrm>
          <a:custGeom>
            <a:avLst/>
            <a:gdLst/>
            <a:ahLst/>
            <a:cxnLst/>
            <a:rect l="l" t="t" r="r" b="b"/>
            <a:pathLst>
              <a:path w="772160" h="483234">
                <a:moveTo>
                  <a:pt x="771677" y="0"/>
                </a:moveTo>
                <a:lnTo>
                  <a:pt x="107518" y="292"/>
                </a:lnTo>
                <a:lnTo>
                  <a:pt x="0" y="107911"/>
                </a:lnTo>
                <a:lnTo>
                  <a:pt x="177" y="482854"/>
                </a:lnTo>
                <a:lnTo>
                  <a:pt x="664337" y="482561"/>
                </a:lnTo>
                <a:lnTo>
                  <a:pt x="771842" y="374954"/>
                </a:lnTo>
                <a:lnTo>
                  <a:pt x="77167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9749" y="1122895"/>
            <a:ext cx="55659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22,4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71848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15287" y="1122895"/>
            <a:ext cx="44131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noProof="0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7,8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0379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16601" y="1131451"/>
            <a:ext cx="49552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noProof="0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1,5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71856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46599" y="2383116"/>
            <a:ext cx="6045201" cy="1171256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Организация туристического объекта – комплексной рекреационной территории семейного формата с развитой инфраструктурой активного отдыха и гастрономией; важно использовать природный ресурс – лесной массив, прибрежную полосу р. Волга.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Основные посетители – жители агломерации г. Чебоксары, туристы из соседних регионов посещающие Чувашскую республику (активный туризм), а так же, пассажиры транзитного транспорта (при рекламной поддержке).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Объекты комплекса, гастрономия, содержание деятельности должны отражать специфику места – дополнительный фактор притяжения; комплекс будет востребован в формате отдыха выходного дня.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546599" y="5414187"/>
            <a:ext cx="6153151" cy="324970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Федеральные и региональные туроператоры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Агентство по развитию туризма Чувашской Республики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291" y="6540370"/>
            <a:ext cx="4444494" cy="704590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Предоставление земельного участка с подведенными коммуникациями / подведение коммуникаций на основе ГЧП / МЧП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 на строительство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Поддержка в части предоставления целевых займов / предоставления гарантий</a:t>
            </a:r>
          </a:p>
          <a:p>
            <a:pPr marL="161678" marR="0" lvl="0" indent="-161678" algn="l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60900" y="6540370"/>
            <a:ext cx="5295703" cy="632327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Консультационная поддержка в части подготовки и согласования концепции комплекса 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Включение объекта в туристические маршруты для формирования спроса в других регионах и поддержки сбыта на местном уровне, включение в портал </a:t>
            </a:r>
            <a:r>
              <a:rPr lang="en-US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https://visitvolga.ru</a:t>
            </a: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</a:endParaRP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</a:endParaRPr>
          </a:p>
          <a:p>
            <a:pPr marL="173655" marR="0" lvl="0" indent="-161678" algn="l" defTabSz="1008400" rtl="0" eaLnBrk="1" fontAlgn="auto" latinLnBrk="0" hangingPunct="1">
              <a:lnSpc>
                <a:spcPts val="850"/>
              </a:lnSpc>
              <a:spcBef>
                <a:spcPts val="95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="" xmlns:a16="http://schemas.microsoft.com/office/drawing/2014/main" id="{510CBC30-5FDD-44C3-9828-1E4A9EB069DA}"/>
              </a:ext>
            </a:extLst>
          </p:cNvPr>
          <p:cNvSpPr txBox="1"/>
          <p:nvPr/>
        </p:nvSpPr>
        <p:spPr>
          <a:xfrm>
            <a:off x="4730687" y="5104275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6" name="object 23">
            <a:extLst>
              <a:ext uri="{FF2B5EF4-FFF2-40B4-BE49-F238E27FC236}">
                <a16:creationId xmlns="" xmlns:a16="http://schemas.microsoft.com/office/drawing/2014/main" id="{0384A0FB-551D-4F8B-A192-7A066156836A}"/>
              </a:ext>
            </a:extLst>
          </p:cNvPr>
          <p:cNvSpPr txBox="1"/>
          <p:nvPr/>
        </p:nvSpPr>
        <p:spPr>
          <a:xfrm>
            <a:off x="8307302" y="1175922"/>
            <a:ext cx="612573" cy="15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672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spc="37" noProof="0" dirty="0">
                <a:solidFill>
                  <a:srgbClr val="414042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31,1</a:t>
            </a:r>
            <a:r>
              <a:rPr kumimoji="0" sz="1603" b="1" i="0" u="none" strike="noStrike" kern="1200" cap="none" spc="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%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DA22C8F-C2B7-47CB-A721-F13C703001FD}"/>
              </a:ext>
            </a:extLst>
          </p:cNvPr>
          <p:cNvSpPr/>
          <p:nvPr/>
        </p:nvSpPr>
        <p:spPr>
          <a:xfrm>
            <a:off x="0" y="-2"/>
            <a:ext cx="10693400" cy="737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="" xmlns:a16="http://schemas.microsoft.com/office/drawing/2014/main" id="{4BB8CFBD-83F8-40A0-A886-201A5553B8D6}"/>
              </a:ext>
            </a:extLst>
          </p:cNvPr>
          <p:cNvSpPr txBox="1">
            <a:spLocks/>
          </p:cNvSpPr>
          <p:nvPr/>
        </p:nvSpPr>
        <p:spPr>
          <a:xfrm>
            <a:off x="225858" y="114118"/>
            <a:ext cx="103915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sz="1800" kern="0" dirty="0">
                <a:solidFill>
                  <a:srgbClr val="1F427B"/>
                </a:solidFill>
                <a:latin typeface="Calibri" panose="020F0502020204030204"/>
              </a:rPr>
              <a:t>Организация прибрежной полосы в качестве зоны отдыха и сопутствующими объектами инфраструктуры гостеприимства (кафе, места отдыха, рыбной ловли, прогулками по воде и т.д.)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Номер слайда 5">
            <a:extLst>
              <a:ext uri="{FF2B5EF4-FFF2-40B4-BE49-F238E27FC236}">
                <a16:creationId xmlns="" xmlns:a16="http://schemas.microsoft.com/office/drawing/2014/main" id="{FB454341-114F-44A8-B1CD-514306B56E61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="" xmlns:a16="http://schemas.microsoft.com/office/drawing/2014/main" id="{D841A995-432C-403B-AA75-7BA00638B6B6}"/>
              </a:ext>
            </a:extLst>
          </p:cNvPr>
          <p:cNvSpPr txBox="1"/>
          <p:nvPr/>
        </p:nvSpPr>
        <p:spPr>
          <a:xfrm>
            <a:off x="7009763" y="1526784"/>
            <a:ext cx="1007182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04" marR="4791" lvl="0" indent="-10504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СРОК  О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</a:t>
            </a:r>
            <a:r>
              <a:rPr kumimoji="0" sz="895" b="1" i="0" u="none" strike="noStrike" kern="1200" cap="none" spc="-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У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ПАЕМО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6" name="object 15">
            <a:extLst>
              <a:ext uri="{FF2B5EF4-FFF2-40B4-BE49-F238E27FC236}">
                <a16:creationId xmlns="" xmlns:a16="http://schemas.microsoft.com/office/drawing/2014/main" id="{B90D06AC-BB4B-4EBD-9DE4-EC86F6404D09}"/>
              </a:ext>
            </a:extLst>
          </p:cNvPr>
          <p:cNvSpPr txBox="1"/>
          <p:nvPr/>
        </p:nvSpPr>
        <p:spPr>
          <a:xfrm>
            <a:off x="4775020" y="1526784"/>
            <a:ext cx="907182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ИНВ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Е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ТИЦИИ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="" xmlns:a16="http://schemas.microsoft.com/office/drawing/2014/main" id="{97770F0D-D576-4C45-82F8-CEB2F89E7A85}"/>
              </a:ext>
            </a:extLst>
          </p:cNvPr>
          <p:cNvSpPr txBox="1"/>
          <p:nvPr/>
        </p:nvSpPr>
        <p:spPr>
          <a:xfrm>
            <a:off x="9397972" y="1526784"/>
            <a:ext cx="676046" cy="245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NPV</a:t>
            </a:r>
            <a:endParaRPr kumimoji="0" lang="ru-RU" sz="895" b="1" i="0" u="none" strike="noStrike" kern="1200" cap="none" spc="-62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</a:t>
            </a:r>
            <a:r>
              <a:rPr lang="ru-RU" sz="895" b="1" spc="-4" dirty="0">
                <a:solidFill>
                  <a:srgbClr val="414042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60 </a:t>
            </a:r>
            <a:r>
              <a:rPr kumimoji="0" lang="ru-RU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мес.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="" xmlns:a16="http://schemas.microsoft.com/office/drawing/2014/main" id="{8352437C-CD19-487D-BF86-16D6826A5CDA}"/>
              </a:ext>
            </a:extLst>
          </p:cNvPr>
          <p:cNvSpPr txBox="1"/>
          <p:nvPr/>
        </p:nvSpPr>
        <p:spPr>
          <a:xfrm>
            <a:off x="5935022" y="1526784"/>
            <a:ext cx="858680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791" lvl="0" indent="12255" algn="ctr" defTabSz="1008400" rtl="0" eaLnBrk="1" fontAlgn="auto" latinLnBrk="0" hangingPunct="1">
              <a:lnSpc>
                <a:spcPts val="900"/>
              </a:lnSpc>
              <a:spcBef>
                <a:spcPts val="2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ОБОР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ТНЫЙ</a:t>
            </a:r>
            <a:r>
              <a:rPr kumimoji="0" lang="ru-RU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КАПИТАЛ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="" xmlns:a16="http://schemas.microsoft.com/office/drawing/2014/main" id="{D44BE483-6306-4F80-ACF9-02716223A830}"/>
              </a:ext>
            </a:extLst>
          </p:cNvPr>
          <p:cNvSpPr txBox="1"/>
          <p:nvPr/>
        </p:nvSpPr>
        <p:spPr>
          <a:xfrm>
            <a:off x="8339256" y="1526784"/>
            <a:ext cx="612573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15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IRR</a:t>
            </a:r>
            <a:r>
              <a:rPr kumimoji="0" sz="895" b="1" i="0" u="none" strike="noStrike" kern="1200" cap="none" spc="-66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(BHP)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3" name="object 29">
            <a:extLst>
              <a:ext uri="{FF2B5EF4-FFF2-40B4-BE49-F238E27FC236}">
                <a16:creationId xmlns="" xmlns:a16="http://schemas.microsoft.com/office/drawing/2014/main" id="{38A6D699-E0F1-4649-9C8D-70A04DC36CE0}"/>
              </a:ext>
            </a:extLst>
          </p:cNvPr>
          <p:cNvSpPr txBox="1"/>
          <p:nvPr/>
        </p:nvSpPr>
        <p:spPr>
          <a:xfrm>
            <a:off x="165101" y="3939978"/>
            <a:ext cx="4060890" cy="837101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Предоставление земельного участка в прибрежной зоне для организации объектов комплекса – до 0,8 Га;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Важно наличие точки подключения электроэнергии.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Водопотребление – скважина;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Кадровое обеспечение: 18 человек, местные кадры;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Технология: использование опыта рекреационных комплексов Центральной России, Поволжья, Прикамья.</a:t>
            </a:r>
          </a:p>
        </p:txBody>
      </p:sp>
      <p:sp>
        <p:nvSpPr>
          <p:cNvPr id="58" name="object 31">
            <a:extLst>
              <a:ext uri="{FF2B5EF4-FFF2-40B4-BE49-F238E27FC236}">
                <a16:creationId xmlns="" xmlns:a16="http://schemas.microsoft.com/office/drawing/2014/main" id="{D4EF5485-7E1C-4926-AE98-1F6E37781632}"/>
              </a:ext>
            </a:extLst>
          </p:cNvPr>
          <p:cNvSpPr txBox="1"/>
          <p:nvPr/>
        </p:nvSpPr>
        <p:spPr>
          <a:xfrm>
            <a:off x="4539316" y="3922015"/>
            <a:ext cx="5921376" cy="87302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В последние годы спрос на активный семейный отдых в регионе растет - выявлен в ходе опроса населения, интервью с местными предпринимателями и во время стратегической сессии.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 правильной организации концепции комплекса, он будет обеспечивать возможности массового активного отдыха круглогодично.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Автомобильные трассы федерального (г. Казань - г. Москва), и регионального значения (д.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Авданкасы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– с. Моргауши – г. Козьмодемьянск, до границы Республики Марий Эл) и др.; близость ж/д сообщения (40 – 45 км. ст.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Ишлеи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, ст. Чебоксары-2, ст.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Мижеры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).</a:t>
            </a:r>
          </a:p>
        </p:txBody>
      </p:sp>
      <p:sp>
        <p:nvSpPr>
          <p:cNvPr id="59" name="object 36">
            <a:extLst>
              <a:ext uri="{FF2B5EF4-FFF2-40B4-BE49-F238E27FC236}">
                <a16:creationId xmlns="" xmlns:a16="http://schemas.microsoft.com/office/drawing/2014/main" id="{9B662232-94A2-472C-85DF-EDA63BE162F8}"/>
              </a:ext>
            </a:extLst>
          </p:cNvPr>
          <p:cNvSpPr txBox="1"/>
          <p:nvPr/>
        </p:nvSpPr>
        <p:spPr>
          <a:xfrm>
            <a:off x="4730687" y="3576419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0" name="object 34">
            <a:extLst>
              <a:ext uri="{FF2B5EF4-FFF2-40B4-BE49-F238E27FC236}">
                <a16:creationId xmlns="" xmlns:a16="http://schemas.microsoft.com/office/drawing/2014/main" id="{CD2BEAE8-1605-49E1-82E5-679172AA2665}"/>
              </a:ext>
            </a:extLst>
          </p:cNvPr>
          <p:cNvSpPr txBox="1"/>
          <p:nvPr/>
        </p:nvSpPr>
        <p:spPr>
          <a:xfrm>
            <a:off x="325353" y="3623425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="" xmlns:a16="http://schemas.microsoft.com/office/drawing/2014/main" id="{D7AB30B3-9ECC-4BDA-AF74-256FED4F56F2}"/>
              </a:ext>
            </a:extLst>
          </p:cNvPr>
          <p:cNvSpPr/>
          <p:nvPr/>
        </p:nvSpPr>
        <p:spPr>
          <a:xfrm flipV="1">
            <a:off x="4287600" y="1841580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20">
            <a:extLst>
              <a:ext uri="{FF2B5EF4-FFF2-40B4-BE49-F238E27FC236}">
                <a16:creationId xmlns="" xmlns:a16="http://schemas.microsoft.com/office/drawing/2014/main" id="{D70D0894-102E-4453-B288-6D2B6C47CAB5}"/>
              </a:ext>
            </a:extLst>
          </p:cNvPr>
          <p:cNvSpPr txBox="1"/>
          <p:nvPr/>
        </p:nvSpPr>
        <p:spPr>
          <a:xfrm>
            <a:off x="4775020" y="1883118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72AF87D1-C503-4C7F-B247-1CDDCED4A568}"/>
              </a:ext>
            </a:extLst>
          </p:cNvPr>
          <p:cNvSpPr/>
          <p:nvPr/>
        </p:nvSpPr>
        <p:spPr>
          <a:xfrm>
            <a:off x="6350" y="6049069"/>
            <a:ext cx="10693400" cy="3672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="" xmlns:a16="http://schemas.microsoft.com/office/drawing/2014/main" id="{9D58425E-559C-42D5-B1C5-01D79128CAA8}"/>
              </a:ext>
            </a:extLst>
          </p:cNvPr>
          <p:cNvSpPr txBox="1"/>
          <p:nvPr/>
        </p:nvSpPr>
        <p:spPr>
          <a:xfrm>
            <a:off x="1336394" y="6120693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pic>
        <p:nvPicPr>
          <p:cNvPr id="5122" name="Picture 2" descr="http://s2.fotokto.ru/photo/full/633/6339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" y="786116"/>
            <a:ext cx="4242711" cy="2546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37">
            <a:extLst>
              <a:ext uri="{FF2B5EF4-FFF2-40B4-BE49-F238E27FC236}">
                <a16:creationId xmlns="" xmlns:a16="http://schemas.microsoft.com/office/drawing/2014/main" id="{A939C3C3-A684-432E-9A22-5F1B6E42280E}"/>
              </a:ext>
            </a:extLst>
          </p:cNvPr>
          <p:cNvSpPr txBox="1"/>
          <p:nvPr/>
        </p:nvSpPr>
        <p:spPr>
          <a:xfrm>
            <a:off x="249032" y="5191450"/>
            <a:ext cx="4221142" cy="485234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инвесторы</a:t>
            </a:r>
          </a:p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См. слайд «Проекты, предложенные бизнесом»</a:t>
            </a:r>
            <a:endParaRPr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319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олилиния: фигура 71">
            <a:extLst>
              <a:ext uri="{FF2B5EF4-FFF2-40B4-BE49-F238E27FC236}">
                <a16:creationId xmlns="" xmlns:a16="http://schemas.microsoft.com/office/drawing/2014/main" id="{7792E175-1026-4A6B-ACDB-F7107EDFE06E}"/>
              </a:ext>
            </a:extLst>
          </p:cNvPr>
          <p:cNvSpPr/>
          <p:nvPr/>
        </p:nvSpPr>
        <p:spPr>
          <a:xfrm flipV="1">
            <a:off x="4287600" y="1841580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054A8F9-E8F0-4547-B273-C4744F5FB3BC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371" y="5952807"/>
            <a:ext cx="2788015" cy="215225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Государственная </a:t>
            </a:r>
            <a:r>
              <a:rPr kumimoji="0" sz="132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поддержка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="" xmlns:a16="http://schemas.microsoft.com/office/drawing/2014/main" id="{979A129A-2B94-4E67-9C3D-FA1772B4666F}"/>
              </a:ext>
            </a:extLst>
          </p:cNvPr>
          <p:cNvSpPr txBox="1">
            <a:spLocks/>
          </p:cNvSpPr>
          <p:nvPr/>
        </p:nvSpPr>
        <p:spPr>
          <a:xfrm>
            <a:off x="346133" y="232661"/>
            <a:ext cx="98945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sz="1800" kern="0" spc="15" dirty="0">
                <a:solidFill>
                  <a:srgbClr val="1F427B"/>
                </a:solidFill>
                <a:latin typeface="Calibri" panose="020F0502020204030204"/>
              </a:rPr>
              <a:t>Организация тепличного хозяйства (расширение ассортимента) </a:t>
            </a:r>
            <a:endParaRPr kumimoji="0" lang="ru-RU" sz="18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3174C9F0-E917-4D40-8272-9F216AE02C83}"/>
              </a:ext>
            </a:extLst>
          </p:cNvPr>
          <p:cNvSpPr txBox="1"/>
          <p:nvPr/>
        </p:nvSpPr>
        <p:spPr>
          <a:xfrm>
            <a:off x="7009763" y="1526784"/>
            <a:ext cx="1007182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04" marR="4791" lvl="0" indent="-10504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СРОК  О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</a:t>
            </a:r>
            <a:r>
              <a:rPr kumimoji="0" sz="895" b="1" i="0" u="none" strike="noStrike" kern="1200" cap="none" spc="-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У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ПАЕМО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0" name="object 13">
            <a:extLst>
              <a:ext uri="{FF2B5EF4-FFF2-40B4-BE49-F238E27FC236}">
                <a16:creationId xmlns="" xmlns:a16="http://schemas.microsoft.com/office/drawing/2014/main" id="{F538F46C-CD1F-48EF-8F6C-E017CE363574}"/>
              </a:ext>
            </a:extLst>
          </p:cNvPr>
          <p:cNvSpPr/>
          <p:nvPr/>
        </p:nvSpPr>
        <p:spPr>
          <a:xfrm>
            <a:off x="7149339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3" name="object 14">
            <a:extLst>
              <a:ext uri="{FF2B5EF4-FFF2-40B4-BE49-F238E27FC236}">
                <a16:creationId xmlns="" xmlns:a16="http://schemas.microsoft.com/office/drawing/2014/main" id="{0DCECDA4-2F8E-409C-8E26-11DDE2070E30}"/>
              </a:ext>
            </a:extLst>
          </p:cNvPr>
          <p:cNvSpPr txBox="1"/>
          <p:nvPr/>
        </p:nvSpPr>
        <p:spPr>
          <a:xfrm>
            <a:off x="7362493" y="1122895"/>
            <a:ext cx="30179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62" marR="0" lvl="0" indent="0" algn="l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65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l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5" b="1" i="0" u="none" strike="noStrike" kern="1200" cap="none" spc="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 </a:t>
            </a:r>
            <a:r>
              <a:rPr kumimoji="0" sz="895" b="1" i="0" u="none" strike="noStrike" kern="1200" cap="none" spc="14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ме</a:t>
            </a:r>
            <a:r>
              <a:rPr kumimoji="0" sz="895" b="1" i="0" u="none" strike="noStrike" kern="1200" cap="none" spc="33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.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8" name="object 15">
            <a:extLst>
              <a:ext uri="{FF2B5EF4-FFF2-40B4-BE49-F238E27FC236}">
                <a16:creationId xmlns="" xmlns:a16="http://schemas.microsoft.com/office/drawing/2014/main" id="{0CE8753A-C4CD-45EA-8680-005A2450C060}"/>
              </a:ext>
            </a:extLst>
          </p:cNvPr>
          <p:cNvSpPr txBox="1"/>
          <p:nvPr/>
        </p:nvSpPr>
        <p:spPr>
          <a:xfrm>
            <a:off x="4775020" y="1526784"/>
            <a:ext cx="907182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ИНВ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Е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ТИЦИИ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9" name="object 16">
            <a:extLst>
              <a:ext uri="{FF2B5EF4-FFF2-40B4-BE49-F238E27FC236}">
                <a16:creationId xmlns="" xmlns:a16="http://schemas.microsoft.com/office/drawing/2014/main" id="{14129B58-9455-4709-86C4-D8AB9FDA58AE}"/>
              </a:ext>
            </a:extLst>
          </p:cNvPr>
          <p:cNvSpPr/>
          <p:nvPr/>
        </p:nvSpPr>
        <p:spPr>
          <a:xfrm>
            <a:off x="4864139" y="994417"/>
            <a:ext cx="728141" cy="455687"/>
          </a:xfrm>
          <a:custGeom>
            <a:avLst/>
            <a:gdLst/>
            <a:ahLst/>
            <a:cxnLst/>
            <a:rect l="l" t="t" r="r" b="b"/>
            <a:pathLst>
              <a:path w="772160" h="483234">
                <a:moveTo>
                  <a:pt x="771677" y="0"/>
                </a:moveTo>
                <a:lnTo>
                  <a:pt x="107518" y="292"/>
                </a:lnTo>
                <a:lnTo>
                  <a:pt x="0" y="107911"/>
                </a:lnTo>
                <a:lnTo>
                  <a:pt x="177" y="482854"/>
                </a:lnTo>
                <a:lnTo>
                  <a:pt x="664337" y="482561"/>
                </a:lnTo>
                <a:lnTo>
                  <a:pt x="771842" y="374954"/>
                </a:lnTo>
                <a:lnTo>
                  <a:pt x="77167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60" name="object 17">
            <a:extLst>
              <a:ext uri="{FF2B5EF4-FFF2-40B4-BE49-F238E27FC236}">
                <a16:creationId xmlns="" xmlns:a16="http://schemas.microsoft.com/office/drawing/2014/main" id="{8229771D-B789-40EC-A5A8-3B7BB8390BAB}"/>
              </a:ext>
            </a:extLst>
          </p:cNvPr>
          <p:cNvSpPr txBox="1"/>
          <p:nvPr/>
        </p:nvSpPr>
        <p:spPr>
          <a:xfrm>
            <a:off x="5007660" y="1122895"/>
            <a:ext cx="47874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420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1" name="object 18">
            <a:extLst>
              <a:ext uri="{FF2B5EF4-FFF2-40B4-BE49-F238E27FC236}">
                <a16:creationId xmlns="" xmlns:a16="http://schemas.microsoft.com/office/drawing/2014/main" id="{9E141AFB-CD79-4C31-8214-5515A20E299B}"/>
              </a:ext>
            </a:extLst>
          </p:cNvPr>
          <p:cNvSpPr txBox="1"/>
          <p:nvPr/>
        </p:nvSpPr>
        <p:spPr>
          <a:xfrm>
            <a:off x="9397972" y="1526784"/>
            <a:ext cx="676046" cy="245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NPV</a:t>
            </a:r>
            <a:endParaRPr kumimoji="0" lang="ru-RU" sz="895" b="1" i="0" u="none" strike="noStrike" kern="1200" cap="none" spc="-62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</a:t>
            </a:r>
            <a:r>
              <a:rPr kumimoji="0" lang="ru-RU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lang="ru-RU" sz="895" b="1" spc="-4" dirty="0">
                <a:solidFill>
                  <a:srgbClr val="414042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84</a:t>
            </a:r>
            <a:r>
              <a:rPr kumimoji="0" lang="ru-RU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мес.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2" name="object 19">
            <a:extLst>
              <a:ext uri="{FF2B5EF4-FFF2-40B4-BE49-F238E27FC236}">
                <a16:creationId xmlns="" xmlns:a16="http://schemas.microsoft.com/office/drawing/2014/main" id="{0451F073-DBC7-41BA-BFC5-79A289C748BC}"/>
              </a:ext>
            </a:extLst>
          </p:cNvPr>
          <p:cNvSpPr/>
          <p:nvPr/>
        </p:nvSpPr>
        <p:spPr>
          <a:xfrm>
            <a:off x="9371848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="" xmlns:a16="http://schemas.microsoft.com/office/drawing/2014/main" id="{DBB73E2E-4071-43F2-9D3B-FC94D5E1854C}"/>
              </a:ext>
            </a:extLst>
          </p:cNvPr>
          <p:cNvSpPr txBox="1"/>
          <p:nvPr/>
        </p:nvSpPr>
        <p:spPr>
          <a:xfrm>
            <a:off x="9447121" y="1138900"/>
            <a:ext cx="57759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noProof="0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90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4" name="object 21">
            <a:extLst>
              <a:ext uri="{FF2B5EF4-FFF2-40B4-BE49-F238E27FC236}">
                <a16:creationId xmlns="" xmlns:a16="http://schemas.microsoft.com/office/drawing/2014/main" id="{5DF4CF53-9BFF-468F-8E34-28B6EF3ED8EE}"/>
              </a:ext>
            </a:extLst>
          </p:cNvPr>
          <p:cNvSpPr txBox="1"/>
          <p:nvPr/>
        </p:nvSpPr>
        <p:spPr>
          <a:xfrm>
            <a:off x="5935022" y="1526784"/>
            <a:ext cx="858680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791" lvl="0" indent="12255" algn="ctr" defTabSz="1008400" rtl="0" eaLnBrk="1" fontAlgn="auto" latinLnBrk="0" hangingPunct="1">
              <a:lnSpc>
                <a:spcPts val="900"/>
              </a:lnSpc>
              <a:spcBef>
                <a:spcPts val="2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ОБОР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ТНЫЙ</a:t>
            </a:r>
            <a:r>
              <a:rPr kumimoji="0" lang="ru-RU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КАПИТАЛ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5" name="object 22">
            <a:extLst>
              <a:ext uri="{FF2B5EF4-FFF2-40B4-BE49-F238E27FC236}">
                <a16:creationId xmlns="" xmlns:a16="http://schemas.microsoft.com/office/drawing/2014/main" id="{3A14C68F-C294-4D5E-AA5B-03352F7C7AEF}"/>
              </a:ext>
            </a:extLst>
          </p:cNvPr>
          <p:cNvSpPr/>
          <p:nvPr/>
        </p:nvSpPr>
        <p:spPr>
          <a:xfrm>
            <a:off x="6000379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66" name="object 23">
            <a:extLst>
              <a:ext uri="{FF2B5EF4-FFF2-40B4-BE49-F238E27FC236}">
                <a16:creationId xmlns="" xmlns:a16="http://schemas.microsoft.com/office/drawing/2014/main" id="{81DE8F54-5FAE-4B21-9D0D-C582D76C4970}"/>
              </a:ext>
            </a:extLst>
          </p:cNvPr>
          <p:cNvSpPr txBox="1"/>
          <p:nvPr/>
        </p:nvSpPr>
        <p:spPr>
          <a:xfrm>
            <a:off x="6143818" y="1122895"/>
            <a:ext cx="44131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spc="10" noProof="0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11</a:t>
            </a:r>
            <a:endParaRPr kumimoji="0" lang="ru-RU" sz="1603" b="1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 </a:t>
            </a:r>
            <a:r>
              <a:rPr kumimoji="0" sz="895" b="1" i="0" u="none" strike="noStrike" kern="1200" cap="none" spc="10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</a:t>
            </a: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="" xmlns:a16="http://schemas.microsoft.com/office/drawing/2014/main" id="{4F1628C5-8AD0-4A4F-88C5-9E58796B6601}"/>
              </a:ext>
            </a:extLst>
          </p:cNvPr>
          <p:cNvSpPr/>
          <p:nvPr/>
        </p:nvSpPr>
        <p:spPr>
          <a:xfrm>
            <a:off x="8271856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68" name="object 23">
            <a:extLst>
              <a:ext uri="{FF2B5EF4-FFF2-40B4-BE49-F238E27FC236}">
                <a16:creationId xmlns="" xmlns:a16="http://schemas.microsoft.com/office/drawing/2014/main" id="{58D54800-7949-4978-8579-43AD0EF4227E}"/>
              </a:ext>
            </a:extLst>
          </p:cNvPr>
          <p:cNvSpPr txBox="1"/>
          <p:nvPr/>
        </p:nvSpPr>
        <p:spPr>
          <a:xfrm>
            <a:off x="8329395" y="1175935"/>
            <a:ext cx="612573" cy="15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672" marR="0" lvl="0" indent="0" algn="l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spc="37" dirty="0">
                <a:solidFill>
                  <a:srgbClr val="414042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19</a:t>
            </a:r>
            <a:r>
              <a:rPr kumimoji="0" sz="1603" b="1" i="0" u="none" strike="noStrike" kern="1200" cap="none" spc="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%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9" name="object 23">
            <a:extLst>
              <a:ext uri="{FF2B5EF4-FFF2-40B4-BE49-F238E27FC236}">
                <a16:creationId xmlns="" xmlns:a16="http://schemas.microsoft.com/office/drawing/2014/main" id="{18764EA4-563B-418D-B8C5-716CAB8DCBF7}"/>
              </a:ext>
            </a:extLst>
          </p:cNvPr>
          <p:cNvSpPr txBox="1"/>
          <p:nvPr/>
        </p:nvSpPr>
        <p:spPr>
          <a:xfrm>
            <a:off x="8339256" y="1526784"/>
            <a:ext cx="612573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15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IRR</a:t>
            </a:r>
            <a:r>
              <a:rPr kumimoji="0" sz="895" b="1" i="0" u="none" strike="noStrike" kern="1200" cap="none" spc="-66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(BHP)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73" name="object 20">
            <a:extLst>
              <a:ext uri="{FF2B5EF4-FFF2-40B4-BE49-F238E27FC236}">
                <a16:creationId xmlns="" xmlns:a16="http://schemas.microsoft.com/office/drawing/2014/main" id="{F444AA0F-D441-4A74-91EC-27E898E69F9B}"/>
              </a:ext>
            </a:extLst>
          </p:cNvPr>
          <p:cNvSpPr txBox="1"/>
          <p:nvPr/>
        </p:nvSpPr>
        <p:spPr>
          <a:xfrm>
            <a:off x="4775020" y="1883118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4" name="object 26">
            <a:extLst>
              <a:ext uri="{FF2B5EF4-FFF2-40B4-BE49-F238E27FC236}">
                <a16:creationId xmlns="" xmlns:a16="http://schemas.microsoft.com/office/drawing/2014/main" id="{EB4A16B1-5EC1-4245-A35F-BC5755BF43FA}"/>
              </a:ext>
            </a:extLst>
          </p:cNvPr>
          <p:cNvSpPr txBox="1"/>
          <p:nvPr/>
        </p:nvSpPr>
        <p:spPr>
          <a:xfrm>
            <a:off x="4622921" y="2333625"/>
            <a:ext cx="5959353" cy="1055840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ea typeface="Microsoft JhengHei UI" panose="020B0604030504040204" pitchFamily="34" charset="-120"/>
                <a:cs typeface="DIN Pro Black"/>
              </a:rPr>
              <a:t>Строительство и эксплуатация тепличного комплекса – выращивание овощей по гидропонной технологии; в том числе с использованием для целей отопления отходов заготовки и переработки древесины.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ea typeface="Microsoft JhengHei UI" panose="020B0604030504040204" pitchFamily="34" charset="-120"/>
                <a:cs typeface="DIN Pro Black"/>
              </a:rPr>
              <a:t>Конструктивная особенность – покрытие стеклом;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ea typeface="Microsoft JhengHei UI" panose="020B0604030504040204" pitchFamily="34" charset="-120"/>
                <a:cs typeface="DIN Pro Black"/>
              </a:rPr>
              <a:t>Продукция: томаты, огурцы, свежая зелень. При заданных параметрах валовый сбор предприятия составит до 1,8 тыс. тонн продукции в год;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ea typeface="Microsoft JhengHei UI" panose="020B0604030504040204" pitchFamily="34" charset="-120"/>
                <a:cs typeface="DIN Pro Black"/>
              </a:rPr>
              <a:t>Транспортировка в торговые сети Чувашской Республики и соседних регионов – собственным транспортом.</a:t>
            </a:r>
          </a:p>
        </p:txBody>
      </p:sp>
      <p:sp>
        <p:nvSpPr>
          <p:cNvPr id="79" name="object 29">
            <a:extLst>
              <a:ext uri="{FF2B5EF4-FFF2-40B4-BE49-F238E27FC236}">
                <a16:creationId xmlns="" xmlns:a16="http://schemas.microsoft.com/office/drawing/2014/main" id="{DBE1FA7D-DE05-42BB-ACCD-05588418E874}"/>
              </a:ext>
            </a:extLst>
          </p:cNvPr>
          <p:cNvSpPr txBox="1"/>
          <p:nvPr/>
        </p:nvSpPr>
        <p:spPr>
          <a:xfrm>
            <a:off x="120431" y="4039655"/>
            <a:ext cx="4108114" cy="952517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Участок для размещения тепличного комплекса 5 Га (сам комплекс – 4,5 Га);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Обеспеченность из расчета на 1 Га теплицы: водоснабжение – 180 м.куб., водоотведение – 35 м. куб., электроэнергия – 180 кВт/ч – в сутки;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Обеспеченность твердотопливных котлов на 1 Га – 1,2 м.куб. пеллет;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Кадровое обеспечение: 190 человек, местные кадры;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Технология: привлечение технологов с действующих производств.</a:t>
            </a:r>
          </a:p>
        </p:txBody>
      </p:sp>
      <p:sp>
        <p:nvSpPr>
          <p:cNvPr id="80" name="object 31">
            <a:extLst>
              <a:ext uri="{FF2B5EF4-FFF2-40B4-BE49-F238E27FC236}">
                <a16:creationId xmlns="" xmlns:a16="http://schemas.microsoft.com/office/drawing/2014/main" id="{5DC93725-1A7E-4BE4-A312-AE144547958E}"/>
              </a:ext>
            </a:extLst>
          </p:cNvPr>
          <p:cNvSpPr txBox="1"/>
          <p:nvPr/>
        </p:nvSpPr>
        <p:spPr>
          <a:xfrm>
            <a:off x="4590827" y="4070825"/>
            <a:ext cx="5845053" cy="1244925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Мировой рынок овощей закрытого грунта растет – эксперты оценивают темпы роста площадей теплиц в 11% в год.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Овощеводство определено в качестве приоритетного направления развития региона в соответствии со Стратегией до 2035 года (Минсельхоз разрабатывает федеральный проект, направленный на увеличение объемов производства овощей и картофеля к 2025 году не менее чем на 15%), в том числе, с обеспечением выхода на внешние рынки.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Задача наращивания мощностей по продовольственной безопасности Республики Чувашия поставлена в разрезе по каждому МО.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>
              <a:ea typeface="Microsoft JhengHei UI" panose="020B0604030504040204" pitchFamily="34" charset="-120"/>
              <a:cs typeface="DIN Pro Black"/>
            </a:endParaRP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81" name="object 36">
            <a:extLst>
              <a:ext uri="{FF2B5EF4-FFF2-40B4-BE49-F238E27FC236}">
                <a16:creationId xmlns="" xmlns:a16="http://schemas.microsoft.com/office/drawing/2014/main" id="{6CC36B3A-1A8D-47CD-B337-A82748D8B8AC}"/>
              </a:ext>
            </a:extLst>
          </p:cNvPr>
          <p:cNvSpPr txBox="1"/>
          <p:nvPr/>
        </p:nvSpPr>
        <p:spPr>
          <a:xfrm>
            <a:off x="4746637" y="3805708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82" name="object 34">
            <a:extLst>
              <a:ext uri="{FF2B5EF4-FFF2-40B4-BE49-F238E27FC236}">
                <a16:creationId xmlns="" xmlns:a16="http://schemas.microsoft.com/office/drawing/2014/main" id="{9E3ED949-357E-440A-8046-A677A0FA5FB1}"/>
              </a:ext>
            </a:extLst>
          </p:cNvPr>
          <p:cNvSpPr txBox="1"/>
          <p:nvPr/>
        </p:nvSpPr>
        <p:spPr>
          <a:xfrm>
            <a:off x="301464" y="3762924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83" name="object 32">
            <a:extLst>
              <a:ext uri="{FF2B5EF4-FFF2-40B4-BE49-F238E27FC236}">
                <a16:creationId xmlns="" xmlns:a16="http://schemas.microsoft.com/office/drawing/2014/main" id="{3B8D1DF1-EFD3-4B91-88B6-D859B857B3D6}"/>
              </a:ext>
            </a:extLst>
          </p:cNvPr>
          <p:cNvSpPr txBox="1"/>
          <p:nvPr/>
        </p:nvSpPr>
        <p:spPr>
          <a:xfrm>
            <a:off x="4612943" y="5389647"/>
            <a:ext cx="6721807" cy="324970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Технологии: ООО «ПКФ Тепличные Технологии», ООО «ПромТеплицПроект», ООО «ПРОФИТ-АГРО»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Продажи: торговые сети  X5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Retail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Group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, Магнит, Лента,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О’Кей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и т.д.</a:t>
            </a:r>
          </a:p>
        </p:txBody>
      </p:sp>
      <p:sp>
        <p:nvSpPr>
          <p:cNvPr id="84" name="object 37">
            <a:extLst>
              <a:ext uri="{FF2B5EF4-FFF2-40B4-BE49-F238E27FC236}">
                <a16:creationId xmlns="" xmlns:a16="http://schemas.microsoft.com/office/drawing/2014/main" id="{704943F4-9A8D-4478-881A-551866107EDE}"/>
              </a:ext>
            </a:extLst>
          </p:cNvPr>
          <p:cNvSpPr txBox="1"/>
          <p:nvPr/>
        </p:nvSpPr>
        <p:spPr>
          <a:xfrm>
            <a:off x="4775020" y="5072333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87" name="object 4">
            <a:extLst>
              <a:ext uri="{FF2B5EF4-FFF2-40B4-BE49-F238E27FC236}">
                <a16:creationId xmlns="" xmlns:a16="http://schemas.microsoft.com/office/drawing/2014/main" id="{1F59D404-95EF-4F5F-A5AC-2B9087049066}"/>
              </a:ext>
            </a:extLst>
          </p:cNvPr>
          <p:cNvSpPr txBox="1"/>
          <p:nvPr/>
        </p:nvSpPr>
        <p:spPr>
          <a:xfrm>
            <a:off x="200291" y="6540370"/>
            <a:ext cx="4412652" cy="704590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Предоставление участка на основе ГЧП / МЧП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 на приобретение производственного оборудования и строительство хозяйства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Поддержка в части предоставления целевых займов / предоставления гарантий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Предоставление налоговых преференций</a:t>
            </a:r>
          </a:p>
        </p:txBody>
      </p:sp>
      <p:sp>
        <p:nvSpPr>
          <p:cNvPr id="88" name="object 49">
            <a:extLst>
              <a:ext uri="{FF2B5EF4-FFF2-40B4-BE49-F238E27FC236}">
                <a16:creationId xmlns="" xmlns:a16="http://schemas.microsoft.com/office/drawing/2014/main" id="{57926941-E63E-4675-9F07-E8716FE1D847}"/>
              </a:ext>
            </a:extLst>
          </p:cNvPr>
          <p:cNvSpPr txBox="1"/>
          <p:nvPr/>
        </p:nvSpPr>
        <p:spPr>
          <a:xfrm>
            <a:off x="4660900" y="6540370"/>
            <a:ext cx="4508473" cy="260751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Решение вопросов с СПО о кадровом обеспечении предприятия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Организация переговоров с торговыми сетями на региональном уровне</a:t>
            </a:r>
          </a:p>
        </p:txBody>
      </p:sp>
      <p:sp>
        <p:nvSpPr>
          <p:cNvPr id="89" name="Номер слайда 5">
            <a:extLst>
              <a:ext uri="{FF2B5EF4-FFF2-40B4-BE49-F238E27FC236}">
                <a16:creationId xmlns="" xmlns:a16="http://schemas.microsoft.com/office/drawing/2014/main" id="{6EA8DCD4-1691-440A-B8FE-FF03D2349C1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DED58C4-EFC5-42D9-90FB-A6F227AF9C04}"/>
              </a:ext>
            </a:extLst>
          </p:cNvPr>
          <p:cNvSpPr/>
          <p:nvPr/>
        </p:nvSpPr>
        <p:spPr>
          <a:xfrm>
            <a:off x="6350" y="6049069"/>
            <a:ext cx="10693400" cy="3672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20">
            <a:extLst>
              <a:ext uri="{FF2B5EF4-FFF2-40B4-BE49-F238E27FC236}">
                <a16:creationId xmlns="" xmlns:a16="http://schemas.microsoft.com/office/drawing/2014/main" id="{91E9F0FF-12F7-4B7C-BB40-4368643D3784}"/>
              </a:ext>
            </a:extLst>
          </p:cNvPr>
          <p:cNvSpPr txBox="1"/>
          <p:nvPr/>
        </p:nvSpPr>
        <p:spPr>
          <a:xfrm>
            <a:off x="1336394" y="6120693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sp>
        <p:nvSpPr>
          <p:cNvPr id="37" name="object 37">
            <a:extLst>
              <a:ext uri="{FF2B5EF4-FFF2-40B4-BE49-F238E27FC236}">
                <a16:creationId xmlns="" xmlns:a16="http://schemas.microsoft.com/office/drawing/2014/main" id="{1C883E5D-99CE-464B-8820-8D6EF305A57B}"/>
              </a:ext>
            </a:extLst>
          </p:cNvPr>
          <p:cNvSpPr txBox="1"/>
          <p:nvPr/>
        </p:nvSpPr>
        <p:spPr>
          <a:xfrm>
            <a:off x="280641" y="5308700"/>
            <a:ext cx="4221142" cy="485234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инвесторы</a:t>
            </a:r>
          </a:p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См. слайд «Проекты, предложенные бизнесом»</a:t>
            </a:r>
            <a:endParaRPr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pic>
        <p:nvPicPr>
          <p:cNvPr id="40" name="Picture 2" descr="https://xn--80ag1afcagddcf.xn--p1ai/wp-content/uploads/2020/04/teplitsi.jpg">
            <a:extLst>
              <a:ext uri="{FF2B5EF4-FFF2-40B4-BE49-F238E27FC236}">
                <a16:creationId xmlns="" xmlns:a16="http://schemas.microsoft.com/office/drawing/2014/main" id="{641F2EB2-132E-4241-8410-AEFF8496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515"/>
            <a:ext cx="4244400" cy="2584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2640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149339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62493" y="1122895"/>
            <a:ext cx="30179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62" marR="0" lvl="0" indent="0" algn="l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56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l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5" b="1" i="0" u="none" strike="noStrike" kern="1200" cap="none" spc="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 </a:t>
            </a:r>
            <a:r>
              <a:rPr kumimoji="0" sz="895" b="1" i="0" u="none" strike="noStrike" kern="1200" cap="none" spc="14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ме</a:t>
            </a:r>
            <a:r>
              <a:rPr kumimoji="0" sz="895" b="1" i="0" u="none" strike="noStrike" kern="1200" cap="none" spc="33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.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64139" y="994417"/>
            <a:ext cx="728141" cy="455687"/>
          </a:xfrm>
          <a:custGeom>
            <a:avLst/>
            <a:gdLst/>
            <a:ahLst/>
            <a:cxnLst/>
            <a:rect l="l" t="t" r="r" b="b"/>
            <a:pathLst>
              <a:path w="772160" h="483234">
                <a:moveTo>
                  <a:pt x="771677" y="0"/>
                </a:moveTo>
                <a:lnTo>
                  <a:pt x="107518" y="292"/>
                </a:lnTo>
                <a:lnTo>
                  <a:pt x="0" y="107911"/>
                </a:lnTo>
                <a:lnTo>
                  <a:pt x="177" y="482854"/>
                </a:lnTo>
                <a:lnTo>
                  <a:pt x="664337" y="482561"/>
                </a:lnTo>
                <a:lnTo>
                  <a:pt x="771842" y="374954"/>
                </a:lnTo>
                <a:lnTo>
                  <a:pt x="77167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9749" y="1122895"/>
            <a:ext cx="55659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noProof="0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190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71848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59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15287" y="1122895"/>
            <a:ext cx="44131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35,9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0379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3817" y="1122895"/>
            <a:ext cx="49552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dirty="0">
                <a:solidFill>
                  <a:prstClr val="black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8,6</a:t>
            </a:r>
            <a:endParaRPr kumimoji="0" sz="16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0" marR="0" lvl="0" indent="0" algn="ctr" defTabSz="1008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млн.</a:t>
            </a:r>
            <a:r>
              <a:rPr kumimoji="0" sz="895" b="1" i="0" u="none" strike="noStrike" kern="1200" cap="none" spc="-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₽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71856" y="994417"/>
            <a:ext cx="728141" cy="455089"/>
          </a:xfrm>
          <a:custGeom>
            <a:avLst/>
            <a:gdLst/>
            <a:ahLst/>
            <a:cxnLst/>
            <a:rect l="l" t="t" r="r" b="b"/>
            <a:pathLst>
              <a:path w="772159" h="482600">
                <a:moveTo>
                  <a:pt x="771715" y="0"/>
                </a:moveTo>
                <a:lnTo>
                  <a:pt x="107556" y="0"/>
                </a:lnTo>
                <a:lnTo>
                  <a:pt x="0" y="107569"/>
                </a:lnTo>
                <a:lnTo>
                  <a:pt x="0" y="482511"/>
                </a:lnTo>
                <a:lnTo>
                  <a:pt x="664146" y="482511"/>
                </a:lnTo>
                <a:lnTo>
                  <a:pt x="771715" y="374954"/>
                </a:lnTo>
                <a:lnTo>
                  <a:pt x="771715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46599" y="2383116"/>
            <a:ext cx="5949123" cy="128667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Создание предприятия для организации приема овощных культур открытого и закрытого грунта, их переработки, упаковки  и последующей реализацией готовой продукции под единым брендом на территории области</a:t>
            </a:r>
          </a:p>
          <a:p>
            <a:pPr marL="173655" marR="115570" lvl="0" indent="-161678" algn="just" defTabSz="1008400">
              <a:lnSpc>
                <a:spcPts val="850"/>
              </a:lnSpc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Организация производства -  комплексное оснащение цехов автоматизированным оборудованием для первичной, вторичной и глубокой переработки (мытье, очистка, нарезка и упаковка отдельных продуктов или их смесей в виде салатов, а так же, варка и консервирование). Производительность – 1,5 тыс. тонн готовой продукции в год.</a:t>
            </a:r>
          </a:p>
          <a:p>
            <a:pPr marL="173655" marR="115570" lvl="0" indent="-161678" algn="just" defTabSz="1008400">
              <a:lnSpc>
                <a:spcPts val="850"/>
              </a:lnSpc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Сырье для переработки (овощи открытого и закрытого грунта) предполагается закупать как у местных ЛПХ и КФХ, так и хозяйств соседних районов</a:t>
            </a:r>
          </a:p>
          <a:p>
            <a:pPr marL="173655" marR="115570" lvl="0" indent="-161678" algn="just" defTabSz="1008400">
              <a:lnSpc>
                <a:spcPts val="850"/>
              </a:lnSpc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Дальнейшая перспектива – расширение ассортимента за счет введения новых групп сырья и новых видов консервации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488053" y="5331114"/>
            <a:ext cx="6579397" cy="743161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Организации сегмента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HoReCa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/сетевые торговые операторы.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Розничные сети продуктов здорового питания.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НП Союз переработчиков Национальный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экоресурс</a:t>
            </a: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Продажи: торговые сети  X5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Retail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Group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, Магнит, Лента,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О’Кей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и т.д.</a:t>
            </a:r>
          </a:p>
          <a:p>
            <a:pPr marL="11977" marR="849709" lvl="0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defRPr/>
            </a:pPr>
            <a:endParaRPr kumimoji="0" lang="ru-RU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291" y="6540370"/>
            <a:ext cx="4444494" cy="93542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marR="0" lvl="0" indent="-161678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Предоставление земельного участка с подведенными коммуникациями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/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подведение коммуникаций на основе ГЧП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/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МЧП</a:t>
            </a:r>
          </a:p>
          <a:p>
            <a:pPr marL="161678" marR="0" lvl="0" indent="-161678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Поддержка в части предоставления целевых займов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 на приобретение оборудования, строительство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Организационная поддержка по открытию предприятия, получению необходимой разрешительной документации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Налоговые преференции</a:t>
            </a:r>
          </a:p>
          <a:p>
            <a:pPr marL="161678" marR="0" lvl="0" indent="-161678" algn="l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60900" y="6540370"/>
            <a:ext cx="5579784" cy="735240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Помощь в подготовки кадров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Организационная поддержка в создании единого регионального бренда и его продвижении на межрегиональном рынке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Взаимодействие с администрациями МО Республики (с целью организации пунктов приема), поддержка в прохождении сертификации по стандарту ГОСТ Р 59425-2021 на органическую продукцию из дикорастущего сырья</a:t>
            </a: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="" xmlns:a16="http://schemas.microsoft.com/office/drawing/2014/main" id="{510CBC30-5FDD-44C3-9828-1E4A9EB069DA}"/>
              </a:ext>
            </a:extLst>
          </p:cNvPr>
          <p:cNvSpPr txBox="1"/>
          <p:nvPr/>
        </p:nvSpPr>
        <p:spPr>
          <a:xfrm>
            <a:off x="4644785" y="5063889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6" name="object 23">
            <a:extLst>
              <a:ext uri="{FF2B5EF4-FFF2-40B4-BE49-F238E27FC236}">
                <a16:creationId xmlns="" xmlns:a16="http://schemas.microsoft.com/office/drawing/2014/main" id="{0384A0FB-551D-4F8B-A192-7A066156836A}"/>
              </a:ext>
            </a:extLst>
          </p:cNvPr>
          <p:cNvSpPr txBox="1"/>
          <p:nvPr/>
        </p:nvSpPr>
        <p:spPr>
          <a:xfrm>
            <a:off x="8307302" y="1175922"/>
            <a:ext cx="612573" cy="15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672" marR="0" lvl="0" indent="0" algn="ctr" defTabSz="1008400" rtl="0" eaLnBrk="1" fontAlgn="auto" latinLnBrk="0" hangingPunct="1">
              <a:lnSpc>
                <a:spcPts val="1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3" b="1" spc="37" dirty="0">
                <a:solidFill>
                  <a:srgbClr val="414042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18,2</a:t>
            </a:r>
            <a:r>
              <a:rPr kumimoji="0" sz="1603" b="1" i="0" u="none" strike="noStrike" kern="1200" cap="none" spc="37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%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DA22C8F-C2B7-47CB-A721-F13C703001FD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="" xmlns:a16="http://schemas.microsoft.com/office/drawing/2014/main" id="{4BB8CFBD-83F8-40A0-A886-201A5553B8D6}"/>
              </a:ext>
            </a:extLst>
          </p:cNvPr>
          <p:cNvSpPr txBox="1">
            <a:spLocks/>
          </p:cNvSpPr>
          <p:nvPr/>
        </p:nvSpPr>
        <p:spPr>
          <a:xfrm>
            <a:off x="325353" y="204318"/>
            <a:ext cx="1035534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sz="1600" kern="0" dirty="0">
                <a:solidFill>
                  <a:srgbClr val="1F427B"/>
                </a:solidFill>
                <a:latin typeface="Calibri" panose="020F0502020204030204"/>
              </a:rPr>
              <a:t>Открытие цеха консервирования овощей и фруктов 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j-ea"/>
            </a:endParaRPr>
          </a:p>
        </p:txBody>
      </p:sp>
      <p:sp>
        <p:nvSpPr>
          <p:cNvPr id="37" name="Номер слайда 5">
            <a:extLst>
              <a:ext uri="{FF2B5EF4-FFF2-40B4-BE49-F238E27FC236}">
                <a16:creationId xmlns="" xmlns:a16="http://schemas.microsoft.com/office/drawing/2014/main" id="{FB454341-114F-44A8-B1CD-514306B56E61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="" xmlns:a16="http://schemas.microsoft.com/office/drawing/2014/main" id="{D841A995-432C-403B-AA75-7BA00638B6B6}"/>
              </a:ext>
            </a:extLst>
          </p:cNvPr>
          <p:cNvSpPr txBox="1"/>
          <p:nvPr/>
        </p:nvSpPr>
        <p:spPr>
          <a:xfrm>
            <a:off x="7009763" y="1526784"/>
            <a:ext cx="1007182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04" marR="4791" lvl="0" indent="-10504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СРОК  О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</a:t>
            </a:r>
            <a:r>
              <a:rPr kumimoji="0" sz="895" b="1" i="0" u="none" strike="noStrike" kern="1200" cap="none" spc="-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У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ПАЕМО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6" name="object 15">
            <a:extLst>
              <a:ext uri="{FF2B5EF4-FFF2-40B4-BE49-F238E27FC236}">
                <a16:creationId xmlns="" xmlns:a16="http://schemas.microsoft.com/office/drawing/2014/main" id="{B90D06AC-BB4B-4EBD-9DE4-EC86F6404D09}"/>
              </a:ext>
            </a:extLst>
          </p:cNvPr>
          <p:cNvSpPr txBox="1"/>
          <p:nvPr/>
        </p:nvSpPr>
        <p:spPr>
          <a:xfrm>
            <a:off x="4775020" y="1526784"/>
            <a:ext cx="907182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ИНВ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Е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С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ТИЦИИ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="" xmlns:a16="http://schemas.microsoft.com/office/drawing/2014/main" id="{97770F0D-D576-4C45-82F8-CEB2F89E7A85}"/>
              </a:ext>
            </a:extLst>
          </p:cNvPr>
          <p:cNvSpPr txBox="1"/>
          <p:nvPr/>
        </p:nvSpPr>
        <p:spPr>
          <a:xfrm>
            <a:off x="9397972" y="1526784"/>
            <a:ext cx="676046" cy="245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NPV</a:t>
            </a:r>
            <a:endParaRPr kumimoji="0" lang="ru-RU" sz="895" b="1" i="0" u="none" strike="noStrike" kern="1200" cap="none" spc="-62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</a:t>
            </a:r>
            <a:r>
              <a:rPr lang="ru-RU" sz="895" b="1" spc="-4" dirty="0">
                <a:solidFill>
                  <a:srgbClr val="414042"/>
                </a:solidFill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72 </a:t>
            </a:r>
            <a:r>
              <a:rPr kumimoji="0" lang="ru-RU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мес.</a:t>
            </a:r>
            <a:r>
              <a:rPr kumimoji="0" sz="895" b="1" i="0" u="none" strike="noStrike" kern="1200" cap="none" spc="-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="" xmlns:a16="http://schemas.microsoft.com/office/drawing/2014/main" id="{8352437C-CD19-487D-BF86-16D6826A5CDA}"/>
              </a:ext>
            </a:extLst>
          </p:cNvPr>
          <p:cNvSpPr txBox="1"/>
          <p:nvPr/>
        </p:nvSpPr>
        <p:spPr>
          <a:xfrm>
            <a:off x="5935022" y="1526784"/>
            <a:ext cx="858680" cy="232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791" lvl="0" indent="12255" algn="ctr" defTabSz="1008400" rtl="0" eaLnBrk="1" fontAlgn="auto" latinLnBrk="0" hangingPunct="1">
              <a:lnSpc>
                <a:spcPts val="900"/>
              </a:lnSpc>
              <a:spcBef>
                <a:spcPts val="2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ОБОР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ТНЫЙ</a:t>
            </a:r>
            <a:r>
              <a:rPr kumimoji="0" lang="ru-RU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КАПИТАЛ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="" xmlns:a16="http://schemas.microsoft.com/office/drawing/2014/main" id="{D44BE483-6306-4F80-ACF9-02716223A830}"/>
              </a:ext>
            </a:extLst>
          </p:cNvPr>
          <p:cNvSpPr txBox="1"/>
          <p:nvPr/>
        </p:nvSpPr>
        <p:spPr>
          <a:xfrm>
            <a:off x="8339256" y="1526784"/>
            <a:ext cx="612573" cy="11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0" lvl="0" indent="0" algn="ctr" defTabSz="1008400" rtl="0" eaLnBrk="1" fontAlgn="auto" latinLnBrk="0" hangingPunct="1">
              <a:lnSpc>
                <a:spcPts val="900"/>
              </a:lnSpc>
              <a:spcBef>
                <a:spcPts val="15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IRR</a:t>
            </a:r>
            <a:r>
              <a:rPr kumimoji="0" sz="895" b="1" i="0" u="none" strike="noStrike" kern="1200" cap="none" spc="-66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 </a:t>
            </a:r>
            <a:r>
              <a:rPr kumimoji="0" sz="895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(BHP)</a:t>
            </a:r>
            <a:endParaRPr kumimoji="0" sz="8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53" name="object 29">
            <a:extLst>
              <a:ext uri="{FF2B5EF4-FFF2-40B4-BE49-F238E27FC236}">
                <a16:creationId xmlns="" xmlns:a16="http://schemas.microsoft.com/office/drawing/2014/main" id="{38A6D699-E0F1-4649-9C8D-70A04DC36CE0}"/>
              </a:ext>
            </a:extLst>
          </p:cNvPr>
          <p:cNvSpPr txBox="1"/>
          <p:nvPr/>
        </p:nvSpPr>
        <p:spPr>
          <a:xfrm>
            <a:off x="165101" y="3927039"/>
            <a:ext cx="4060890" cy="952517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Урожайность картофеля в среднем в 2014-2019гг. – 217,5 ц/га, овощей – 324,2 ц/га.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Земельный участок для размещения производства – 0,3 Га, с поведенной электроэнергией, водой и газом.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Производство может быть организовано на базе арендуемого или приобретенного имущества – общей площадью – 2,5 тыс. кв. м.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Штат – 60 человек (местные кадры)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Технология – привлечение отраслевых технологов.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8" name="object 31">
            <a:extLst>
              <a:ext uri="{FF2B5EF4-FFF2-40B4-BE49-F238E27FC236}">
                <a16:creationId xmlns="" xmlns:a16="http://schemas.microsoft.com/office/drawing/2014/main" id="{D4EF5485-7E1C-4926-AE98-1F6E37781632}"/>
              </a:ext>
            </a:extLst>
          </p:cNvPr>
          <p:cNvSpPr txBox="1"/>
          <p:nvPr/>
        </p:nvSpPr>
        <p:spPr>
          <a:xfrm>
            <a:off x="4439129" y="4086225"/>
            <a:ext cx="5947262" cy="87302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В растениеводстве Республики 70% объема производства составляют зерно, овощи и картофель. Для обеспечения повышения добавленной стоимости и сезонного выравнивания рынка требуется развитие переработки.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Среднедушевые денежные доходы населения Республики растут, обеспечивая рост потребительского рынка.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Потенциал импортзамещения регионального и федерального рынков РФ на настоящий момент не использован в полном объеме.</a:t>
            </a:r>
          </a:p>
        </p:txBody>
      </p:sp>
      <p:sp>
        <p:nvSpPr>
          <p:cNvPr id="59" name="object 36">
            <a:extLst>
              <a:ext uri="{FF2B5EF4-FFF2-40B4-BE49-F238E27FC236}">
                <a16:creationId xmlns="" xmlns:a16="http://schemas.microsoft.com/office/drawing/2014/main" id="{9B662232-94A2-472C-85DF-EDA63BE162F8}"/>
              </a:ext>
            </a:extLst>
          </p:cNvPr>
          <p:cNvSpPr txBox="1"/>
          <p:nvPr/>
        </p:nvSpPr>
        <p:spPr>
          <a:xfrm>
            <a:off x="4644785" y="3781425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0" name="object 34">
            <a:extLst>
              <a:ext uri="{FF2B5EF4-FFF2-40B4-BE49-F238E27FC236}">
                <a16:creationId xmlns="" xmlns:a16="http://schemas.microsoft.com/office/drawing/2014/main" id="{CD2BEAE8-1605-49E1-82E5-679172AA2665}"/>
              </a:ext>
            </a:extLst>
          </p:cNvPr>
          <p:cNvSpPr txBox="1"/>
          <p:nvPr/>
        </p:nvSpPr>
        <p:spPr>
          <a:xfrm>
            <a:off x="325353" y="3623425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="" xmlns:a16="http://schemas.microsoft.com/office/drawing/2014/main" id="{D7AB30B3-9ECC-4BDA-AF74-256FED4F56F2}"/>
              </a:ext>
            </a:extLst>
          </p:cNvPr>
          <p:cNvSpPr/>
          <p:nvPr/>
        </p:nvSpPr>
        <p:spPr>
          <a:xfrm flipV="1">
            <a:off x="4287600" y="1841580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20">
            <a:extLst>
              <a:ext uri="{FF2B5EF4-FFF2-40B4-BE49-F238E27FC236}">
                <a16:creationId xmlns="" xmlns:a16="http://schemas.microsoft.com/office/drawing/2014/main" id="{D70D0894-102E-4453-B288-6D2B6C47CAB5}"/>
              </a:ext>
            </a:extLst>
          </p:cNvPr>
          <p:cNvSpPr txBox="1"/>
          <p:nvPr/>
        </p:nvSpPr>
        <p:spPr>
          <a:xfrm>
            <a:off x="4775020" y="1883118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72AF87D1-C503-4C7F-B247-1CDDCED4A568}"/>
              </a:ext>
            </a:extLst>
          </p:cNvPr>
          <p:cNvSpPr/>
          <p:nvPr/>
        </p:nvSpPr>
        <p:spPr>
          <a:xfrm>
            <a:off x="6350" y="6049069"/>
            <a:ext cx="10693400" cy="3672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="" xmlns:a16="http://schemas.microsoft.com/office/drawing/2014/main" id="{9D58425E-559C-42D5-B1C5-01D79128CAA8}"/>
              </a:ext>
            </a:extLst>
          </p:cNvPr>
          <p:cNvSpPr txBox="1"/>
          <p:nvPr/>
        </p:nvSpPr>
        <p:spPr>
          <a:xfrm>
            <a:off x="1336394" y="6120693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sp>
        <p:nvSpPr>
          <p:cNvPr id="39" name="object 37">
            <a:extLst>
              <a:ext uri="{FF2B5EF4-FFF2-40B4-BE49-F238E27FC236}">
                <a16:creationId xmlns="" xmlns:a16="http://schemas.microsoft.com/office/drawing/2014/main" id="{24909C0E-ED00-4871-BF47-3E4B144C8444}"/>
              </a:ext>
            </a:extLst>
          </p:cNvPr>
          <p:cNvSpPr txBox="1"/>
          <p:nvPr/>
        </p:nvSpPr>
        <p:spPr>
          <a:xfrm>
            <a:off x="249032" y="5191450"/>
            <a:ext cx="4221142" cy="485234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инвесторы</a:t>
            </a:r>
          </a:p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См. слайд «Проекты, предложенные бизнесом»</a:t>
            </a:r>
            <a:endParaRPr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pic>
        <p:nvPicPr>
          <p:cNvPr id="40" name="Picture 2" descr="Кабачковая икра как в магазине: рецепты с фото">
            <a:extLst>
              <a:ext uri="{FF2B5EF4-FFF2-40B4-BE49-F238E27FC236}">
                <a16:creationId xmlns="" xmlns:a16="http://schemas.microsoft.com/office/drawing/2014/main" id="{0F606320-F131-4D5E-96FB-B3BC31D52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15" b="6662"/>
          <a:stretch/>
        </p:blipFill>
        <p:spPr bwMode="auto">
          <a:xfrm>
            <a:off x="-1488" y="771309"/>
            <a:ext cx="4244400" cy="2555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636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F6FFFED-A6EA-493D-861C-9427DD17FFD2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D684BC5F-0656-45A0-A4FD-74103482E253}"/>
              </a:ext>
            </a:extLst>
          </p:cNvPr>
          <p:cNvCxnSpPr>
            <a:cxnSpLocks/>
          </p:cNvCxnSpPr>
          <p:nvPr/>
        </p:nvCxnSpPr>
        <p:spPr>
          <a:xfrm>
            <a:off x="5727700" y="1013953"/>
            <a:ext cx="0" cy="6248400"/>
          </a:xfrm>
          <a:prstGeom prst="line">
            <a:avLst/>
          </a:prstGeom>
          <a:ln w="3810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546E19C2-3E40-498B-901F-42A322E75B63}"/>
              </a:ext>
            </a:extLst>
          </p:cNvPr>
          <p:cNvCxnSpPr>
            <a:cxnSpLocks/>
          </p:cNvCxnSpPr>
          <p:nvPr/>
        </p:nvCxnSpPr>
        <p:spPr>
          <a:xfrm>
            <a:off x="241300" y="5229225"/>
            <a:ext cx="10210800" cy="0"/>
          </a:xfrm>
          <a:prstGeom prst="line">
            <a:avLst/>
          </a:prstGeom>
          <a:ln w="3810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3">
            <a:extLst>
              <a:ext uri="{FF2B5EF4-FFF2-40B4-BE49-F238E27FC236}">
                <a16:creationId xmlns="" xmlns:a16="http://schemas.microsoft.com/office/drawing/2014/main" id="{54DD5CD0-0098-4423-8182-26DBE0F75EAB}"/>
              </a:ext>
            </a:extLst>
          </p:cNvPr>
          <p:cNvSpPr/>
          <p:nvPr/>
        </p:nvSpPr>
        <p:spPr>
          <a:xfrm rot="5400000">
            <a:off x="-148986" y="652558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="" xmlns:a16="http://schemas.microsoft.com/office/drawing/2014/main" id="{8A87DB43-F273-47C9-B621-16A639D83282}"/>
              </a:ext>
            </a:extLst>
          </p:cNvPr>
          <p:cNvSpPr txBox="1"/>
          <p:nvPr/>
        </p:nvSpPr>
        <p:spPr>
          <a:xfrm>
            <a:off x="-126044" y="670022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200" b="1" spc="-10" dirty="0">
                <a:solidFill>
                  <a:schemeClr val="bg1"/>
                </a:solidFill>
                <a:cs typeface="Montserrat ExtraBold"/>
              </a:rPr>
              <a:t>S</a:t>
            </a:r>
            <a:endParaRPr sz="1200" dirty="0">
              <a:solidFill>
                <a:schemeClr val="bg1"/>
              </a:solidFill>
              <a:cs typeface="Montserrat ExtraBold"/>
            </a:endParaRPr>
          </a:p>
        </p:txBody>
      </p:sp>
      <p:sp>
        <p:nvSpPr>
          <p:cNvPr id="11" name="object 23">
            <a:extLst>
              <a:ext uri="{FF2B5EF4-FFF2-40B4-BE49-F238E27FC236}">
                <a16:creationId xmlns="" xmlns:a16="http://schemas.microsoft.com/office/drawing/2014/main" id="{2F369D78-0736-42CE-8ADC-E5A1926E772D}"/>
              </a:ext>
            </a:extLst>
          </p:cNvPr>
          <p:cNvSpPr/>
          <p:nvPr/>
        </p:nvSpPr>
        <p:spPr>
          <a:xfrm rot="16200000">
            <a:off x="10257060" y="632745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="" xmlns:a16="http://schemas.microsoft.com/office/drawing/2014/main" id="{D4C3B4FB-F4C3-4039-8B78-F9A6CD79BDFD}"/>
              </a:ext>
            </a:extLst>
          </p:cNvPr>
          <p:cNvSpPr txBox="1"/>
          <p:nvPr/>
        </p:nvSpPr>
        <p:spPr>
          <a:xfrm>
            <a:off x="10402837" y="670022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200" b="1" spc="-10" dirty="0">
                <a:solidFill>
                  <a:srgbClr val="231F20"/>
                </a:solidFill>
                <a:cs typeface="Montserrat ExtraBold"/>
              </a:rPr>
              <a:t>W</a:t>
            </a:r>
            <a:endParaRPr sz="1200" dirty="0">
              <a:cs typeface="Montserrat ExtraBold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="" xmlns:a16="http://schemas.microsoft.com/office/drawing/2014/main" id="{DB48E42B-8F48-45A2-83A2-1C35FD9B805B}"/>
              </a:ext>
            </a:extLst>
          </p:cNvPr>
          <p:cNvSpPr/>
          <p:nvPr/>
        </p:nvSpPr>
        <p:spPr>
          <a:xfrm rot="5400000">
            <a:off x="-148987" y="6826011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="" xmlns:a16="http://schemas.microsoft.com/office/drawing/2014/main" id="{B65735F1-6F5D-4176-A25D-4A26241A4E15}"/>
              </a:ext>
            </a:extLst>
          </p:cNvPr>
          <p:cNvSpPr txBox="1"/>
          <p:nvPr/>
        </p:nvSpPr>
        <p:spPr>
          <a:xfrm>
            <a:off x="-123789" y="6831809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200" b="1" spc="-10" dirty="0">
                <a:solidFill>
                  <a:srgbClr val="231F20"/>
                </a:solidFill>
                <a:cs typeface="Montserrat ExtraBold"/>
              </a:rPr>
              <a:t>O</a:t>
            </a:r>
            <a:endParaRPr sz="1200" dirty="0">
              <a:cs typeface="Montserrat ExtraBold"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="" xmlns:a16="http://schemas.microsoft.com/office/drawing/2014/main" id="{AAC97735-701D-4BB1-BD14-07E173E47B5A}"/>
              </a:ext>
            </a:extLst>
          </p:cNvPr>
          <p:cNvSpPr/>
          <p:nvPr/>
        </p:nvSpPr>
        <p:spPr>
          <a:xfrm rot="16200000">
            <a:off x="10257058" y="6826011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="" xmlns:a16="http://schemas.microsoft.com/office/drawing/2014/main" id="{3EFBB056-0265-4DD9-BD18-62B8B70E4A4E}"/>
              </a:ext>
            </a:extLst>
          </p:cNvPr>
          <p:cNvSpPr txBox="1"/>
          <p:nvPr/>
        </p:nvSpPr>
        <p:spPr>
          <a:xfrm>
            <a:off x="10402837" y="6855579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200" b="1" spc="-10" dirty="0">
                <a:solidFill>
                  <a:schemeClr val="bg1"/>
                </a:solidFill>
                <a:cs typeface="Montserrat ExtraBold"/>
              </a:rPr>
              <a:t>T</a:t>
            </a:r>
            <a:endParaRPr sz="1200" dirty="0">
              <a:solidFill>
                <a:schemeClr val="bg1"/>
              </a:solidFill>
              <a:cs typeface="Montserrat Extra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7000038-1D9A-4911-AC62-6023637FDE8F}"/>
              </a:ext>
            </a:extLst>
          </p:cNvPr>
          <p:cNvSpPr txBox="1"/>
          <p:nvPr/>
        </p:nvSpPr>
        <p:spPr>
          <a:xfrm>
            <a:off x="313387" y="952104"/>
            <a:ext cx="53381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/>
              <a:t>автомобильные трассы федерального (г. Казань - г. Москва), и регионального значения (д. </a:t>
            </a:r>
            <a:r>
              <a:rPr lang="ru-RU" sz="1000" dirty="0" err="1"/>
              <a:t>Авданкасы</a:t>
            </a:r>
            <a:r>
              <a:rPr lang="ru-RU" sz="1000" dirty="0"/>
              <a:t> – с. Моргауши – г. Козьмодемьянск, до границы Республики Марий Эл) и др.;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близость ж/д сообщения (40 – 45 км. ст. </a:t>
            </a:r>
            <a:r>
              <a:rPr lang="ru-RU" sz="1000" dirty="0" err="1"/>
              <a:t>Ишлеи</a:t>
            </a:r>
            <a:r>
              <a:rPr lang="ru-RU" sz="1000" dirty="0"/>
              <a:t>, ст. Чебоксары-2, ст. </a:t>
            </a:r>
            <a:r>
              <a:rPr lang="ru-RU" sz="1000" dirty="0" err="1"/>
              <a:t>Мижеры</a:t>
            </a:r>
            <a:r>
              <a:rPr lang="ru-RU" sz="1000" dirty="0"/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граничит с развитым Чебоксарским районом / относительная близость авиа сообщения (55 км.);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развитая гидрологическая система (р. Волга, правый приток Волги – р. Юнга, а также р. </a:t>
            </a:r>
            <a:r>
              <a:rPr lang="ru-RU" sz="1000" dirty="0" err="1"/>
              <a:t>Сорма</a:t>
            </a:r>
            <a:r>
              <a:rPr lang="ru-RU" sz="1000" dirty="0"/>
              <a:t>, р. Большая </a:t>
            </a:r>
            <a:r>
              <a:rPr lang="ru-RU" sz="1000" dirty="0" err="1"/>
              <a:t>Шатьма</a:t>
            </a:r>
            <a:r>
              <a:rPr lang="ru-RU" sz="1000" dirty="0"/>
              <a:t>, и пр. / 3 пристани (1 одноименная у с. «Ильинка», 2 на Чебоксарском водохранилище, есть небольшие озера и пруды);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располагается западная часть Чебоксарского природного парка - территории регионального значения;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основу экономики района составляет агропромышленный комплекс - 18 сельскохозяйственных предприятий, 86 КФХ, 13,8 тыс. ЛПХ (на долю ЛПХ приходится производство до 65% картофеля, 95% овощей, 62% мяса, 75% молока);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площадь территории сельхоз земель - 75 % всей площади района (в т. ч. пашни – 78%)/в валовой продукции на долю сельского хозяйства приходится свыше 70 % суммарного объёма;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9 промышленных и обслуживающих предприятия: ЗАО «Чебоксарское предприятие «</a:t>
            </a:r>
            <a:r>
              <a:rPr lang="ru-RU" sz="1000" dirty="0" err="1"/>
              <a:t>Сеспель</a:t>
            </a:r>
            <a:r>
              <a:rPr lang="ru-RU" sz="1000" dirty="0"/>
              <a:t>» (единственный производитель цистерн для химически агрессивных жидкостей в России), ООО «</a:t>
            </a:r>
            <a:r>
              <a:rPr lang="ru-RU" sz="1000" dirty="0" err="1"/>
              <a:t>МирТрубПласт</a:t>
            </a:r>
            <a:r>
              <a:rPr lang="ru-RU" sz="1000" dirty="0"/>
              <a:t>», ПАО «Моргаушский кирпичный завод» и др.;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15 объектов культурного наследия (церкви, городища, курганы) / 7 памятников природы (заказники, озера, водопады, пруды, родники);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наличие рекреационной инфраструктуры;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2 месторождения суглинков «</a:t>
            </a:r>
            <a:r>
              <a:rPr lang="ru-RU" sz="1000" dirty="0" err="1"/>
              <a:t>Сундырское</a:t>
            </a:r>
            <a:r>
              <a:rPr lang="ru-RU" sz="1000" dirty="0"/>
              <a:t>» и «</a:t>
            </a:r>
            <a:r>
              <a:rPr lang="ru-RU" sz="1000" dirty="0" err="1"/>
              <a:t>Пикикасинское</a:t>
            </a:r>
            <a:r>
              <a:rPr lang="ru-RU" sz="1000" dirty="0"/>
              <a:t>», «</a:t>
            </a:r>
            <a:r>
              <a:rPr lang="ru-RU" sz="1000" dirty="0" err="1"/>
              <a:t>Моргаушское</a:t>
            </a:r>
            <a:r>
              <a:rPr lang="ru-RU" sz="1000" dirty="0"/>
              <a:t>» месторождение торфа.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2380A11-3D31-494F-BBE6-A0D513E130BF}"/>
              </a:ext>
            </a:extLst>
          </p:cNvPr>
          <p:cNvSpPr txBox="1"/>
          <p:nvPr/>
        </p:nvSpPr>
        <p:spPr>
          <a:xfrm>
            <a:off x="5807076" y="948667"/>
            <a:ext cx="4724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/>
              <a:t>уменьшение численности населения обусловлено естественной и миграционной убылью (2001г.- 37,2 тыс. чел, 2021г. – 31,4 тыс. чел.);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ограниченность минерально-сырьевых ресурсов, отсутствие стратегических видов полезных ископаемых;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высокодотационный бюджет - 79% (с учетом всех безвозмездных перечислений);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изношенная материальная техническая база (учреждения культуры и образования);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дефицит квалифицированных кадров и кадров рабочих специальностей (острая нехватка врачей и среднего медицинского персонала);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недостаточное финансирование отраслей здравоохранения, культуры, образования и спорта;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высокая степень физического и морального износа основного капитала, наличие промышленных предприятий с устаревшим технологическим </a:t>
            </a:r>
            <a:r>
              <a:rPr lang="ru-RU" sz="1000" dirty="0" err="1"/>
              <a:t>укла</a:t>
            </a:r>
            <a:r>
              <a:rPr lang="ru-RU" sz="1000" dirty="0"/>
              <a:t>-дом;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несоответствие нормативным требованиям более чем 58 % протяженности дорожной сети;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распространение водных эрозионных процессов, отрицательно влияющих на состояние водных объектов и прибрежных территорий (деформация и разрушение береговой зоны);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один из наименее лесистых районов Чувашии (лесистость 11,5 %);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значительные объемы выбросов загрязняющих веществ в атмосферу / недостаточная развитость вторичной переработки отходов;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нет масштабных фестивалей, ярмарок и праздников республиканского значения (проводятся только мероприятия районного масштаба);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незначительное количество охотхозяйств (2);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уязвимые позиции по уровню оплаты труда (в республиканском масштабе).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CC23144-D45F-4C55-AC29-888DF7EFBE98}"/>
              </a:ext>
            </a:extLst>
          </p:cNvPr>
          <p:cNvSpPr txBox="1"/>
          <p:nvPr/>
        </p:nvSpPr>
        <p:spPr>
          <a:xfrm>
            <a:off x="298015" y="5233297"/>
            <a:ext cx="51771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/>
              <a:t>развитие конкурентоспособного </a:t>
            </a:r>
            <a:r>
              <a:rPr lang="ru-RU" sz="1000" dirty="0" err="1"/>
              <a:t>агропищевого</a:t>
            </a:r>
            <a:r>
              <a:rPr lang="ru-RU" sz="1000" dirty="0"/>
              <a:t> кластер, ориентированного на глубокую переработку сельхоз сырья и производство экологически чистой пищевой продукции;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медоносный потенциал (повышение продуктивности и внедрение новых технологий в содержание и переработку продуктов пчеловодства/на территории действует 84 хозяйства);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выход продукции предприятий района на внешние рынки;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предпосылки культурно-исторического, паломнического, спортивного туризма/развитие инфраструктуры (в первую очередь - объекты на воде);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продвижение народно-художественных промыслов (ткачество, резьба и роспись по дереву, вышивание, лозоплетение, глиняные игрушки) и пр.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развитие рекреационного потенциала (оздоровительного отдыха, курортно-санаторного лечения, организации путешествий, детский отдых и др.).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C6C4FD4-068C-49B5-89A0-C1C591CD3415}"/>
              </a:ext>
            </a:extLst>
          </p:cNvPr>
          <p:cNvSpPr txBox="1"/>
          <p:nvPr/>
        </p:nvSpPr>
        <p:spPr>
          <a:xfrm>
            <a:off x="5751498" y="5241389"/>
            <a:ext cx="4724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000" dirty="0"/>
              <a:t>слабый платежеспособный спрос на региональном рынке;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/>
              <a:t>сокращение числа ЛПХ / сезонность деятельности предприятий агропромышленного комплекса;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/>
              <a:t>конкурентное давление крупных сельхоз производителей соседних районов: СХК «</a:t>
            </a:r>
            <a:r>
              <a:rPr lang="ru-RU" sz="1000" dirty="0" err="1"/>
              <a:t>Атлашевский</a:t>
            </a:r>
            <a:r>
              <a:rPr lang="ru-RU" sz="1000" dirty="0"/>
              <a:t>», ЗАО «Смак-Агро» и др. / недобросовестная конкуренция на рынке;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/>
              <a:t>техническое отставание действующих промышленных производств;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/>
              <a:t>возрастающая конкуренция в туристической отрасли (недостаточное обеспечение развития туристической инфраструктуры);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/>
              <a:t>усиление конкуренции в секторе инвестиций;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/>
              <a:t>сокращение гос. поддержки (в т. ч. по программам развития сельских территорий и сельского хозяйства).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="" xmlns:a16="http://schemas.microsoft.com/office/drawing/2014/main" id="{8EE8F145-4F6D-4F30-9960-E863A6A8014B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6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="" xmlns:a16="http://schemas.microsoft.com/office/drawing/2014/main" id="{5AB7EFC7-18F5-482A-86B4-C09A2649DEAF}"/>
              </a:ext>
            </a:extLst>
          </p:cNvPr>
          <p:cNvSpPr txBox="1">
            <a:spLocks/>
          </p:cNvSpPr>
          <p:nvPr/>
        </p:nvSpPr>
        <p:spPr>
          <a:xfrm>
            <a:off x="450285" y="123825"/>
            <a:ext cx="92621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kern="0" spc="15" dirty="0">
                <a:solidFill>
                  <a:srgbClr val="1F427B"/>
                </a:solidFill>
                <a:latin typeface="+mj-lt"/>
              </a:rPr>
              <a:t>SWOT-</a:t>
            </a: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АНАЛИЗ МО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80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12700" y="2976163"/>
            <a:ext cx="5834380" cy="2403475"/>
            <a:chOff x="-12700" y="2976163"/>
            <a:chExt cx="5834380" cy="2403475"/>
          </a:xfrm>
        </p:grpSpPr>
        <p:sp>
          <p:nvSpPr>
            <p:cNvPr id="4" name="object 4"/>
            <p:cNvSpPr/>
            <p:nvPr/>
          </p:nvSpPr>
          <p:spPr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946202" y="3644656"/>
              <a:ext cx="1360805" cy="868044"/>
            </a:xfrm>
            <a:custGeom>
              <a:avLst/>
              <a:gdLst/>
              <a:ahLst/>
              <a:cxnLst/>
              <a:rect l="l" t="t" r="r" b="b"/>
              <a:pathLst>
                <a:path w="1360804" h="868045">
                  <a:moveTo>
                    <a:pt x="1308328" y="0"/>
                  </a:moveTo>
                  <a:lnTo>
                    <a:pt x="52349" y="0"/>
                  </a:lnTo>
                  <a:lnTo>
                    <a:pt x="31975" y="4112"/>
                  </a:lnTo>
                  <a:lnTo>
                    <a:pt x="15335" y="15328"/>
                  </a:lnTo>
                  <a:lnTo>
                    <a:pt x="4114" y="31964"/>
                  </a:lnTo>
                  <a:lnTo>
                    <a:pt x="0" y="52336"/>
                  </a:lnTo>
                  <a:lnTo>
                    <a:pt x="0" y="867460"/>
                  </a:lnTo>
                  <a:lnTo>
                    <a:pt x="1360665" y="867460"/>
                  </a:lnTo>
                  <a:lnTo>
                    <a:pt x="1360665" y="52336"/>
                  </a:lnTo>
                  <a:lnTo>
                    <a:pt x="1356552" y="31964"/>
                  </a:lnTo>
                  <a:lnTo>
                    <a:pt x="1345336" y="15328"/>
                  </a:lnTo>
                  <a:lnTo>
                    <a:pt x="1328700" y="4112"/>
                  </a:lnTo>
                  <a:lnTo>
                    <a:pt x="1308328" y="0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898781" y="392448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14210" y="4048072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898781" y="4161040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898781" y="4419102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014210" y="4284629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823784" y="4512123"/>
              <a:ext cx="1607185" cy="196215"/>
            </a:xfrm>
            <a:custGeom>
              <a:avLst/>
              <a:gdLst/>
              <a:ahLst/>
              <a:cxnLst/>
              <a:rect l="l" t="t" r="r" b="b"/>
              <a:pathLst>
                <a:path w="1607185" h="196214">
                  <a:moveTo>
                    <a:pt x="1548828" y="195872"/>
                  </a:moveTo>
                  <a:lnTo>
                    <a:pt x="57848" y="195872"/>
                  </a:lnTo>
                  <a:lnTo>
                    <a:pt x="35329" y="191326"/>
                  </a:lnTo>
                  <a:lnTo>
                    <a:pt x="16941" y="178931"/>
                  </a:lnTo>
                  <a:lnTo>
                    <a:pt x="4545" y="160548"/>
                  </a:lnTo>
                  <a:lnTo>
                    <a:pt x="0" y="138036"/>
                  </a:lnTo>
                  <a:lnTo>
                    <a:pt x="0" y="57835"/>
                  </a:lnTo>
                  <a:lnTo>
                    <a:pt x="4545" y="35324"/>
                  </a:lnTo>
                  <a:lnTo>
                    <a:pt x="16941" y="16940"/>
                  </a:lnTo>
                  <a:lnTo>
                    <a:pt x="35329" y="4545"/>
                  </a:lnTo>
                  <a:lnTo>
                    <a:pt x="57848" y="0"/>
                  </a:lnTo>
                  <a:lnTo>
                    <a:pt x="1548828" y="0"/>
                  </a:lnTo>
                  <a:lnTo>
                    <a:pt x="1571347" y="4545"/>
                  </a:lnTo>
                  <a:lnTo>
                    <a:pt x="1589735" y="16940"/>
                  </a:lnTo>
                  <a:lnTo>
                    <a:pt x="1602131" y="35324"/>
                  </a:lnTo>
                  <a:lnTo>
                    <a:pt x="1606677" y="57835"/>
                  </a:lnTo>
                  <a:lnTo>
                    <a:pt x="1606677" y="138036"/>
                  </a:lnTo>
                  <a:lnTo>
                    <a:pt x="1602131" y="160548"/>
                  </a:lnTo>
                  <a:lnTo>
                    <a:pt x="1589735" y="178931"/>
                  </a:lnTo>
                  <a:lnTo>
                    <a:pt x="1571347" y="191326"/>
                  </a:lnTo>
                  <a:lnTo>
                    <a:pt x="1548828" y="195872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958647" y="3750367"/>
              <a:ext cx="1254760" cy="0"/>
            </a:xfrm>
            <a:custGeom>
              <a:avLst/>
              <a:gdLst/>
              <a:ahLst/>
              <a:cxnLst/>
              <a:rect l="l" t="t" r="r" b="b"/>
              <a:pathLst>
                <a:path w="1254760">
                  <a:moveTo>
                    <a:pt x="0" y="0"/>
                  </a:moveTo>
                  <a:lnTo>
                    <a:pt x="1254163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29179" y="4579743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038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136679" y="3853935"/>
              <a:ext cx="584835" cy="584200"/>
            </a:xfrm>
            <a:custGeom>
              <a:avLst/>
              <a:gdLst/>
              <a:ahLst/>
              <a:cxnLst/>
              <a:rect l="l" t="t" r="r" b="b"/>
              <a:pathLst>
                <a:path w="584835" h="584200">
                  <a:moveTo>
                    <a:pt x="200348" y="477520"/>
                  </a:moveTo>
                  <a:lnTo>
                    <a:pt x="147840" y="477520"/>
                  </a:lnTo>
                  <a:lnTo>
                    <a:pt x="150367" y="480060"/>
                  </a:lnTo>
                  <a:lnTo>
                    <a:pt x="155681" y="482600"/>
                  </a:lnTo>
                  <a:lnTo>
                    <a:pt x="161396" y="486410"/>
                  </a:lnTo>
                  <a:lnTo>
                    <a:pt x="165346" y="490220"/>
                  </a:lnTo>
                  <a:lnTo>
                    <a:pt x="165366" y="499110"/>
                  </a:lnTo>
                  <a:lnTo>
                    <a:pt x="163144" y="506730"/>
                  </a:lnTo>
                  <a:lnTo>
                    <a:pt x="161058" y="515620"/>
                  </a:lnTo>
                  <a:lnTo>
                    <a:pt x="159090" y="524510"/>
                  </a:lnTo>
                  <a:lnTo>
                    <a:pt x="157225" y="533400"/>
                  </a:lnTo>
                  <a:lnTo>
                    <a:pt x="156293" y="542290"/>
                  </a:lnTo>
                  <a:lnTo>
                    <a:pt x="158422" y="549910"/>
                  </a:lnTo>
                  <a:lnTo>
                    <a:pt x="163862" y="554990"/>
                  </a:lnTo>
                  <a:lnTo>
                    <a:pt x="172859" y="557530"/>
                  </a:lnTo>
                  <a:lnTo>
                    <a:pt x="227161" y="571500"/>
                  </a:lnTo>
                  <a:lnTo>
                    <a:pt x="281558" y="584200"/>
                  </a:lnTo>
                  <a:lnTo>
                    <a:pt x="290700" y="584200"/>
                  </a:lnTo>
                  <a:lnTo>
                    <a:pt x="297587" y="582930"/>
                  </a:lnTo>
                  <a:lnTo>
                    <a:pt x="302591" y="577850"/>
                  </a:lnTo>
                  <a:lnTo>
                    <a:pt x="306082" y="568960"/>
                  </a:lnTo>
                  <a:lnTo>
                    <a:pt x="308345" y="560070"/>
                  </a:lnTo>
                  <a:lnTo>
                    <a:pt x="310516" y="552450"/>
                  </a:lnTo>
                  <a:lnTo>
                    <a:pt x="311366" y="548640"/>
                  </a:lnTo>
                  <a:lnTo>
                    <a:pt x="277507" y="548640"/>
                  </a:lnTo>
                  <a:lnTo>
                    <a:pt x="191782" y="528320"/>
                  </a:lnTo>
                  <a:lnTo>
                    <a:pt x="193912" y="519430"/>
                  </a:lnTo>
                  <a:lnTo>
                    <a:pt x="196010" y="510540"/>
                  </a:lnTo>
                  <a:lnTo>
                    <a:pt x="198181" y="500380"/>
                  </a:lnTo>
                  <a:lnTo>
                    <a:pt x="200532" y="491490"/>
                  </a:lnTo>
                  <a:lnTo>
                    <a:pt x="201630" y="483870"/>
                  </a:lnTo>
                  <a:lnTo>
                    <a:pt x="200348" y="477520"/>
                  </a:lnTo>
                  <a:close/>
                </a:path>
                <a:path w="584835" h="584200">
                  <a:moveTo>
                    <a:pt x="382498" y="523240"/>
                  </a:moveTo>
                  <a:lnTo>
                    <a:pt x="344262" y="523240"/>
                  </a:lnTo>
                  <a:lnTo>
                    <a:pt x="348881" y="529590"/>
                  </a:lnTo>
                  <a:lnTo>
                    <a:pt x="353116" y="537210"/>
                  </a:lnTo>
                  <a:lnTo>
                    <a:pt x="379185" y="570230"/>
                  </a:lnTo>
                  <a:lnTo>
                    <a:pt x="386045" y="570230"/>
                  </a:lnTo>
                  <a:lnTo>
                    <a:pt x="394080" y="566420"/>
                  </a:lnTo>
                  <a:lnTo>
                    <a:pt x="452896" y="529590"/>
                  </a:lnTo>
                  <a:lnTo>
                    <a:pt x="386206" y="529590"/>
                  </a:lnTo>
                  <a:lnTo>
                    <a:pt x="382498" y="523240"/>
                  </a:lnTo>
                  <a:close/>
                </a:path>
                <a:path w="584835" h="584200">
                  <a:moveTo>
                    <a:pt x="351713" y="487680"/>
                  </a:moveTo>
                  <a:lnTo>
                    <a:pt x="343915" y="488950"/>
                  </a:lnTo>
                  <a:lnTo>
                    <a:pt x="324696" y="491490"/>
                  </a:lnTo>
                  <a:lnTo>
                    <a:pt x="314971" y="494030"/>
                  </a:lnTo>
                  <a:lnTo>
                    <a:pt x="305180" y="494030"/>
                  </a:lnTo>
                  <a:lnTo>
                    <a:pt x="294398" y="495300"/>
                  </a:lnTo>
                  <a:lnTo>
                    <a:pt x="288416" y="500380"/>
                  </a:lnTo>
                  <a:lnTo>
                    <a:pt x="286257" y="511810"/>
                  </a:lnTo>
                  <a:lnTo>
                    <a:pt x="284265" y="520700"/>
                  </a:lnTo>
                  <a:lnTo>
                    <a:pt x="277507" y="548640"/>
                  </a:lnTo>
                  <a:lnTo>
                    <a:pt x="311366" y="548640"/>
                  </a:lnTo>
                  <a:lnTo>
                    <a:pt x="312499" y="543560"/>
                  </a:lnTo>
                  <a:lnTo>
                    <a:pt x="314197" y="534670"/>
                  </a:lnTo>
                  <a:lnTo>
                    <a:pt x="315607" y="525780"/>
                  </a:lnTo>
                  <a:lnTo>
                    <a:pt x="321690" y="525780"/>
                  </a:lnTo>
                  <a:lnTo>
                    <a:pt x="327926" y="524510"/>
                  </a:lnTo>
                  <a:lnTo>
                    <a:pt x="333467" y="524510"/>
                  </a:lnTo>
                  <a:lnTo>
                    <a:pt x="339018" y="523240"/>
                  </a:lnTo>
                  <a:lnTo>
                    <a:pt x="382498" y="523240"/>
                  </a:lnTo>
                  <a:lnTo>
                    <a:pt x="372855" y="506730"/>
                  </a:lnTo>
                  <a:lnTo>
                    <a:pt x="368172" y="499110"/>
                  </a:lnTo>
                  <a:lnTo>
                    <a:pt x="363675" y="492760"/>
                  </a:lnTo>
                  <a:lnTo>
                    <a:pt x="358244" y="488950"/>
                  </a:lnTo>
                  <a:lnTo>
                    <a:pt x="351713" y="487680"/>
                  </a:lnTo>
                  <a:close/>
                </a:path>
                <a:path w="584835" h="584200">
                  <a:moveTo>
                    <a:pt x="484342" y="383540"/>
                  </a:moveTo>
                  <a:lnTo>
                    <a:pt x="477805" y="384810"/>
                  </a:lnTo>
                  <a:lnTo>
                    <a:pt x="472174" y="388620"/>
                  </a:lnTo>
                  <a:lnTo>
                    <a:pt x="467232" y="394970"/>
                  </a:lnTo>
                  <a:lnTo>
                    <a:pt x="461652" y="403860"/>
                  </a:lnTo>
                  <a:lnTo>
                    <a:pt x="455791" y="411480"/>
                  </a:lnTo>
                  <a:lnTo>
                    <a:pt x="449714" y="419100"/>
                  </a:lnTo>
                  <a:lnTo>
                    <a:pt x="439927" y="433070"/>
                  </a:lnTo>
                  <a:lnTo>
                    <a:pt x="438424" y="439420"/>
                  </a:lnTo>
                  <a:lnTo>
                    <a:pt x="439038" y="444500"/>
                  </a:lnTo>
                  <a:lnTo>
                    <a:pt x="441832" y="450850"/>
                  </a:lnTo>
                  <a:lnTo>
                    <a:pt x="447184" y="458470"/>
                  </a:lnTo>
                  <a:lnTo>
                    <a:pt x="452507" y="467360"/>
                  </a:lnTo>
                  <a:lnTo>
                    <a:pt x="462800" y="482600"/>
                  </a:lnTo>
                  <a:lnTo>
                    <a:pt x="443665" y="494030"/>
                  </a:lnTo>
                  <a:lnTo>
                    <a:pt x="424737" y="506730"/>
                  </a:lnTo>
                  <a:lnTo>
                    <a:pt x="386206" y="529590"/>
                  </a:lnTo>
                  <a:lnTo>
                    <a:pt x="452896" y="529590"/>
                  </a:lnTo>
                  <a:lnTo>
                    <a:pt x="467082" y="520700"/>
                  </a:lnTo>
                  <a:lnTo>
                    <a:pt x="491375" y="506730"/>
                  </a:lnTo>
                  <a:lnTo>
                    <a:pt x="498185" y="500380"/>
                  </a:lnTo>
                  <a:lnTo>
                    <a:pt x="501375" y="494030"/>
                  </a:lnTo>
                  <a:lnTo>
                    <a:pt x="501085" y="487680"/>
                  </a:lnTo>
                  <a:lnTo>
                    <a:pt x="497458" y="478790"/>
                  </a:lnTo>
                  <a:lnTo>
                    <a:pt x="492835" y="471170"/>
                  </a:lnTo>
                  <a:lnTo>
                    <a:pt x="488083" y="464820"/>
                  </a:lnTo>
                  <a:lnTo>
                    <a:pt x="483450" y="457200"/>
                  </a:lnTo>
                  <a:lnTo>
                    <a:pt x="479183" y="448310"/>
                  </a:lnTo>
                  <a:lnTo>
                    <a:pt x="477392" y="445770"/>
                  </a:lnTo>
                  <a:lnTo>
                    <a:pt x="477773" y="438150"/>
                  </a:lnTo>
                  <a:lnTo>
                    <a:pt x="480199" y="435610"/>
                  </a:lnTo>
                  <a:lnTo>
                    <a:pt x="483454" y="429260"/>
                  </a:lnTo>
                  <a:lnTo>
                    <a:pt x="486656" y="424180"/>
                  </a:lnTo>
                  <a:lnTo>
                    <a:pt x="491360" y="420370"/>
                  </a:lnTo>
                  <a:lnTo>
                    <a:pt x="555134" y="420370"/>
                  </a:lnTo>
                  <a:lnTo>
                    <a:pt x="557783" y="414020"/>
                  </a:lnTo>
                  <a:lnTo>
                    <a:pt x="562550" y="393700"/>
                  </a:lnTo>
                  <a:lnTo>
                    <a:pt x="527697" y="393700"/>
                  </a:lnTo>
                  <a:lnTo>
                    <a:pt x="518672" y="392430"/>
                  </a:lnTo>
                  <a:lnTo>
                    <a:pt x="491997" y="384810"/>
                  </a:lnTo>
                  <a:lnTo>
                    <a:pt x="484342" y="383540"/>
                  </a:lnTo>
                  <a:close/>
                </a:path>
                <a:path w="584835" h="584200">
                  <a:moveTo>
                    <a:pt x="48140" y="156210"/>
                  </a:moveTo>
                  <a:lnTo>
                    <a:pt x="41505" y="157480"/>
                  </a:lnTo>
                  <a:lnTo>
                    <a:pt x="35396" y="158750"/>
                  </a:lnTo>
                  <a:lnTo>
                    <a:pt x="29857" y="163830"/>
                  </a:lnTo>
                  <a:lnTo>
                    <a:pt x="22406" y="195580"/>
                  </a:lnTo>
                  <a:lnTo>
                    <a:pt x="7451" y="259080"/>
                  </a:lnTo>
                  <a:lnTo>
                    <a:pt x="0" y="289560"/>
                  </a:lnTo>
                  <a:lnTo>
                    <a:pt x="2827" y="297180"/>
                  </a:lnTo>
                  <a:lnTo>
                    <a:pt x="7192" y="300990"/>
                  </a:lnTo>
                  <a:lnTo>
                    <a:pt x="12917" y="304800"/>
                  </a:lnTo>
                  <a:lnTo>
                    <a:pt x="19824" y="307340"/>
                  </a:lnTo>
                  <a:lnTo>
                    <a:pt x="26923" y="308610"/>
                  </a:lnTo>
                  <a:lnTo>
                    <a:pt x="33781" y="311150"/>
                  </a:lnTo>
                  <a:lnTo>
                    <a:pt x="40906" y="312420"/>
                  </a:lnTo>
                  <a:lnTo>
                    <a:pt x="49971" y="313690"/>
                  </a:lnTo>
                  <a:lnTo>
                    <a:pt x="56475" y="317500"/>
                  </a:lnTo>
                  <a:lnTo>
                    <a:pt x="60528" y="323850"/>
                  </a:lnTo>
                  <a:lnTo>
                    <a:pt x="62242" y="334010"/>
                  </a:lnTo>
                  <a:lnTo>
                    <a:pt x="62750" y="341630"/>
                  </a:lnTo>
                  <a:lnTo>
                    <a:pt x="62242" y="346710"/>
                  </a:lnTo>
                  <a:lnTo>
                    <a:pt x="54990" y="350520"/>
                  </a:lnTo>
                  <a:lnTo>
                    <a:pt x="47274" y="354330"/>
                  </a:lnTo>
                  <a:lnTo>
                    <a:pt x="39697" y="359410"/>
                  </a:lnTo>
                  <a:lnTo>
                    <a:pt x="16049" y="386080"/>
                  </a:lnTo>
                  <a:lnTo>
                    <a:pt x="18922" y="392430"/>
                  </a:lnTo>
                  <a:lnTo>
                    <a:pt x="49777" y="443230"/>
                  </a:lnTo>
                  <a:lnTo>
                    <a:pt x="65310" y="467360"/>
                  </a:lnTo>
                  <a:lnTo>
                    <a:pt x="80898" y="492760"/>
                  </a:lnTo>
                  <a:lnTo>
                    <a:pt x="85776" y="499110"/>
                  </a:lnTo>
                  <a:lnTo>
                    <a:pt x="91525" y="501650"/>
                  </a:lnTo>
                  <a:lnTo>
                    <a:pt x="97965" y="501650"/>
                  </a:lnTo>
                  <a:lnTo>
                    <a:pt x="104914" y="499110"/>
                  </a:lnTo>
                  <a:lnTo>
                    <a:pt x="129262" y="483870"/>
                  </a:lnTo>
                  <a:lnTo>
                    <a:pt x="137540" y="478790"/>
                  </a:lnTo>
                  <a:lnTo>
                    <a:pt x="140982" y="477520"/>
                  </a:lnTo>
                  <a:lnTo>
                    <a:pt x="200348" y="477520"/>
                  </a:lnTo>
                  <a:lnTo>
                    <a:pt x="196686" y="472440"/>
                  </a:lnTo>
                  <a:lnTo>
                    <a:pt x="190639" y="467360"/>
                  </a:lnTo>
                  <a:lnTo>
                    <a:pt x="184676" y="463550"/>
                  </a:lnTo>
                  <a:lnTo>
                    <a:pt x="102742" y="463550"/>
                  </a:lnTo>
                  <a:lnTo>
                    <a:pt x="90880" y="443230"/>
                  </a:lnTo>
                  <a:lnTo>
                    <a:pt x="55498" y="386080"/>
                  </a:lnTo>
                  <a:lnTo>
                    <a:pt x="88264" y="367030"/>
                  </a:lnTo>
                  <a:lnTo>
                    <a:pt x="93757" y="363220"/>
                  </a:lnTo>
                  <a:lnTo>
                    <a:pt x="97113" y="358140"/>
                  </a:lnTo>
                  <a:lnTo>
                    <a:pt x="98398" y="351790"/>
                  </a:lnTo>
                  <a:lnTo>
                    <a:pt x="97675" y="345440"/>
                  </a:lnTo>
                  <a:lnTo>
                    <a:pt x="95714" y="335280"/>
                  </a:lnTo>
                  <a:lnTo>
                    <a:pt x="92455" y="313690"/>
                  </a:lnTo>
                  <a:lnTo>
                    <a:pt x="57419" y="281940"/>
                  </a:lnTo>
                  <a:lnTo>
                    <a:pt x="37591" y="278130"/>
                  </a:lnTo>
                  <a:lnTo>
                    <a:pt x="47678" y="234950"/>
                  </a:lnTo>
                  <a:lnTo>
                    <a:pt x="52801" y="213360"/>
                  </a:lnTo>
                  <a:lnTo>
                    <a:pt x="58051" y="191770"/>
                  </a:lnTo>
                  <a:lnTo>
                    <a:pt x="117914" y="191770"/>
                  </a:lnTo>
                  <a:lnTo>
                    <a:pt x="118884" y="190500"/>
                  </a:lnTo>
                  <a:lnTo>
                    <a:pt x="124256" y="182880"/>
                  </a:lnTo>
                  <a:lnTo>
                    <a:pt x="129895" y="173990"/>
                  </a:lnTo>
                  <a:lnTo>
                    <a:pt x="135772" y="166370"/>
                  </a:lnTo>
                  <a:lnTo>
                    <a:pt x="136786" y="165100"/>
                  </a:lnTo>
                  <a:lnTo>
                    <a:pt x="87248" y="165100"/>
                  </a:lnTo>
                  <a:lnTo>
                    <a:pt x="79303" y="163830"/>
                  </a:lnTo>
                  <a:lnTo>
                    <a:pt x="63274" y="160020"/>
                  </a:lnTo>
                  <a:lnTo>
                    <a:pt x="55257" y="157480"/>
                  </a:lnTo>
                  <a:lnTo>
                    <a:pt x="48140" y="156210"/>
                  </a:lnTo>
                  <a:close/>
                </a:path>
                <a:path w="584835" h="584200">
                  <a:moveTo>
                    <a:pt x="146330" y="438150"/>
                  </a:moveTo>
                  <a:lnTo>
                    <a:pt x="139527" y="439420"/>
                  </a:lnTo>
                  <a:lnTo>
                    <a:pt x="132473" y="443230"/>
                  </a:lnTo>
                  <a:lnTo>
                    <a:pt x="117370" y="453390"/>
                  </a:lnTo>
                  <a:lnTo>
                    <a:pt x="102742" y="463550"/>
                  </a:lnTo>
                  <a:lnTo>
                    <a:pt x="184676" y="463550"/>
                  </a:lnTo>
                  <a:lnTo>
                    <a:pt x="182688" y="462280"/>
                  </a:lnTo>
                  <a:lnTo>
                    <a:pt x="174885" y="457200"/>
                  </a:lnTo>
                  <a:lnTo>
                    <a:pt x="167272" y="450850"/>
                  </a:lnTo>
                  <a:lnTo>
                    <a:pt x="159892" y="444500"/>
                  </a:lnTo>
                  <a:lnTo>
                    <a:pt x="153060" y="440690"/>
                  </a:lnTo>
                  <a:lnTo>
                    <a:pt x="146330" y="438150"/>
                  </a:lnTo>
                  <a:close/>
                </a:path>
                <a:path w="584835" h="584200">
                  <a:moveTo>
                    <a:pt x="555134" y="420370"/>
                  </a:moveTo>
                  <a:lnTo>
                    <a:pt x="499122" y="420370"/>
                  </a:lnTo>
                  <a:lnTo>
                    <a:pt x="516356" y="425450"/>
                  </a:lnTo>
                  <a:lnTo>
                    <a:pt x="525047" y="426720"/>
                  </a:lnTo>
                  <a:lnTo>
                    <a:pt x="533780" y="429260"/>
                  </a:lnTo>
                  <a:lnTo>
                    <a:pt x="542960" y="429260"/>
                  </a:lnTo>
                  <a:lnTo>
                    <a:pt x="549782" y="427990"/>
                  </a:lnTo>
                  <a:lnTo>
                    <a:pt x="554605" y="421640"/>
                  </a:lnTo>
                  <a:lnTo>
                    <a:pt x="555134" y="420370"/>
                  </a:lnTo>
                  <a:close/>
                </a:path>
                <a:path w="584835" h="584200">
                  <a:moveTo>
                    <a:pt x="523920" y="123190"/>
                  </a:moveTo>
                  <a:lnTo>
                    <a:pt x="482866" y="123190"/>
                  </a:lnTo>
                  <a:lnTo>
                    <a:pt x="505863" y="161290"/>
                  </a:lnTo>
                  <a:lnTo>
                    <a:pt x="517592" y="180340"/>
                  </a:lnTo>
                  <a:lnTo>
                    <a:pt x="529716" y="199390"/>
                  </a:lnTo>
                  <a:lnTo>
                    <a:pt x="515069" y="208280"/>
                  </a:lnTo>
                  <a:lnTo>
                    <a:pt x="507130" y="213360"/>
                  </a:lnTo>
                  <a:lnTo>
                    <a:pt x="498982" y="217170"/>
                  </a:lnTo>
                  <a:lnTo>
                    <a:pt x="492820" y="222250"/>
                  </a:lnTo>
                  <a:lnTo>
                    <a:pt x="488986" y="227330"/>
                  </a:lnTo>
                  <a:lnTo>
                    <a:pt x="487483" y="233680"/>
                  </a:lnTo>
                  <a:lnTo>
                    <a:pt x="488314" y="241300"/>
                  </a:lnTo>
                  <a:lnTo>
                    <a:pt x="490332" y="251460"/>
                  </a:lnTo>
                  <a:lnTo>
                    <a:pt x="492034" y="261620"/>
                  </a:lnTo>
                  <a:lnTo>
                    <a:pt x="493496" y="271780"/>
                  </a:lnTo>
                  <a:lnTo>
                    <a:pt x="494791" y="281940"/>
                  </a:lnTo>
                  <a:lnTo>
                    <a:pt x="495947" y="292100"/>
                  </a:lnTo>
                  <a:lnTo>
                    <a:pt x="500506" y="297180"/>
                  </a:lnTo>
                  <a:lnTo>
                    <a:pt x="510031" y="299720"/>
                  </a:lnTo>
                  <a:lnTo>
                    <a:pt x="519289" y="300990"/>
                  </a:lnTo>
                  <a:lnTo>
                    <a:pt x="548017" y="308610"/>
                  </a:lnTo>
                  <a:lnTo>
                    <a:pt x="537948" y="350520"/>
                  </a:lnTo>
                  <a:lnTo>
                    <a:pt x="527697" y="393700"/>
                  </a:lnTo>
                  <a:lnTo>
                    <a:pt x="562550" y="393700"/>
                  </a:lnTo>
                  <a:lnTo>
                    <a:pt x="564337" y="386080"/>
                  </a:lnTo>
                  <a:lnTo>
                    <a:pt x="570838" y="359410"/>
                  </a:lnTo>
                  <a:lnTo>
                    <a:pt x="577288" y="331470"/>
                  </a:lnTo>
                  <a:lnTo>
                    <a:pt x="583691" y="304800"/>
                  </a:lnTo>
                  <a:lnTo>
                    <a:pt x="584727" y="295910"/>
                  </a:lnTo>
                  <a:lnTo>
                    <a:pt x="551724" y="275590"/>
                  </a:lnTo>
                  <a:lnTo>
                    <a:pt x="543362" y="273050"/>
                  </a:lnTo>
                  <a:lnTo>
                    <a:pt x="534923" y="271780"/>
                  </a:lnTo>
                  <a:lnTo>
                    <a:pt x="527557" y="270510"/>
                  </a:lnTo>
                  <a:lnTo>
                    <a:pt x="524776" y="266700"/>
                  </a:lnTo>
                  <a:lnTo>
                    <a:pt x="525017" y="259080"/>
                  </a:lnTo>
                  <a:lnTo>
                    <a:pt x="524164" y="254000"/>
                  </a:lnTo>
                  <a:lnTo>
                    <a:pt x="522847" y="247650"/>
                  </a:lnTo>
                  <a:lnTo>
                    <a:pt x="523791" y="241300"/>
                  </a:lnTo>
                  <a:lnTo>
                    <a:pt x="529716" y="236220"/>
                  </a:lnTo>
                  <a:lnTo>
                    <a:pt x="537574" y="232410"/>
                  </a:lnTo>
                  <a:lnTo>
                    <a:pt x="545190" y="227330"/>
                  </a:lnTo>
                  <a:lnTo>
                    <a:pt x="552660" y="223520"/>
                  </a:lnTo>
                  <a:lnTo>
                    <a:pt x="560082" y="218440"/>
                  </a:lnTo>
                  <a:lnTo>
                    <a:pt x="566583" y="212090"/>
                  </a:lnTo>
                  <a:lnTo>
                    <a:pt x="569744" y="207010"/>
                  </a:lnTo>
                  <a:lnTo>
                    <a:pt x="569594" y="199390"/>
                  </a:lnTo>
                  <a:lnTo>
                    <a:pt x="566165" y="191770"/>
                  </a:lnTo>
                  <a:lnTo>
                    <a:pt x="551169" y="167640"/>
                  </a:lnTo>
                  <a:lnTo>
                    <a:pt x="536073" y="143510"/>
                  </a:lnTo>
                  <a:lnTo>
                    <a:pt x="523920" y="123190"/>
                  </a:lnTo>
                  <a:close/>
                </a:path>
                <a:path w="584835" h="584200">
                  <a:moveTo>
                    <a:pt x="117914" y="191770"/>
                  </a:moveTo>
                  <a:lnTo>
                    <a:pt x="58051" y="191770"/>
                  </a:lnTo>
                  <a:lnTo>
                    <a:pt x="76165" y="195580"/>
                  </a:lnTo>
                  <a:lnTo>
                    <a:pt x="94373" y="200660"/>
                  </a:lnTo>
                  <a:lnTo>
                    <a:pt x="102005" y="201930"/>
                  </a:lnTo>
                  <a:lnTo>
                    <a:pt x="108481" y="200660"/>
                  </a:lnTo>
                  <a:lnTo>
                    <a:pt x="114031" y="196850"/>
                  </a:lnTo>
                  <a:lnTo>
                    <a:pt x="117914" y="191770"/>
                  </a:lnTo>
                  <a:close/>
                </a:path>
                <a:path w="584835" h="584200">
                  <a:moveTo>
                    <a:pt x="206719" y="16510"/>
                  </a:moveTo>
                  <a:lnTo>
                    <a:pt x="200345" y="16510"/>
                  </a:lnTo>
                  <a:lnTo>
                    <a:pt x="193433" y="19050"/>
                  </a:lnTo>
                  <a:lnTo>
                    <a:pt x="118024" y="64770"/>
                  </a:lnTo>
                  <a:lnTo>
                    <a:pt x="92976" y="81280"/>
                  </a:lnTo>
                  <a:lnTo>
                    <a:pt x="87245" y="86360"/>
                  </a:lnTo>
                  <a:lnTo>
                    <a:pt x="84466" y="91440"/>
                  </a:lnTo>
                  <a:lnTo>
                    <a:pt x="84541" y="97790"/>
                  </a:lnTo>
                  <a:lnTo>
                    <a:pt x="87375" y="105410"/>
                  </a:lnTo>
                  <a:lnTo>
                    <a:pt x="92289" y="113030"/>
                  </a:lnTo>
                  <a:lnTo>
                    <a:pt x="97345" y="120650"/>
                  </a:lnTo>
                  <a:lnTo>
                    <a:pt x="102306" y="129540"/>
                  </a:lnTo>
                  <a:lnTo>
                    <a:pt x="106933" y="137160"/>
                  </a:lnTo>
                  <a:lnTo>
                    <a:pt x="108724" y="140970"/>
                  </a:lnTo>
                  <a:lnTo>
                    <a:pt x="108330" y="147320"/>
                  </a:lnTo>
                  <a:lnTo>
                    <a:pt x="106057" y="149860"/>
                  </a:lnTo>
                  <a:lnTo>
                    <a:pt x="102709" y="156210"/>
                  </a:lnTo>
                  <a:lnTo>
                    <a:pt x="99563" y="161290"/>
                  </a:lnTo>
                  <a:lnTo>
                    <a:pt x="94961" y="165100"/>
                  </a:lnTo>
                  <a:lnTo>
                    <a:pt x="136786" y="165100"/>
                  </a:lnTo>
                  <a:lnTo>
                    <a:pt x="141858" y="158750"/>
                  </a:lnTo>
                  <a:lnTo>
                    <a:pt x="145714" y="152400"/>
                  </a:lnTo>
                  <a:lnTo>
                    <a:pt x="147326" y="147320"/>
                  </a:lnTo>
                  <a:lnTo>
                    <a:pt x="146652" y="140970"/>
                  </a:lnTo>
                  <a:lnTo>
                    <a:pt x="143649" y="134620"/>
                  </a:lnTo>
                  <a:lnTo>
                    <a:pt x="138296" y="127000"/>
                  </a:lnTo>
                  <a:lnTo>
                    <a:pt x="122567" y="102870"/>
                  </a:lnTo>
                  <a:lnTo>
                    <a:pt x="141986" y="90170"/>
                  </a:lnTo>
                  <a:lnTo>
                    <a:pt x="180105" y="67310"/>
                  </a:lnTo>
                  <a:lnTo>
                    <a:pt x="199516" y="55880"/>
                  </a:lnTo>
                  <a:lnTo>
                    <a:pt x="236277" y="55880"/>
                  </a:lnTo>
                  <a:lnTo>
                    <a:pt x="231045" y="46990"/>
                  </a:lnTo>
                  <a:lnTo>
                    <a:pt x="226610" y="39370"/>
                  </a:lnTo>
                  <a:lnTo>
                    <a:pt x="222031" y="31750"/>
                  </a:lnTo>
                  <a:lnTo>
                    <a:pt x="217423" y="25400"/>
                  </a:lnTo>
                  <a:lnTo>
                    <a:pt x="212448" y="19050"/>
                  </a:lnTo>
                  <a:lnTo>
                    <a:pt x="206719" y="16510"/>
                  </a:lnTo>
                  <a:close/>
                </a:path>
                <a:path w="584835" h="584200">
                  <a:moveTo>
                    <a:pt x="427566" y="38100"/>
                  </a:moveTo>
                  <a:lnTo>
                    <a:pt x="308241" y="38100"/>
                  </a:lnTo>
                  <a:lnTo>
                    <a:pt x="393966" y="58420"/>
                  </a:lnTo>
                  <a:lnTo>
                    <a:pt x="389855" y="76200"/>
                  </a:lnTo>
                  <a:lnTo>
                    <a:pt x="387733" y="85090"/>
                  </a:lnTo>
                  <a:lnTo>
                    <a:pt x="385457" y="93980"/>
                  </a:lnTo>
                  <a:lnTo>
                    <a:pt x="384223" y="101600"/>
                  </a:lnTo>
                  <a:lnTo>
                    <a:pt x="385394" y="107950"/>
                  </a:lnTo>
                  <a:lnTo>
                    <a:pt x="389136" y="114300"/>
                  </a:lnTo>
                  <a:lnTo>
                    <a:pt x="395617" y="119380"/>
                  </a:lnTo>
                  <a:lnTo>
                    <a:pt x="403329" y="124460"/>
                  </a:lnTo>
                  <a:lnTo>
                    <a:pt x="410837" y="129540"/>
                  </a:lnTo>
                  <a:lnTo>
                    <a:pt x="418133" y="134620"/>
                  </a:lnTo>
                  <a:lnTo>
                    <a:pt x="425208" y="140970"/>
                  </a:lnTo>
                  <a:lnTo>
                    <a:pt x="432331" y="144780"/>
                  </a:lnTo>
                  <a:lnTo>
                    <a:pt x="439362" y="147320"/>
                  </a:lnTo>
                  <a:lnTo>
                    <a:pt x="446489" y="146050"/>
                  </a:lnTo>
                  <a:lnTo>
                    <a:pt x="453897" y="142240"/>
                  </a:lnTo>
                  <a:lnTo>
                    <a:pt x="468672" y="132080"/>
                  </a:lnTo>
                  <a:lnTo>
                    <a:pt x="482866" y="123190"/>
                  </a:lnTo>
                  <a:lnTo>
                    <a:pt x="523920" y="123190"/>
                  </a:lnTo>
                  <a:lnTo>
                    <a:pt x="520881" y="118110"/>
                  </a:lnTo>
                  <a:lnTo>
                    <a:pt x="514447" y="107950"/>
                  </a:lnTo>
                  <a:lnTo>
                    <a:pt x="442293" y="107950"/>
                  </a:lnTo>
                  <a:lnTo>
                    <a:pt x="435679" y="106680"/>
                  </a:lnTo>
                  <a:lnTo>
                    <a:pt x="428624" y="102870"/>
                  </a:lnTo>
                  <a:lnTo>
                    <a:pt x="420750" y="96520"/>
                  </a:lnTo>
                  <a:lnTo>
                    <a:pt x="418591" y="91440"/>
                  </a:lnTo>
                  <a:lnTo>
                    <a:pt x="421525" y="82550"/>
                  </a:lnTo>
                  <a:lnTo>
                    <a:pt x="423447" y="76200"/>
                  </a:lnTo>
                  <a:lnTo>
                    <a:pt x="425029" y="68580"/>
                  </a:lnTo>
                  <a:lnTo>
                    <a:pt x="426542" y="62230"/>
                  </a:lnTo>
                  <a:lnTo>
                    <a:pt x="428256" y="55880"/>
                  </a:lnTo>
                  <a:lnTo>
                    <a:pt x="429495" y="48260"/>
                  </a:lnTo>
                  <a:lnTo>
                    <a:pt x="429029" y="41910"/>
                  </a:lnTo>
                  <a:lnTo>
                    <a:pt x="427566" y="38100"/>
                  </a:lnTo>
                  <a:close/>
                </a:path>
                <a:path w="584835" h="584200">
                  <a:moveTo>
                    <a:pt x="494307" y="83820"/>
                  </a:moveTo>
                  <a:lnTo>
                    <a:pt x="456056" y="102870"/>
                  </a:lnTo>
                  <a:lnTo>
                    <a:pt x="448931" y="107950"/>
                  </a:lnTo>
                  <a:lnTo>
                    <a:pt x="514447" y="107950"/>
                  </a:lnTo>
                  <a:lnTo>
                    <a:pt x="505599" y="93980"/>
                  </a:lnTo>
                  <a:lnTo>
                    <a:pt x="500210" y="87630"/>
                  </a:lnTo>
                  <a:lnTo>
                    <a:pt x="494307" y="83820"/>
                  </a:lnTo>
                  <a:close/>
                </a:path>
                <a:path w="584835" h="584200">
                  <a:moveTo>
                    <a:pt x="236277" y="55880"/>
                  </a:moveTo>
                  <a:lnTo>
                    <a:pt x="199516" y="55880"/>
                  </a:lnTo>
                  <a:lnTo>
                    <a:pt x="217817" y="87630"/>
                  </a:lnTo>
                  <a:lnTo>
                    <a:pt x="222125" y="92710"/>
                  </a:lnTo>
                  <a:lnTo>
                    <a:pt x="227337" y="96520"/>
                  </a:lnTo>
                  <a:lnTo>
                    <a:pt x="233600" y="97790"/>
                  </a:lnTo>
                  <a:lnTo>
                    <a:pt x="241058" y="97790"/>
                  </a:lnTo>
                  <a:lnTo>
                    <a:pt x="250986" y="95250"/>
                  </a:lnTo>
                  <a:lnTo>
                    <a:pt x="291223" y="90170"/>
                  </a:lnTo>
                  <a:lnTo>
                    <a:pt x="297192" y="85090"/>
                  </a:lnTo>
                  <a:lnTo>
                    <a:pt x="299351" y="74930"/>
                  </a:lnTo>
                  <a:lnTo>
                    <a:pt x="301414" y="66040"/>
                  </a:lnTo>
                  <a:lnTo>
                    <a:pt x="302039" y="63500"/>
                  </a:lnTo>
                  <a:lnTo>
                    <a:pt x="243458" y="63500"/>
                  </a:lnTo>
                  <a:lnTo>
                    <a:pt x="239267" y="60960"/>
                  </a:lnTo>
                  <a:lnTo>
                    <a:pt x="236277" y="55880"/>
                  </a:lnTo>
                  <a:close/>
                </a:path>
                <a:path w="584835" h="584200">
                  <a:moveTo>
                    <a:pt x="295922" y="0"/>
                  </a:moveTo>
                  <a:lnTo>
                    <a:pt x="277367" y="27940"/>
                  </a:lnTo>
                  <a:lnTo>
                    <a:pt x="274573" y="34290"/>
                  </a:lnTo>
                  <a:lnTo>
                    <a:pt x="243458" y="63500"/>
                  </a:lnTo>
                  <a:lnTo>
                    <a:pt x="302039" y="63500"/>
                  </a:lnTo>
                  <a:lnTo>
                    <a:pt x="303601" y="57150"/>
                  </a:lnTo>
                  <a:lnTo>
                    <a:pt x="305886" y="46990"/>
                  </a:lnTo>
                  <a:lnTo>
                    <a:pt x="308241" y="38100"/>
                  </a:lnTo>
                  <a:lnTo>
                    <a:pt x="427566" y="38100"/>
                  </a:lnTo>
                  <a:lnTo>
                    <a:pt x="426590" y="35560"/>
                  </a:lnTo>
                  <a:lnTo>
                    <a:pt x="421906" y="30480"/>
                  </a:lnTo>
                  <a:lnTo>
                    <a:pt x="29592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174277" y="3890919"/>
              <a:ext cx="510540" cy="511175"/>
            </a:xfrm>
            <a:custGeom>
              <a:avLst/>
              <a:gdLst/>
              <a:ahLst/>
              <a:cxnLst/>
              <a:rect l="l" t="t" r="r" b="b"/>
              <a:pathLst>
                <a:path w="510539" h="511175">
                  <a:moveTo>
                    <a:pt x="400936" y="401034"/>
                  </a:moveTo>
                  <a:lnTo>
                    <a:pt x="108727" y="401034"/>
                  </a:lnTo>
                  <a:lnTo>
                    <a:pt x="115460" y="402744"/>
                  </a:lnTo>
                  <a:lnTo>
                    <a:pt x="122300" y="407288"/>
                  </a:lnTo>
                  <a:lnTo>
                    <a:pt x="129674" y="413297"/>
                  </a:lnTo>
                  <a:lnTo>
                    <a:pt x="137286" y="418972"/>
                  </a:lnTo>
                  <a:lnTo>
                    <a:pt x="145089" y="424362"/>
                  </a:lnTo>
                  <a:lnTo>
                    <a:pt x="153034" y="429513"/>
                  </a:lnTo>
                  <a:lnTo>
                    <a:pt x="159083" y="434381"/>
                  </a:lnTo>
                  <a:lnTo>
                    <a:pt x="162750" y="439975"/>
                  </a:lnTo>
                  <a:lnTo>
                    <a:pt x="164036" y="446498"/>
                  </a:lnTo>
                  <a:lnTo>
                    <a:pt x="162940" y="454151"/>
                  </a:lnTo>
                  <a:lnTo>
                    <a:pt x="160571" y="463295"/>
                  </a:lnTo>
                  <a:lnTo>
                    <a:pt x="158416" y="472328"/>
                  </a:lnTo>
                  <a:lnTo>
                    <a:pt x="156315" y="481458"/>
                  </a:lnTo>
                  <a:lnTo>
                    <a:pt x="154177" y="490600"/>
                  </a:lnTo>
                  <a:lnTo>
                    <a:pt x="239902" y="510920"/>
                  </a:lnTo>
                  <a:lnTo>
                    <a:pt x="244522" y="491902"/>
                  </a:lnTo>
                  <a:lnTo>
                    <a:pt x="246671" y="482810"/>
                  </a:lnTo>
                  <a:lnTo>
                    <a:pt x="248665" y="473836"/>
                  </a:lnTo>
                  <a:lnTo>
                    <a:pt x="250824" y="463295"/>
                  </a:lnTo>
                  <a:lnTo>
                    <a:pt x="256793" y="458088"/>
                  </a:lnTo>
                  <a:lnTo>
                    <a:pt x="277373" y="455812"/>
                  </a:lnTo>
                  <a:lnTo>
                    <a:pt x="287099" y="454453"/>
                  </a:lnTo>
                  <a:lnTo>
                    <a:pt x="296753" y="452784"/>
                  </a:lnTo>
                  <a:lnTo>
                    <a:pt x="306323" y="450722"/>
                  </a:lnTo>
                  <a:lnTo>
                    <a:pt x="314114" y="449867"/>
                  </a:lnTo>
                  <a:lnTo>
                    <a:pt x="417349" y="449867"/>
                  </a:lnTo>
                  <a:lnTo>
                    <a:pt x="425195" y="445007"/>
                  </a:lnTo>
                  <a:lnTo>
                    <a:pt x="414908" y="429513"/>
                  </a:lnTo>
                  <a:lnTo>
                    <a:pt x="409586" y="421433"/>
                  </a:lnTo>
                  <a:lnTo>
                    <a:pt x="404240" y="413257"/>
                  </a:lnTo>
                  <a:lnTo>
                    <a:pt x="401445" y="407269"/>
                  </a:lnTo>
                  <a:lnTo>
                    <a:pt x="400890" y="402038"/>
                  </a:lnTo>
                  <a:lnTo>
                    <a:pt x="400936" y="401034"/>
                  </a:lnTo>
                  <a:close/>
                </a:path>
                <a:path w="510539" h="511175">
                  <a:moveTo>
                    <a:pt x="417349" y="449867"/>
                  </a:moveTo>
                  <a:lnTo>
                    <a:pt x="314114" y="449867"/>
                  </a:lnTo>
                  <a:lnTo>
                    <a:pt x="320643" y="451310"/>
                  </a:lnTo>
                  <a:lnTo>
                    <a:pt x="326076" y="455062"/>
                  </a:lnTo>
                  <a:lnTo>
                    <a:pt x="330580" y="461136"/>
                  </a:lnTo>
                  <a:lnTo>
                    <a:pt x="335256" y="469284"/>
                  </a:lnTo>
                  <a:lnTo>
                    <a:pt x="348614" y="492251"/>
                  </a:lnTo>
                  <a:lnTo>
                    <a:pt x="395732" y="463222"/>
                  </a:lnTo>
                  <a:lnTo>
                    <a:pt x="417349" y="449867"/>
                  </a:lnTo>
                  <a:close/>
                </a:path>
                <a:path w="510539" h="511175">
                  <a:moveTo>
                    <a:pt x="20446" y="154304"/>
                  </a:moveTo>
                  <a:lnTo>
                    <a:pt x="15198" y="176131"/>
                  </a:lnTo>
                  <a:lnTo>
                    <a:pt x="10080" y="197564"/>
                  </a:lnTo>
                  <a:lnTo>
                    <a:pt x="0" y="240156"/>
                  </a:lnTo>
                  <a:lnTo>
                    <a:pt x="38988" y="249427"/>
                  </a:lnTo>
                  <a:lnTo>
                    <a:pt x="48005" y="251459"/>
                  </a:lnTo>
                  <a:lnTo>
                    <a:pt x="52196" y="257174"/>
                  </a:lnTo>
                  <a:lnTo>
                    <a:pt x="53466" y="266191"/>
                  </a:lnTo>
                  <a:lnTo>
                    <a:pt x="54856" y="276550"/>
                  </a:lnTo>
                  <a:lnTo>
                    <a:pt x="56387" y="286861"/>
                  </a:lnTo>
                  <a:lnTo>
                    <a:pt x="58110" y="297124"/>
                  </a:lnTo>
                  <a:lnTo>
                    <a:pt x="60070" y="307339"/>
                  </a:lnTo>
                  <a:lnTo>
                    <a:pt x="60799" y="314477"/>
                  </a:lnTo>
                  <a:lnTo>
                    <a:pt x="59515" y="320532"/>
                  </a:lnTo>
                  <a:lnTo>
                    <a:pt x="56159" y="325610"/>
                  </a:lnTo>
                  <a:lnTo>
                    <a:pt x="50672" y="329818"/>
                  </a:lnTo>
                  <a:lnTo>
                    <a:pt x="17906" y="348741"/>
                  </a:lnTo>
                  <a:lnTo>
                    <a:pt x="65150" y="425449"/>
                  </a:lnTo>
                  <a:lnTo>
                    <a:pt x="83556" y="413257"/>
                  </a:lnTo>
                  <a:lnTo>
                    <a:pt x="94868" y="405637"/>
                  </a:lnTo>
                  <a:lnTo>
                    <a:pt x="101923" y="402038"/>
                  </a:lnTo>
                  <a:lnTo>
                    <a:pt x="108727" y="401034"/>
                  </a:lnTo>
                  <a:lnTo>
                    <a:pt x="400936" y="401034"/>
                  </a:lnTo>
                  <a:lnTo>
                    <a:pt x="402330" y="395720"/>
                  </a:lnTo>
                  <a:lnTo>
                    <a:pt x="405891" y="390016"/>
                  </a:lnTo>
                  <a:lnTo>
                    <a:pt x="412120" y="382039"/>
                  </a:lnTo>
                  <a:lnTo>
                    <a:pt x="415511" y="377507"/>
                  </a:lnTo>
                  <a:lnTo>
                    <a:pt x="275937" y="377507"/>
                  </a:lnTo>
                  <a:lnTo>
                    <a:pt x="226821" y="375792"/>
                  </a:lnTo>
                  <a:lnTo>
                    <a:pt x="181976" y="355151"/>
                  </a:lnTo>
                  <a:lnTo>
                    <a:pt x="149769" y="320198"/>
                  </a:lnTo>
                  <a:lnTo>
                    <a:pt x="133133" y="275673"/>
                  </a:lnTo>
                  <a:lnTo>
                    <a:pt x="135000" y="226313"/>
                  </a:lnTo>
                  <a:lnTo>
                    <a:pt x="155574" y="182036"/>
                  </a:lnTo>
                  <a:lnTo>
                    <a:pt x="174986" y="164070"/>
                  </a:lnTo>
                  <a:lnTo>
                    <a:pt x="64408" y="164070"/>
                  </a:lnTo>
                  <a:lnTo>
                    <a:pt x="56768" y="163067"/>
                  </a:lnTo>
                  <a:lnTo>
                    <a:pt x="47682" y="160698"/>
                  </a:lnTo>
                  <a:lnTo>
                    <a:pt x="38560" y="158495"/>
                  </a:lnTo>
                  <a:lnTo>
                    <a:pt x="20446" y="154304"/>
                  </a:lnTo>
                  <a:close/>
                </a:path>
                <a:path w="510539" h="511175">
                  <a:moveTo>
                    <a:pt x="474186" y="133248"/>
                  </a:moveTo>
                  <a:lnTo>
                    <a:pt x="234013" y="133248"/>
                  </a:lnTo>
                  <a:lnTo>
                    <a:pt x="282447" y="134619"/>
                  </a:lnTo>
                  <a:lnTo>
                    <a:pt x="328015" y="155229"/>
                  </a:lnTo>
                  <a:lnTo>
                    <a:pt x="360664" y="190150"/>
                  </a:lnTo>
                  <a:lnTo>
                    <a:pt x="377477" y="234739"/>
                  </a:lnTo>
                  <a:lnTo>
                    <a:pt x="375538" y="284352"/>
                  </a:lnTo>
                  <a:lnTo>
                    <a:pt x="354927" y="328929"/>
                  </a:lnTo>
                  <a:lnTo>
                    <a:pt x="320182" y="360933"/>
                  </a:lnTo>
                  <a:lnTo>
                    <a:pt x="275937" y="377507"/>
                  </a:lnTo>
                  <a:lnTo>
                    <a:pt x="415511" y="377507"/>
                  </a:lnTo>
                  <a:lnTo>
                    <a:pt x="418195" y="373919"/>
                  </a:lnTo>
                  <a:lnTo>
                    <a:pt x="424054" y="365656"/>
                  </a:lnTo>
                  <a:lnTo>
                    <a:pt x="429640" y="357250"/>
                  </a:lnTo>
                  <a:lnTo>
                    <a:pt x="434582" y="351244"/>
                  </a:lnTo>
                  <a:lnTo>
                    <a:pt x="440213" y="347678"/>
                  </a:lnTo>
                  <a:lnTo>
                    <a:pt x="446750" y="346517"/>
                  </a:lnTo>
                  <a:lnTo>
                    <a:pt x="492442" y="346517"/>
                  </a:lnTo>
                  <a:lnTo>
                    <a:pt x="510412" y="270509"/>
                  </a:lnTo>
                  <a:lnTo>
                    <a:pt x="472439" y="261492"/>
                  </a:lnTo>
                  <a:lnTo>
                    <a:pt x="462914" y="259460"/>
                  </a:lnTo>
                  <a:lnTo>
                    <a:pt x="458355" y="253872"/>
                  </a:lnTo>
                  <a:lnTo>
                    <a:pt x="452735" y="214018"/>
                  </a:lnTo>
                  <a:lnTo>
                    <a:pt x="450722" y="204088"/>
                  </a:lnTo>
                  <a:lnTo>
                    <a:pt x="449889" y="196298"/>
                  </a:lnTo>
                  <a:lnTo>
                    <a:pt x="451389" y="189769"/>
                  </a:lnTo>
                  <a:lnTo>
                    <a:pt x="455223" y="184336"/>
                  </a:lnTo>
                  <a:lnTo>
                    <a:pt x="461390" y="179831"/>
                  </a:lnTo>
                  <a:lnTo>
                    <a:pt x="492124" y="162305"/>
                  </a:lnTo>
                  <a:lnTo>
                    <a:pt x="474186" y="133248"/>
                  </a:lnTo>
                  <a:close/>
                </a:path>
                <a:path w="510539" h="511175">
                  <a:moveTo>
                    <a:pt x="492442" y="346517"/>
                  </a:moveTo>
                  <a:lnTo>
                    <a:pt x="446750" y="346517"/>
                  </a:lnTo>
                  <a:lnTo>
                    <a:pt x="454405" y="347725"/>
                  </a:lnTo>
                  <a:lnTo>
                    <a:pt x="463214" y="350057"/>
                  </a:lnTo>
                  <a:lnTo>
                    <a:pt x="490105" y="356361"/>
                  </a:lnTo>
                  <a:lnTo>
                    <a:pt x="492442" y="346517"/>
                  </a:lnTo>
                  <a:close/>
                </a:path>
                <a:path w="510539" h="511175">
                  <a:moveTo>
                    <a:pt x="161924" y="17652"/>
                  </a:moveTo>
                  <a:lnTo>
                    <a:pt x="84962" y="65023"/>
                  </a:lnTo>
                  <a:lnTo>
                    <a:pt x="100697" y="88866"/>
                  </a:lnTo>
                  <a:lnTo>
                    <a:pt x="106065" y="97069"/>
                  </a:lnTo>
                  <a:lnTo>
                    <a:pt x="109053" y="103264"/>
                  </a:lnTo>
                  <a:lnTo>
                    <a:pt x="109634" y="108459"/>
                  </a:lnTo>
                  <a:lnTo>
                    <a:pt x="109693" y="109426"/>
                  </a:lnTo>
                  <a:lnTo>
                    <a:pt x="108116" y="115262"/>
                  </a:lnTo>
                  <a:lnTo>
                    <a:pt x="104266" y="121284"/>
                  </a:lnTo>
                  <a:lnTo>
                    <a:pt x="98174" y="128922"/>
                  </a:lnTo>
                  <a:lnTo>
                    <a:pt x="92297" y="136763"/>
                  </a:lnTo>
                  <a:lnTo>
                    <a:pt x="86657" y="144770"/>
                  </a:lnTo>
                  <a:lnTo>
                    <a:pt x="81279" y="152907"/>
                  </a:lnTo>
                  <a:lnTo>
                    <a:pt x="76433" y="158978"/>
                  </a:lnTo>
                  <a:lnTo>
                    <a:pt x="70886" y="162702"/>
                  </a:lnTo>
                  <a:lnTo>
                    <a:pt x="64408" y="164070"/>
                  </a:lnTo>
                  <a:lnTo>
                    <a:pt x="174986" y="164070"/>
                  </a:lnTo>
                  <a:lnTo>
                    <a:pt x="190150" y="150034"/>
                  </a:lnTo>
                  <a:lnTo>
                    <a:pt x="234013" y="133248"/>
                  </a:lnTo>
                  <a:lnTo>
                    <a:pt x="474186" y="133248"/>
                  </a:lnTo>
                  <a:lnTo>
                    <a:pt x="459542" y="109426"/>
                  </a:lnTo>
                  <a:lnTo>
                    <a:pt x="401764" y="109426"/>
                  </a:lnTo>
                  <a:lnTo>
                    <a:pt x="394731" y="107559"/>
                  </a:lnTo>
                  <a:lnTo>
                    <a:pt x="387603" y="102869"/>
                  </a:lnTo>
                  <a:lnTo>
                    <a:pt x="380478" y="97027"/>
                  </a:lnTo>
                  <a:lnTo>
                    <a:pt x="373237" y="91519"/>
                  </a:lnTo>
                  <a:lnTo>
                    <a:pt x="365726" y="86278"/>
                  </a:lnTo>
                  <a:lnTo>
                    <a:pt x="358012" y="81406"/>
                  </a:lnTo>
                  <a:lnTo>
                    <a:pt x="351532" y="76326"/>
                  </a:lnTo>
                  <a:lnTo>
                    <a:pt x="347789" y="70484"/>
                  </a:lnTo>
                  <a:lnTo>
                    <a:pt x="346618" y="63690"/>
                  </a:lnTo>
                  <a:lnTo>
                    <a:pt x="347070" y="60785"/>
                  </a:lnTo>
                  <a:lnTo>
                    <a:pt x="196000" y="60785"/>
                  </a:lnTo>
                  <a:lnTo>
                    <a:pt x="189737" y="59308"/>
                  </a:lnTo>
                  <a:lnTo>
                    <a:pt x="184523" y="55641"/>
                  </a:lnTo>
                  <a:lnTo>
                    <a:pt x="180212" y="49783"/>
                  </a:lnTo>
                  <a:lnTo>
                    <a:pt x="161924" y="17652"/>
                  </a:lnTo>
                  <a:close/>
                </a:path>
                <a:path w="510539" h="511175">
                  <a:moveTo>
                    <a:pt x="445261" y="86105"/>
                  </a:moveTo>
                  <a:lnTo>
                    <a:pt x="431069" y="95043"/>
                  </a:lnTo>
                  <a:lnTo>
                    <a:pt x="423687" y="99768"/>
                  </a:lnTo>
                  <a:lnTo>
                    <a:pt x="416305" y="104647"/>
                  </a:lnTo>
                  <a:lnTo>
                    <a:pt x="408892" y="108459"/>
                  </a:lnTo>
                  <a:lnTo>
                    <a:pt x="401764" y="109426"/>
                  </a:lnTo>
                  <a:lnTo>
                    <a:pt x="459542" y="109426"/>
                  </a:lnTo>
                  <a:lnTo>
                    <a:pt x="445261" y="86105"/>
                  </a:lnTo>
                  <a:close/>
                </a:path>
                <a:path w="510539" h="511175">
                  <a:moveTo>
                    <a:pt x="270636" y="0"/>
                  </a:moveTo>
                  <a:lnTo>
                    <a:pt x="261630" y="38131"/>
                  </a:lnTo>
                  <a:lnTo>
                    <a:pt x="259587" y="47624"/>
                  </a:lnTo>
                  <a:lnTo>
                    <a:pt x="253618" y="52323"/>
                  </a:lnTo>
                  <a:lnTo>
                    <a:pt x="213381" y="58021"/>
                  </a:lnTo>
                  <a:lnTo>
                    <a:pt x="203453" y="60070"/>
                  </a:lnTo>
                  <a:lnTo>
                    <a:pt x="196000" y="60785"/>
                  </a:lnTo>
                  <a:lnTo>
                    <a:pt x="347070" y="60785"/>
                  </a:lnTo>
                  <a:lnTo>
                    <a:pt x="347881" y="55641"/>
                  </a:lnTo>
                  <a:lnTo>
                    <a:pt x="350130" y="46966"/>
                  </a:lnTo>
                  <a:lnTo>
                    <a:pt x="352379" y="37591"/>
                  </a:lnTo>
                  <a:lnTo>
                    <a:pt x="356361" y="20319"/>
                  </a:lnTo>
                  <a:lnTo>
                    <a:pt x="270636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307408" y="4024168"/>
              <a:ext cx="244346" cy="2442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991697"/>
              <a:ext cx="1207770" cy="2375535"/>
            </a:xfrm>
            <a:custGeom>
              <a:avLst/>
              <a:gdLst/>
              <a:ahLst/>
              <a:cxnLst/>
              <a:rect l="l" t="t" r="r" b="b"/>
              <a:pathLst>
                <a:path w="1207770" h="2375535">
                  <a:moveTo>
                    <a:pt x="0" y="2374525"/>
                  </a:moveTo>
                  <a:lnTo>
                    <a:pt x="68004" y="2373982"/>
                  </a:lnTo>
                  <a:lnTo>
                    <a:pt x="115284" y="2371177"/>
                  </a:lnTo>
                  <a:lnTo>
                    <a:pt x="162050" y="2366545"/>
                  </a:lnTo>
                  <a:lnTo>
                    <a:pt x="208267" y="2360122"/>
                  </a:lnTo>
                  <a:lnTo>
                    <a:pt x="253898" y="2351944"/>
                  </a:lnTo>
                  <a:lnTo>
                    <a:pt x="298909" y="2342045"/>
                  </a:lnTo>
                  <a:lnTo>
                    <a:pt x="343264" y="2330461"/>
                  </a:lnTo>
                  <a:lnTo>
                    <a:pt x="386927" y="2317228"/>
                  </a:lnTo>
                  <a:lnTo>
                    <a:pt x="429864" y="2302382"/>
                  </a:lnTo>
                  <a:lnTo>
                    <a:pt x="472038" y="2285957"/>
                  </a:lnTo>
                  <a:lnTo>
                    <a:pt x="513414" y="2267989"/>
                  </a:lnTo>
                  <a:lnTo>
                    <a:pt x="553956" y="2248513"/>
                  </a:lnTo>
                  <a:lnTo>
                    <a:pt x="593630" y="2227566"/>
                  </a:lnTo>
                  <a:lnTo>
                    <a:pt x="632399" y="2205182"/>
                  </a:lnTo>
                  <a:lnTo>
                    <a:pt x="670229" y="2181398"/>
                  </a:lnTo>
                  <a:lnTo>
                    <a:pt x="707083" y="2156247"/>
                  </a:lnTo>
                  <a:lnTo>
                    <a:pt x="742926" y="2129767"/>
                  </a:lnTo>
                  <a:lnTo>
                    <a:pt x="777724" y="2101992"/>
                  </a:lnTo>
                  <a:lnTo>
                    <a:pt x="811439" y="2072958"/>
                  </a:lnTo>
                  <a:lnTo>
                    <a:pt x="844038" y="2042701"/>
                  </a:lnTo>
                  <a:lnTo>
                    <a:pt x="875483" y="2011255"/>
                  </a:lnTo>
                  <a:lnTo>
                    <a:pt x="905741" y="1978657"/>
                  </a:lnTo>
                  <a:lnTo>
                    <a:pt x="934775" y="1944941"/>
                  </a:lnTo>
                  <a:lnTo>
                    <a:pt x="962549" y="1910144"/>
                  </a:lnTo>
                  <a:lnTo>
                    <a:pt x="989030" y="1874301"/>
                  </a:lnTo>
                  <a:lnTo>
                    <a:pt x="1014180" y="1837446"/>
                  </a:lnTo>
                  <a:lnTo>
                    <a:pt x="1037965" y="1799617"/>
                  </a:lnTo>
                  <a:lnTo>
                    <a:pt x="1060348" y="1760847"/>
                  </a:lnTo>
                  <a:lnTo>
                    <a:pt x="1081296" y="1721174"/>
                  </a:lnTo>
                  <a:lnTo>
                    <a:pt x="1100771" y="1680631"/>
                  </a:lnTo>
                  <a:lnTo>
                    <a:pt x="1118739" y="1639255"/>
                  </a:lnTo>
                  <a:lnTo>
                    <a:pt x="1135164" y="1597081"/>
                  </a:lnTo>
                  <a:lnTo>
                    <a:pt x="1150011" y="1554145"/>
                  </a:lnTo>
                  <a:lnTo>
                    <a:pt x="1163244" y="1510481"/>
                  </a:lnTo>
                  <a:lnTo>
                    <a:pt x="1174827" y="1466127"/>
                  </a:lnTo>
                  <a:lnTo>
                    <a:pt x="1184726" y="1421116"/>
                  </a:lnTo>
                  <a:lnTo>
                    <a:pt x="1192905" y="1375484"/>
                  </a:lnTo>
                  <a:lnTo>
                    <a:pt x="1199328" y="1329268"/>
                  </a:lnTo>
                  <a:lnTo>
                    <a:pt x="1203959" y="1282501"/>
                  </a:lnTo>
                  <a:lnTo>
                    <a:pt x="1206764" y="1235221"/>
                  </a:lnTo>
                  <a:lnTo>
                    <a:pt x="1207707" y="1187462"/>
                  </a:lnTo>
                  <a:lnTo>
                    <a:pt x="1206764" y="1139702"/>
                  </a:lnTo>
                  <a:lnTo>
                    <a:pt x="1203959" y="1092421"/>
                  </a:lnTo>
                  <a:lnTo>
                    <a:pt x="1199328" y="1045654"/>
                  </a:lnTo>
                  <a:lnTo>
                    <a:pt x="1192905" y="999437"/>
                  </a:lnTo>
                  <a:lnTo>
                    <a:pt x="1184726" y="953805"/>
                  </a:lnTo>
                  <a:lnTo>
                    <a:pt x="1174827" y="908794"/>
                  </a:lnTo>
                  <a:lnTo>
                    <a:pt x="1163244" y="864438"/>
                  </a:lnTo>
                  <a:lnTo>
                    <a:pt x="1150011" y="820775"/>
                  </a:lnTo>
                  <a:lnTo>
                    <a:pt x="1135164" y="777838"/>
                  </a:lnTo>
                  <a:lnTo>
                    <a:pt x="1118739" y="735664"/>
                  </a:lnTo>
                  <a:lnTo>
                    <a:pt x="1100771" y="694288"/>
                  </a:lnTo>
                  <a:lnTo>
                    <a:pt x="1081296" y="653745"/>
                  </a:lnTo>
                  <a:lnTo>
                    <a:pt x="1060348" y="614071"/>
                  </a:lnTo>
                  <a:lnTo>
                    <a:pt x="1037965" y="575302"/>
                  </a:lnTo>
                  <a:lnTo>
                    <a:pt x="1014180" y="537472"/>
                  </a:lnTo>
                  <a:lnTo>
                    <a:pt x="989030" y="500618"/>
                  </a:lnTo>
                  <a:lnTo>
                    <a:pt x="962549" y="464775"/>
                  </a:lnTo>
                  <a:lnTo>
                    <a:pt x="934775" y="429978"/>
                  </a:lnTo>
                  <a:lnTo>
                    <a:pt x="905741" y="396262"/>
                  </a:lnTo>
                  <a:lnTo>
                    <a:pt x="875483" y="363664"/>
                  </a:lnTo>
                  <a:lnTo>
                    <a:pt x="844038" y="332219"/>
                  </a:lnTo>
                  <a:lnTo>
                    <a:pt x="811439" y="301962"/>
                  </a:lnTo>
                  <a:lnTo>
                    <a:pt x="777724" y="272928"/>
                  </a:lnTo>
                  <a:lnTo>
                    <a:pt x="742926" y="245154"/>
                  </a:lnTo>
                  <a:lnTo>
                    <a:pt x="707083" y="218674"/>
                  </a:lnTo>
                  <a:lnTo>
                    <a:pt x="670229" y="193524"/>
                  </a:lnTo>
                  <a:lnTo>
                    <a:pt x="632399" y="169739"/>
                  </a:lnTo>
                  <a:lnTo>
                    <a:pt x="593630" y="147356"/>
                  </a:lnTo>
                  <a:lnTo>
                    <a:pt x="553956" y="126409"/>
                  </a:lnTo>
                  <a:lnTo>
                    <a:pt x="513414" y="106934"/>
                  </a:lnTo>
                  <a:lnTo>
                    <a:pt x="472038" y="88966"/>
                  </a:lnTo>
                  <a:lnTo>
                    <a:pt x="429864" y="72541"/>
                  </a:lnTo>
                  <a:lnTo>
                    <a:pt x="386927" y="57695"/>
                  </a:lnTo>
                  <a:lnTo>
                    <a:pt x="343264" y="44462"/>
                  </a:lnTo>
                  <a:lnTo>
                    <a:pt x="298909" y="32879"/>
                  </a:lnTo>
                  <a:lnTo>
                    <a:pt x="253898" y="22980"/>
                  </a:lnTo>
                  <a:lnTo>
                    <a:pt x="208267" y="14802"/>
                  </a:lnTo>
                  <a:lnTo>
                    <a:pt x="162050" y="8379"/>
                  </a:lnTo>
                  <a:lnTo>
                    <a:pt x="115284" y="3747"/>
                  </a:lnTo>
                  <a:lnTo>
                    <a:pt x="68004" y="942"/>
                  </a:lnTo>
                  <a:lnTo>
                    <a:pt x="20245" y="0"/>
                  </a:lnTo>
                  <a:lnTo>
                    <a:pt x="0" y="39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776" y="4179159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5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20841" y="3508009"/>
            <a:ext cx="3514725" cy="1138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normalizeH="0" baseline="0" noProof="0" dirty="0">
                <a:ln>
                  <a:noFill/>
                </a:ln>
                <a:solidFill>
                  <a:srgbClr val="C5D7FC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1 часть</a:t>
            </a:r>
            <a:endParaRPr kumimoji="0" sz="3200" b="0" i="0" u="none" strike="noStrike" kern="1200" cap="none" normalizeH="0" baseline="0" noProof="0" dirty="0">
              <a:ln>
                <a:noFill/>
              </a:ln>
              <a:solidFill>
                <a:srgbClr val="C5D7FC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Решения Инвестиционного профиля муниципального образования</a:t>
            </a:r>
            <a:endParaRPr kumimoji="0" sz="1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EEA1C83D-C249-4AD2-A5A5-9A882F7B35C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7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="" xmlns:a16="http://schemas.microsoft.com/office/drawing/2014/main" id="{8365FCDA-3137-4230-82E7-B1A3D95395FA}"/>
              </a:ext>
            </a:extLst>
          </p:cNvPr>
          <p:cNvSpPr txBox="1">
            <a:spLocks/>
          </p:cNvSpPr>
          <p:nvPr/>
        </p:nvSpPr>
        <p:spPr>
          <a:xfrm>
            <a:off x="950586" y="897152"/>
            <a:ext cx="644399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kern="0" dirty="0">
                <a:latin typeface="+mj-lt"/>
              </a:rPr>
              <a:t>РЕЗУЛЬТАТЫ РАЗРАБОТКИ ИНВЕСТИЦИОННОГО ПРОФИЛЯ</a:t>
            </a:r>
          </a:p>
        </p:txBody>
      </p:sp>
    </p:spTree>
    <p:extLst>
      <p:ext uri="{BB962C8B-B14F-4D97-AF65-F5344CB8AC3E}">
        <p14:creationId xmlns="" xmlns:p14="http://schemas.microsoft.com/office/powerpoint/2010/main" val="141634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57D08AD6-FFC2-4546-946B-463117AA1B9F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57">
            <a:extLst>
              <a:ext uri="{FF2B5EF4-FFF2-40B4-BE49-F238E27FC236}">
                <a16:creationId xmlns="" xmlns:a16="http://schemas.microsoft.com/office/drawing/2014/main" id="{C68E2839-3B10-46A1-9B57-4FA51E365D79}"/>
              </a:ext>
            </a:extLst>
          </p:cNvPr>
          <p:cNvSpPr txBox="1"/>
          <p:nvPr/>
        </p:nvSpPr>
        <p:spPr>
          <a:xfrm>
            <a:off x="7471100" y="3957002"/>
            <a:ext cx="2314138" cy="18056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Большая часть объема идей оценивается, как средне обеспеченные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спросом и ресурсами.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 31 идей 25 имеют достаточный потенциал реализации по результатам экспертной оценки.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0" name="object 58">
            <a:extLst>
              <a:ext uri="{FF2B5EF4-FFF2-40B4-BE49-F238E27FC236}">
                <a16:creationId xmlns="" xmlns:a16="http://schemas.microsoft.com/office/drawing/2014/main" id="{A8D64213-8471-47C0-B347-94EF5AB541CA}"/>
              </a:ext>
            </a:extLst>
          </p:cNvPr>
          <p:cNvSpPr/>
          <p:nvPr/>
        </p:nvSpPr>
        <p:spPr>
          <a:xfrm>
            <a:off x="6946900" y="4083387"/>
            <a:ext cx="248132" cy="420591"/>
          </a:xfrm>
          <a:custGeom>
            <a:avLst/>
            <a:gdLst/>
            <a:ahLst/>
            <a:cxnLst/>
            <a:rect l="l" t="t" r="r" b="b"/>
            <a:pathLst>
              <a:path w="247015" h="432434">
                <a:moveTo>
                  <a:pt x="3314" y="0"/>
                </a:moveTo>
                <a:lnTo>
                  <a:pt x="0" y="1498"/>
                </a:lnTo>
                <a:lnTo>
                  <a:pt x="0" y="432193"/>
                </a:lnTo>
                <a:lnTo>
                  <a:pt x="246735" y="215823"/>
                </a:lnTo>
                <a:lnTo>
                  <a:pt x="246735" y="213474"/>
                </a:lnTo>
                <a:lnTo>
                  <a:pt x="245224" y="212153"/>
                </a:lnTo>
                <a:lnTo>
                  <a:pt x="331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57">
            <a:extLst>
              <a:ext uri="{FF2B5EF4-FFF2-40B4-BE49-F238E27FC236}">
                <a16:creationId xmlns="" xmlns:a16="http://schemas.microsoft.com/office/drawing/2014/main" id="{BE54F5B8-43ED-4EBE-9461-CAEFBC513770}"/>
              </a:ext>
            </a:extLst>
          </p:cNvPr>
          <p:cNvSpPr txBox="1"/>
          <p:nvPr/>
        </p:nvSpPr>
        <p:spPr>
          <a:xfrm>
            <a:off x="7471100" y="6290816"/>
            <a:ext cx="2752400" cy="53860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 следующих слайдах представлен реестр бизнес-идей, дифференцированных                          по секторам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3" name="object 51">
            <a:extLst>
              <a:ext uri="{FF2B5EF4-FFF2-40B4-BE49-F238E27FC236}">
                <a16:creationId xmlns="" xmlns:a16="http://schemas.microsoft.com/office/drawing/2014/main" id="{57840A8D-AE07-416B-84DD-91F527A420CD}"/>
              </a:ext>
            </a:extLst>
          </p:cNvPr>
          <p:cNvSpPr txBox="1"/>
          <p:nvPr/>
        </p:nvSpPr>
        <p:spPr>
          <a:xfrm>
            <a:off x="7272630" y="6181812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4199C6-C613-4F10-9DD3-5C7B7D365098}"/>
              </a:ext>
            </a:extLst>
          </p:cNvPr>
          <p:cNvSpPr txBox="1"/>
          <p:nvPr/>
        </p:nvSpPr>
        <p:spPr>
          <a:xfrm>
            <a:off x="2679700" y="6905625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Обеспеченность ресурсами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FC3D618-D9CA-4DB7-BC13-E8CABE2E286D}"/>
              </a:ext>
            </a:extLst>
          </p:cNvPr>
          <p:cNvSpPr txBox="1"/>
          <p:nvPr/>
        </p:nvSpPr>
        <p:spPr>
          <a:xfrm rot="16200000">
            <a:off x="-795535" y="425401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Обеспеченность спросом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73AD6E78-570E-445F-9AD3-46ACCF239BAC}"/>
              </a:ext>
            </a:extLst>
          </p:cNvPr>
          <p:cNvSpPr/>
          <p:nvPr/>
        </p:nvSpPr>
        <p:spPr>
          <a:xfrm>
            <a:off x="2885124" y="1941118"/>
            <a:ext cx="3833061" cy="3211907"/>
          </a:xfrm>
          <a:custGeom>
            <a:avLst/>
            <a:gdLst>
              <a:gd name="connsiteX0" fmla="*/ 0 w 2781300"/>
              <a:gd name="connsiteY0" fmla="*/ 0 h 2362200"/>
              <a:gd name="connsiteX1" fmla="*/ 495300 w 2781300"/>
              <a:gd name="connsiteY1" fmla="*/ 1933575 h 2362200"/>
              <a:gd name="connsiteX2" fmla="*/ 2781300 w 2781300"/>
              <a:gd name="connsiteY2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1300" h="2362200">
                <a:moveTo>
                  <a:pt x="0" y="0"/>
                </a:moveTo>
                <a:cubicBezTo>
                  <a:pt x="15875" y="769937"/>
                  <a:pt x="31750" y="1539875"/>
                  <a:pt x="495300" y="1933575"/>
                </a:cubicBezTo>
                <a:cubicBezTo>
                  <a:pt x="958850" y="2327275"/>
                  <a:pt x="1870075" y="2344737"/>
                  <a:pt x="2781300" y="23622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57">
            <a:extLst>
              <a:ext uri="{FF2B5EF4-FFF2-40B4-BE49-F238E27FC236}">
                <a16:creationId xmlns="" xmlns:a16="http://schemas.microsoft.com/office/drawing/2014/main" id="{39652C15-6C0D-44D2-82C5-78668BFB9684}"/>
              </a:ext>
            </a:extLst>
          </p:cNvPr>
          <p:cNvSpPr txBox="1"/>
          <p:nvPr/>
        </p:nvSpPr>
        <p:spPr>
          <a:xfrm>
            <a:off x="7471100" y="1192114"/>
            <a:ext cx="2314138" cy="234936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8</a:t>
            </a:r>
            <a:r>
              <a:rPr kumimoji="0" lang="ru-RU" sz="1400" b="1" i="0" u="none" strike="noStrike" kern="1200" cap="none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ПРОЕКТОВ ПРЕДЛОЖЕНО БИЗНЕСОМ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1F427B"/>
                </a:solidFill>
                <a:latin typeface="Calibri"/>
                <a:cs typeface="DIN Pro Bold"/>
              </a:rPr>
              <a:t>6 </a:t>
            </a:r>
            <a:r>
              <a:rPr lang="ru-RU" sz="1400" b="1" dirty="0">
                <a:solidFill>
                  <a:srgbClr val="1F427B"/>
                </a:solidFill>
                <a:latin typeface="Calibri"/>
                <a:cs typeface="DIN Pro Bold"/>
              </a:rPr>
              <a:t>ПРОЕКТОВ ПО РАЗВИТИЮ ДЕЙСТВУЮЩЕГО БИЗНЕСА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1F427B"/>
              </a:solidFill>
              <a:latin typeface="Calibri"/>
              <a:cs typeface="DIN Pro Bold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31</a:t>
            </a:r>
            <a:r>
              <a:rPr kumimoji="0" lang="ru-RU" sz="1400" b="1" i="0" u="none" strike="noStrike" kern="1200" cap="none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БИЗНЕС-ИДЕЯ РАЗРАБОТАНА КОМАНДОЙ ПРОЕКТА</a:t>
            </a:r>
            <a:endParaRPr kumimoji="0" sz="1400" b="0" i="0" u="none" strike="noStrike" kern="1200" cap="none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="" xmlns:a16="http://schemas.microsoft.com/office/drawing/2014/main" id="{636FA7DD-B3BB-472F-A015-0ED4648A7F53}"/>
              </a:ext>
            </a:extLst>
          </p:cNvPr>
          <p:cNvSpPr txBox="1">
            <a:spLocks/>
          </p:cNvSpPr>
          <p:nvPr/>
        </p:nvSpPr>
        <p:spPr>
          <a:xfrm>
            <a:off x="450285" y="123825"/>
            <a:ext cx="92621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45 ИНВЕСТИЦИОННЫЕ ИДЕИ И ПРОЕКТА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="" xmlns:a16="http://schemas.microsoft.com/office/drawing/2014/main" id="{45C43BFB-FEDD-4491-8D94-AD5C76814F95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4F2EC132-F33B-4CF4-9E38-BD041CEBE82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8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C67280C5-DD13-4236-887A-A9F8F2870E4A}"/>
              </a:ext>
            </a:extLst>
          </p:cNvPr>
          <p:cNvGraphicFramePr>
            <a:graphicFrameLocks/>
          </p:cNvGraphicFramePr>
          <p:nvPr/>
        </p:nvGraphicFramePr>
        <p:xfrm>
          <a:off x="814370" y="1800225"/>
          <a:ext cx="616267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9952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0ED8C3-BC31-4122-AF69-8CB141CD1D54}"/>
              </a:ext>
            </a:extLst>
          </p:cNvPr>
          <p:cNvSpPr txBox="1"/>
          <p:nvPr/>
        </p:nvSpPr>
        <p:spPr>
          <a:xfrm>
            <a:off x="804863" y="1724025"/>
            <a:ext cx="9418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1F427B"/>
                </a:solidFill>
              </a:rPr>
              <a:t>8 ПРОЕКТОВ ПРЕДЛОЖЕНО БИЗНЕСОМ: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Строительство нового магазина (ООО «</a:t>
            </a:r>
            <a:r>
              <a:rPr lang="ru-RU" sz="1200" dirty="0" err="1">
                <a:solidFill>
                  <a:prstClr val="black"/>
                </a:solidFill>
              </a:rPr>
              <a:t>Сундырское</a:t>
            </a:r>
            <a:r>
              <a:rPr lang="ru-RU" sz="1200" dirty="0">
                <a:solidFill>
                  <a:prstClr val="black"/>
                </a:solidFill>
              </a:rPr>
              <a:t>»)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Приобретение линии по производству кондитерских изделий, приобретение коптильного оборудования (ООО «</a:t>
            </a:r>
            <a:r>
              <a:rPr lang="ru-RU" sz="1200" dirty="0" err="1">
                <a:solidFill>
                  <a:prstClr val="black"/>
                </a:solidFill>
              </a:rPr>
              <a:t>Сундырское</a:t>
            </a:r>
            <a:r>
              <a:rPr lang="ru-RU" sz="1200" dirty="0">
                <a:solidFill>
                  <a:prstClr val="black"/>
                </a:solidFill>
              </a:rPr>
              <a:t>»)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Строительство коровников (Сельскохозяйственный производственный кооператив им. Суворова)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Строительство двух блочных котельных (МУП ЖКХ «</a:t>
            </a:r>
            <a:r>
              <a:rPr lang="ru-RU" sz="1200" dirty="0" err="1">
                <a:solidFill>
                  <a:prstClr val="black"/>
                </a:solidFill>
              </a:rPr>
              <a:t>Моргаушское</a:t>
            </a:r>
            <a:r>
              <a:rPr lang="ru-RU" sz="1200" dirty="0">
                <a:solidFill>
                  <a:prstClr val="black"/>
                </a:solidFill>
              </a:rPr>
              <a:t>»)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Строительство полигона ТБО – 2-й этап (МУП ЖКХ «</a:t>
            </a:r>
            <a:r>
              <a:rPr lang="ru-RU" sz="1200" dirty="0" err="1">
                <a:solidFill>
                  <a:prstClr val="black"/>
                </a:solidFill>
              </a:rPr>
              <a:t>Моргаушское</a:t>
            </a:r>
            <a:r>
              <a:rPr lang="ru-RU" sz="1200" dirty="0">
                <a:solidFill>
                  <a:prstClr val="black"/>
                </a:solidFill>
              </a:rPr>
              <a:t>»)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Приобретение оборудования для нового производственного помещения (ООО «Моргауши-Хлеб»)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Строительство овощехранилища (Грант Минсельхоза), организация фасовки, мойки, упаковки овощей – строительство фасовочного цеха (СПОССК «Кристалл Плюс»)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Выращивание аквакультуры на искусственных водоемах (КФХ Афанасьев А.А.)</a:t>
            </a:r>
          </a:p>
          <a:p>
            <a:pPr lvl="0"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rgbClr val="1F427B"/>
                </a:solidFill>
              </a:rPr>
              <a:t>6 ПРОЕКТОВ ПО РАЗВИТИЮ ДЕЙСТВУЮЩЕГО БИЗНЕСА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иным вложениям в основные средства (ремонт, модернизация):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Рост темпов производства, модернизация и автоматизация производственных процессов (ЗАО «ЧП </a:t>
            </a:r>
            <a:r>
              <a:rPr lang="ru-RU" sz="1200" dirty="0" err="1">
                <a:solidFill>
                  <a:prstClr val="black"/>
                </a:solidFill>
              </a:rPr>
              <a:t>Сеспель</a:t>
            </a:r>
            <a:r>
              <a:rPr lang="ru-RU" sz="1200" dirty="0">
                <a:solidFill>
                  <a:prstClr val="black"/>
                </a:solidFill>
              </a:rPr>
              <a:t>»)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Разработка и испытание новой продукции (ЗАО «ЧП </a:t>
            </a:r>
            <a:r>
              <a:rPr lang="ru-RU" sz="1200" dirty="0" err="1">
                <a:solidFill>
                  <a:prstClr val="black"/>
                </a:solidFill>
              </a:rPr>
              <a:t>Сеспель</a:t>
            </a:r>
            <a:r>
              <a:rPr lang="ru-RU" sz="1200" dirty="0">
                <a:solidFill>
                  <a:prstClr val="black"/>
                </a:solidFill>
              </a:rPr>
              <a:t>»)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Модернизация оборудования, приобретение техники для выездной торговли (</a:t>
            </a:r>
            <a:r>
              <a:rPr lang="ru-RU" sz="1200" dirty="0" err="1">
                <a:solidFill>
                  <a:prstClr val="black"/>
                </a:solidFill>
              </a:rPr>
              <a:t>Моргаушское</a:t>
            </a:r>
            <a:r>
              <a:rPr lang="ru-RU" sz="1200" dirty="0">
                <a:solidFill>
                  <a:prstClr val="black"/>
                </a:solidFill>
              </a:rPr>
              <a:t> районное потребительское общество)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Реконструкция кафе и аптеки (ООО «</a:t>
            </a:r>
            <a:r>
              <a:rPr lang="ru-RU" sz="1200" dirty="0" err="1">
                <a:solidFill>
                  <a:prstClr val="black"/>
                </a:solidFill>
              </a:rPr>
              <a:t>Сундырское</a:t>
            </a:r>
            <a:r>
              <a:rPr lang="ru-RU" sz="1200" dirty="0">
                <a:solidFill>
                  <a:prstClr val="black"/>
                </a:solidFill>
              </a:rPr>
              <a:t>»)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Расширение парка техники, реконструкция телятников (Сельскохозяйственный производственный кооператив им. Суворова)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Приобретение новой техники для овощеводства (СХПК «Восток»)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92866F2-BC76-44F3-A543-3796ABE4E4FE}"/>
              </a:ext>
            </a:extLst>
          </p:cNvPr>
          <p:cNvSpPr txBox="1"/>
          <p:nvPr/>
        </p:nvSpPr>
        <p:spPr>
          <a:xfrm>
            <a:off x="804863" y="111442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список внесены идеи, озвученные ключевым бизнесом в ходе интервью.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идеи могут быть ориентиром при создании нового или расширении действующего бизнеса      – на предмет развития рынка сырья или сбыта, возможных форм подряда, кооперации, партнерства.</a:t>
            </a:r>
          </a:p>
        </p:txBody>
      </p:sp>
      <p:sp>
        <p:nvSpPr>
          <p:cNvPr id="22" name="object 58">
            <a:extLst>
              <a:ext uri="{FF2B5EF4-FFF2-40B4-BE49-F238E27FC236}">
                <a16:creationId xmlns="" xmlns:a16="http://schemas.microsoft.com/office/drawing/2014/main" id="{B5985079-8229-4A6C-9445-D2C0570675D7}"/>
              </a:ext>
            </a:extLst>
          </p:cNvPr>
          <p:cNvSpPr/>
          <p:nvPr/>
        </p:nvSpPr>
        <p:spPr>
          <a:xfrm>
            <a:off x="317500" y="1151156"/>
            <a:ext cx="304800" cy="583519"/>
          </a:xfrm>
          <a:custGeom>
            <a:avLst/>
            <a:gdLst/>
            <a:ahLst/>
            <a:cxnLst/>
            <a:rect l="l" t="t" r="r" b="b"/>
            <a:pathLst>
              <a:path w="247015" h="432434">
                <a:moveTo>
                  <a:pt x="3314" y="0"/>
                </a:moveTo>
                <a:lnTo>
                  <a:pt x="0" y="1498"/>
                </a:lnTo>
                <a:lnTo>
                  <a:pt x="0" y="432193"/>
                </a:lnTo>
                <a:lnTo>
                  <a:pt x="246735" y="215823"/>
                </a:lnTo>
                <a:lnTo>
                  <a:pt x="246735" y="213474"/>
                </a:lnTo>
                <a:lnTo>
                  <a:pt x="245224" y="212153"/>
                </a:lnTo>
                <a:lnTo>
                  <a:pt x="331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6BA1976D-7F66-4E61-964E-2919E72C492F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1B191E37-3E01-4160-926F-FD7630CB0622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ПРОЕКТЫ, ПРЕДЛОЖЕННЫЕ БИЗНЕСОМ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9FCA76AC-9152-459D-BDF3-3B9442B3CB6B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E615D54E-2D1F-4241-B0E3-12D0905BE7C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9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FDB715-4D0D-4375-B24D-BD4913EFBB47}"/>
              </a:ext>
            </a:extLst>
          </p:cNvPr>
          <p:cNvSpPr txBox="1"/>
          <p:nvPr/>
        </p:nvSpPr>
        <p:spPr>
          <a:xfrm>
            <a:off x="804862" y="5229225"/>
            <a:ext cx="9418637" cy="21600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lvl="0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ПОТЕНЦИАЛЬНЫЕ ИНВЕСТОРЫ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ЗАО «ЧП </a:t>
            </a:r>
            <a:r>
              <a:rPr lang="ru-RU" sz="1200" dirty="0" err="1">
                <a:solidFill>
                  <a:prstClr val="black"/>
                </a:solidFill>
              </a:rPr>
              <a:t>Сеспель</a:t>
            </a:r>
            <a:r>
              <a:rPr lang="ru-RU" sz="1200" dirty="0">
                <a:solidFill>
                  <a:prstClr val="black"/>
                </a:solidFill>
              </a:rPr>
              <a:t>»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БУ «Республиканский Детский Санаторий «Лесная Сказка» Минздрава Чувашии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 err="1">
                <a:solidFill>
                  <a:prstClr val="black"/>
                </a:solidFill>
              </a:rPr>
              <a:t>Моргаушское</a:t>
            </a:r>
            <a:r>
              <a:rPr lang="ru-RU" sz="1200" dirty="0">
                <a:solidFill>
                  <a:prstClr val="black"/>
                </a:solidFill>
              </a:rPr>
              <a:t> районное потребительское общество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 err="1">
                <a:solidFill>
                  <a:prstClr val="black"/>
                </a:solidFill>
              </a:rPr>
              <a:t>Большесундырское</a:t>
            </a:r>
            <a:r>
              <a:rPr lang="ru-RU" sz="1200" dirty="0">
                <a:solidFill>
                  <a:prstClr val="black"/>
                </a:solidFill>
              </a:rPr>
              <a:t> районное потребительское общество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ООО «</a:t>
            </a:r>
            <a:r>
              <a:rPr lang="ru-RU" sz="1200" dirty="0" err="1">
                <a:solidFill>
                  <a:prstClr val="black"/>
                </a:solidFill>
              </a:rPr>
              <a:t>Сундырское</a:t>
            </a:r>
            <a:r>
              <a:rPr lang="ru-RU" sz="1200" dirty="0">
                <a:solidFill>
                  <a:prstClr val="black"/>
                </a:solidFill>
              </a:rPr>
              <a:t>»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ООО «Сундырь-Хлеб»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Сельскохозяйственный производственный кооператив им. Суворова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МУП ЖКХ «</a:t>
            </a:r>
            <a:r>
              <a:rPr lang="ru-RU" sz="1200" dirty="0" err="1">
                <a:solidFill>
                  <a:prstClr val="black"/>
                </a:solidFill>
              </a:rPr>
              <a:t>Моргаушское</a:t>
            </a:r>
            <a:r>
              <a:rPr lang="ru-RU" sz="1200" dirty="0">
                <a:solidFill>
                  <a:prstClr val="black"/>
                </a:solidFill>
              </a:rPr>
              <a:t>»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ООО «Сундырь»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ООО «Общепит»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ООО «Моргауши-Хлеб»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Сельскохозяйственный производственный кооператив «Восток»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СПОССК «Кристалл Плюс»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ИП </a:t>
            </a:r>
            <a:r>
              <a:rPr lang="ru-RU" sz="1200" dirty="0" err="1">
                <a:solidFill>
                  <a:prstClr val="black"/>
                </a:solidFill>
              </a:rPr>
              <a:t>Паладьев</a:t>
            </a:r>
            <a:r>
              <a:rPr lang="ru-RU" sz="1200" dirty="0">
                <a:solidFill>
                  <a:prstClr val="black"/>
                </a:solidFill>
              </a:rPr>
              <a:t> Владимир Дмитриевич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ИП Васильев Александр </a:t>
            </a:r>
            <a:r>
              <a:rPr lang="ru-RU" sz="1200" dirty="0" err="1">
                <a:solidFill>
                  <a:prstClr val="black"/>
                </a:solidFill>
              </a:rPr>
              <a:t>Изосимович</a:t>
            </a:r>
            <a:endParaRPr lang="ru-RU" sz="1200" dirty="0">
              <a:solidFill>
                <a:prstClr val="black"/>
              </a:solidFill>
            </a:endParaRP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КФХ Афанасьев Александр Аркадьевич</a:t>
            </a:r>
          </a:p>
        </p:txBody>
      </p:sp>
    </p:spTree>
    <p:extLst>
      <p:ext uri="{BB962C8B-B14F-4D97-AF65-F5344CB8AC3E}">
        <p14:creationId xmlns="" xmlns:p14="http://schemas.microsoft.com/office/powerpoint/2010/main" val="200516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17058</TotalTime>
  <Words>11212</Words>
  <Application>Microsoft Office PowerPoint</Application>
  <PresentationFormat>Произвольный</PresentationFormat>
  <Paragraphs>2145</Paragraphs>
  <Slides>52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Office Theme</vt:lpstr>
      <vt:lpstr>2_Office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Ядро Вурнары</vt:lpstr>
      <vt:lpstr>Контуры Вурнары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Березники</dc:title>
  <dc:creator>Валерончик</dc:creator>
  <cp:lastModifiedBy>Тимофеева</cp:lastModifiedBy>
  <cp:revision>839</cp:revision>
  <cp:lastPrinted>2021-08-03T08:07:00Z</cp:lastPrinted>
  <dcterms:created xsi:type="dcterms:W3CDTF">2021-02-25T09:40:18Z</dcterms:created>
  <dcterms:modified xsi:type="dcterms:W3CDTF">2023-10-23T11:14:52Z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2021-02-21T00:00:00Z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2021-02-25T00:00:00Z</vt:filetime>
  </property>
</Properties>
</file>